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85" r:id="rId3"/>
    <p:sldId id="284" r:id="rId4"/>
    <p:sldId id="283" r:id="rId5"/>
    <p:sldId id="260" r:id="rId6"/>
    <p:sldId id="270" r:id="rId7"/>
    <p:sldId id="275" r:id="rId8"/>
    <p:sldId id="278" r:id="rId9"/>
    <p:sldId id="282" r:id="rId10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84572" autoAdjust="0"/>
  </p:normalViewPr>
  <p:slideViewPr>
    <p:cSldViewPr>
      <p:cViewPr>
        <p:scale>
          <a:sx n="100" d="100"/>
          <a:sy n="100" d="100"/>
        </p:scale>
        <p:origin x="-468" y="9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9D974C-7034-4642-AF8E-959135724B90}" type="doc">
      <dgm:prSet loTypeId="urn:microsoft.com/office/officeart/2009/3/layout/StepUpProcess" loCatId="process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GB"/>
        </a:p>
      </dgm:t>
    </dgm:pt>
    <dgm:pt modelId="{974C743B-56AB-47A0-AFB2-9B51209B4BCF}">
      <dgm:prSet phldrT="[Text]" custT="1"/>
      <dgm:spPr/>
      <dgm:t>
        <a:bodyPr/>
        <a:lstStyle/>
        <a:p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2012</a:t>
          </a:r>
        </a:p>
        <a:p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BMUB (DE) </a:t>
          </a:r>
          <a:r>
            <a:rPr lang="en-US" sz="1800" noProof="0" dirty="0" smtClean="0">
              <a:latin typeface="Arial" panose="020B0604020202020204" pitchFamily="34" charset="0"/>
              <a:cs typeface="Arial" panose="020B0604020202020204" pitchFamily="34" charset="0"/>
            </a:rPr>
            <a:t>and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 DECC (UK) </a:t>
          </a:r>
          <a:r>
            <a:rPr lang="en-US" sz="1800" noProof="0" dirty="0" smtClean="0">
              <a:latin typeface="Arial" panose="020B0604020202020204" pitchFamily="34" charset="0"/>
              <a:cs typeface="Arial" panose="020B0604020202020204" pitchFamily="34" charset="0"/>
            </a:rPr>
            <a:t>establish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noProof="0" dirty="0" smtClean="0">
              <a:latin typeface="Arial" panose="020B0604020202020204" pitchFamily="34" charset="0"/>
              <a:cs typeface="Arial" panose="020B0604020202020204" pitchFamily="34" charset="0"/>
            </a:rPr>
            <a:t>the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 NAMA Facility</a:t>
          </a:r>
          <a:endParaRPr lang="en-GB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6AAF31-5B32-4657-B7CA-588B682E3BA0}" type="parTrans" cxnId="{AAB585FA-01E3-435F-9720-65B0F33E969F}">
      <dgm:prSet/>
      <dgm:spPr/>
      <dgm:t>
        <a:bodyPr/>
        <a:lstStyle/>
        <a:p>
          <a:endParaRPr lang="en-GB"/>
        </a:p>
      </dgm:t>
    </dgm:pt>
    <dgm:pt modelId="{C208FD17-71C0-43F0-8CC3-329AE752C3F2}" type="sibTrans" cxnId="{AAB585FA-01E3-435F-9720-65B0F33E969F}">
      <dgm:prSet/>
      <dgm:spPr/>
      <dgm:t>
        <a:bodyPr/>
        <a:lstStyle/>
        <a:p>
          <a:endParaRPr lang="en-GB"/>
        </a:p>
      </dgm:t>
    </dgm:pt>
    <dgm:pt modelId="{C98CF787-0652-49D8-AA72-F57B37D81446}">
      <dgm:prSet phldrT="[Text]" custT="1"/>
      <dgm:spPr/>
      <dgm:t>
        <a:bodyPr/>
        <a:lstStyle/>
        <a:p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2013 – First Call </a:t>
          </a:r>
        </a:p>
        <a:p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(€70 </a:t>
          </a:r>
          <a:r>
            <a:rPr lang="en-US" sz="1800" noProof="0" dirty="0" err="1" smtClean="0">
              <a:latin typeface="Arial" panose="020B0604020202020204" pitchFamily="34" charset="0"/>
              <a:cs typeface="Arial" panose="020B0604020202020204" pitchFamily="34" charset="0"/>
            </a:rPr>
            <a:t>mio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  <a:p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4 NAMA Support Projects (NSPs) </a:t>
          </a:r>
          <a:r>
            <a:rPr lang="en-US" sz="1800" noProof="0" dirty="0" smtClean="0">
              <a:latin typeface="Arial" panose="020B0604020202020204" pitchFamily="34" charset="0"/>
              <a:cs typeface="Arial" panose="020B0604020202020204" pitchFamily="34" charset="0"/>
            </a:rPr>
            <a:t>selected</a:t>
          </a:r>
          <a:endParaRPr lang="en-US" sz="18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ECC981-4862-470E-A5F1-7D061E94134E}" type="parTrans" cxnId="{ECD665A0-49C4-4054-9D6E-D12B55F8F9BD}">
      <dgm:prSet/>
      <dgm:spPr/>
      <dgm:t>
        <a:bodyPr/>
        <a:lstStyle/>
        <a:p>
          <a:endParaRPr lang="en-GB"/>
        </a:p>
      </dgm:t>
    </dgm:pt>
    <dgm:pt modelId="{F589BF1E-326C-435E-A981-B21B9B9A800B}" type="sibTrans" cxnId="{ECD665A0-49C4-4054-9D6E-D12B55F8F9BD}">
      <dgm:prSet/>
      <dgm:spPr/>
      <dgm:t>
        <a:bodyPr/>
        <a:lstStyle/>
        <a:p>
          <a:endParaRPr lang="en-GB"/>
        </a:p>
      </dgm:t>
    </dgm:pt>
    <dgm:pt modelId="{8802B575-1721-492C-AB3D-E2B97AAF186B}">
      <dgm:prSet phldrT="[Text]" custT="1"/>
      <dgm:spPr/>
      <dgm:t>
        <a:bodyPr/>
        <a:lstStyle/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2014 - Second Call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(€50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mio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4 NSPs </a:t>
          </a:r>
          <a:r>
            <a:rPr lang="en-US" sz="1800" noProof="0" dirty="0" smtClean="0">
              <a:latin typeface="Arial" panose="020B0604020202020204" pitchFamily="34" charset="0"/>
              <a:cs typeface="Arial" panose="020B0604020202020204" pitchFamily="34" charset="0"/>
            </a:rPr>
            <a:t>selected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rPr>
            <a:t> </a:t>
          </a:r>
          <a:r>
            <a:rPr lang="de-DE" sz="1800" b="1" dirty="0" smtClean="0">
              <a:latin typeface="Arial" panose="020B0604020202020204" pitchFamily="34" charset="0"/>
              <a:cs typeface="Arial" panose="020B0604020202020204" pitchFamily="34" charset="0"/>
            </a:rPr>
            <a:t>New </a:t>
          </a:r>
          <a:r>
            <a:rPr lang="en-US" sz="1800" b="1" noProof="0" dirty="0" smtClean="0">
              <a:latin typeface="Arial" panose="020B0604020202020204" pitchFamily="34" charset="0"/>
              <a:cs typeface="Arial" panose="020B0604020202020204" pitchFamily="34" charset="0"/>
            </a:rPr>
            <a:t>Donors announce commitment 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at COP in Lima</a:t>
          </a:r>
          <a:r>
            <a:rPr lang="de-DE" sz="1800" b="1" dirty="0" smtClean="0">
              <a:latin typeface="Arial" panose="020B0604020202020204" pitchFamily="34" charset="0"/>
              <a:cs typeface="Arial" panose="020B0604020202020204" pitchFamily="34" charset="0"/>
            </a:rPr>
            <a:t>: 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MCEB (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Denmark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)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and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 European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Commission</a:t>
          </a:r>
          <a:endParaRPr lang="en-GB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992C6B-DFF3-4DB1-B14F-490B0362B117}" type="parTrans" cxnId="{A3DC0E9E-6AC6-451C-9153-A082E72F6186}">
      <dgm:prSet/>
      <dgm:spPr/>
      <dgm:t>
        <a:bodyPr/>
        <a:lstStyle/>
        <a:p>
          <a:endParaRPr lang="en-GB"/>
        </a:p>
      </dgm:t>
    </dgm:pt>
    <dgm:pt modelId="{2C50AE10-2F6F-4B60-BB74-049D8E05200D}" type="sibTrans" cxnId="{A3DC0E9E-6AC6-451C-9153-A082E72F6186}">
      <dgm:prSet/>
      <dgm:spPr/>
      <dgm:t>
        <a:bodyPr/>
        <a:lstStyle/>
        <a:p>
          <a:endParaRPr lang="en-GB"/>
        </a:p>
      </dgm:t>
    </dgm:pt>
    <dgm:pt modelId="{E40F5CA2-D698-4145-9DAB-4F5772840E7A}">
      <dgm:prSet phldrT="[Text]" custT="1"/>
      <dgm:spPr/>
      <dgm:t>
        <a:bodyPr/>
        <a:lstStyle/>
        <a:p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2015 - Third Call </a:t>
          </a:r>
        </a:p>
        <a:p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up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to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 €85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mio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  <a:p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Announcement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of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newly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selected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 NSPs at COP in Paris</a:t>
          </a:r>
          <a:endParaRPr lang="en-GB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1D8436-4C8A-41F5-9039-50F5521251D6}" type="parTrans" cxnId="{E63F05A3-58FB-4FA9-AB32-9480214709D8}">
      <dgm:prSet/>
      <dgm:spPr/>
      <dgm:t>
        <a:bodyPr/>
        <a:lstStyle/>
        <a:p>
          <a:endParaRPr lang="en-GB"/>
        </a:p>
      </dgm:t>
    </dgm:pt>
    <dgm:pt modelId="{E2DF378F-DE66-4BE7-8039-7540E47D365B}" type="sibTrans" cxnId="{E63F05A3-58FB-4FA9-AB32-9480214709D8}">
      <dgm:prSet/>
      <dgm:spPr/>
      <dgm:t>
        <a:bodyPr/>
        <a:lstStyle/>
        <a:p>
          <a:endParaRPr lang="en-GB"/>
        </a:p>
      </dgm:t>
    </dgm:pt>
    <dgm:pt modelId="{1F517BF1-BBDE-40CC-BB97-FC00547215DD}" type="pres">
      <dgm:prSet presAssocID="{3B9D974C-7034-4642-AF8E-959135724B90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de-DE"/>
        </a:p>
      </dgm:t>
    </dgm:pt>
    <dgm:pt modelId="{3A0D4203-3A5D-47A3-B3E0-7A9D2AE58886}" type="pres">
      <dgm:prSet presAssocID="{974C743B-56AB-47A0-AFB2-9B51209B4BCF}" presName="composite" presStyleCnt="0"/>
      <dgm:spPr/>
    </dgm:pt>
    <dgm:pt modelId="{1550C761-DA0A-4CCA-A40F-0CDAE5D5F13C}" type="pres">
      <dgm:prSet presAssocID="{974C743B-56AB-47A0-AFB2-9B51209B4BCF}" presName="LShape" presStyleLbl="alignNode1" presStyleIdx="0" presStyleCnt="7"/>
      <dgm:spPr/>
    </dgm:pt>
    <dgm:pt modelId="{27599436-51D8-4BF9-9187-846C109C7327}" type="pres">
      <dgm:prSet presAssocID="{974C743B-56AB-47A0-AFB2-9B51209B4BCF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1C463E5-495D-4988-B51C-13090667F304}" type="pres">
      <dgm:prSet presAssocID="{974C743B-56AB-47A0-AFB2-9B51209B4BCF}" presName="Triangle" presStyleLbl="alignNode1" presStyleIdx="1" presStyleCnt="7"/>
      <dgm:spPr/>
    </dgm:pt>
    <dgm:pt modelId="{9981957F-FF84-414E-9DB0-F194A48FC3CF}" type="pres">
      <dgm:prSet presAssocID="{C208FD17-71C0-43F0-8CC3-329AE752C3F2}" presName="sibTrans" presStyleCnt="0"/>
      <dgm:spPr/>
    </dgm:pt>
    <dgm:pt modelId="{AC98F226-6AA6-4892-9442-B7215C6934FD}" type="pres">
      <dgm:prSet presAssocID="{C208FD17-71C0-43F0-8CC3-329AE752C3F2}" presName="space" presStyleCnt="0"/>
      <dgm:spPr/>
    </dgm:pt>
    <dgm:pt modelId="{B006967B-41D5-49DF-AFAC-A7A47A7F334F}" type="pres">
      <dgm:prSet presAssocID="{C98CF787-0652-49D8-AA72-F57B37D81446}" presName="composite" presStyleCnt="0"/>
      <dgm:spPr/>
    </dgm:pt>
    <dgm:pt modelId="{6DB6DBAA-CACF-47AB-84B0-1FD5444CFF94}" type="pres">
      <dgm:prSet presAssocID="{C98CF787-0652-49D8-AA72-F57B37D81446}" presName="LShape" presStyleLbl="alignNode1" presStyleIdx="2" presStyleCnt="7"/>
      <dgm:spPr/>
    </dgm:pt>
    <dgm:pt modelId="{B67ACC25-DDCF-40BD-B784-26E74A859985}" type="pres">
      <dgm:prSet presAssocID="{C98CF787-0652-49D8-AA72-F57B37D81446}" presName="ParentText" presStyleLbl="revTx" presStyleIdx="1" presStyleCnt="4" custScaleX="1064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89D9848-3374-4E95-8886-36F700906D1B}" type="pres">
      <dgm:prSet presAssocID="{C98CF787-0652-49D8-AA72-F57B37D81446}" presName="Triangle" presStyleLbl="alignNode1" presStyleIdx="3" presStyleCnt="7"/>
      <dgm:spPr/>
    </dgm:pt>
    <dgm:pt modelId="{F519A3A1-8CCE-4666-90F8-45EDE23F0A04}" type="pres">
      <dgm:prSet presAssocID="{F589BF1E-326C-435E-A981-B21B9B9A800B}" presName="sibTrans" presStyleCnt="0"/>
      <dgm:spPr/>
    </dgm:pt>
    <dgm:pt modelId="{4296FAEC-2BCF-45EE-AC44-6040423FDB25}" type="pres">
      <dgm:prSet presAssocID="{F589BF1E-326C-435E-A981-B21B9B9A800B}" presName="space" presStyleCnt="0"/>
      <dgm:spPr/>
    </dgm:pt>
    <dgm:pt modelId="{803E8EB0-BD3E-4642-BF87-174B2F446E59}" type="pres">
      <dgm:prSet presAssocID="{8802B575-1721-492C-AB3D-E2B97AAF186B}" presName="composite" presStyleCnt="0"/>
      <dgm:spPr/>
    </dgm:pt>
    <dgm:pt modelId="{F5DEB3F1-C5FB-4034-92A0-416BAC8AA5F0}" type="pres">
      <dgm:prSet presAssocID="{8802B575-1721-492C-AB3D-E2B97AAF186B}" presName="LShape" presStyleLbl="alignNode1" presStyleIdx="4" presStyleCnt="7" custScaleX="93338"/>
      <dgm:spPr/>
    </dgm:pt>
    <dgm:pt modelId="{5666C633-95A9-4CA6-A9C8-1E1533D48A43}" type="pres">
      <dgm:prSet presAssocID="{8802B575-1721-492C-AB3D-E2B97AAF186B}" presName="ParentText" presStyleLbl="revTx" presStyleIdx="2" presStyleCnt="4" custScaleX="111288" custLinFactNeighborX="9891" custLinFactNeighborY="27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9A23891-C101-4C82-917C-FFA748F5389A}" type="pres">
      <dgm:prSet presAssocID="{8802B575-1721-492C-AB3D-E2B97AAF186B}" presName="Triangle" presStyleLbl="alignNode1" presStyleIdx="5" presStyleCnt="7"/>
      <dgm:spPr/>
    </dgm:pt>
    <dgm:pt modelId="{FB72E906-E124-4D31-A0B0-973753876DFC}" type="pres">
      <dgm:prSet presAssocID="{2C50AE10-2F6F-4B60-BB74-049D8E05200D}" presName="sibTrans" presStyleCnt="0"/>
      <dgm:spPr/>
    </dgm:pt>
    <dgm:pt modelId="{62329E10-73C4-4C3C-A328-8ACAF46971D4}" type="pres">
      <dgm:prSet presAssocID="{2C50AE10-2F6F-4B60-BB74-049D8E05200D}" presName="space" presStyleCnt="0"/>
      <dgm:spPr/>
    </dgm:pt>
    <dgm:pt modelId="{C04CEEFA-7076-447B-AA4C-140AAE330067}" type="pres">
      <dgm:prSet presAssocID="{E40F5CA2-D698-4145-9DAB-4F5772840E7A}" presName="composite" presStyleCnt="0"/>
      <dgm:spPr/>
    </dgm:pt>
    <dgm:pt modelId="{7A77E0B0-27D9-4F99-86D1-3E66BA561418}" type="pres">
      <dgm:prSet presAssocID="{E40F5CA2-D698-4145-9DAB-4F5772840E7A}" presName="LShape" presStyleLbl="alignNode1" presStyleIdx="6" presStyleCnt="7" custLinFactNeighborX="-6474" custLinFactNeighborY="1007"/>
      <dgm:spPr/>
    </dgm:pt>
    <dgm:pt modelId="{07F4D2AC-A9DA-4BDB-9926-941A623DFC58}" type="pres">
      <dgm:prSet presAssocID="{E40F5CA2-D698-4145-9DAB-4F5772840E7A}" presName="ParentText" presStyleLbl="revTx" presStyleIdx="3" presStyleCnt="4" custScaleX="115725" custLinFactNeighborX="3550" custLinFactNeighborY="22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BED201B-B9FF-49A8-BEB1-8C7C8AA5A207}" type="presOf" srcId="{974C743B-56AB-47A0-AFB2-9B51209B4BCF}" destId="{27599436-51D8-4BF9-9187-846C109C7327}" srcOrd="0" destOrd="0" presId="urn:microsoft.com/office/officeart/2009/3/layout/StepUpProcess"/>
    <dgm:cxn modelId="{9E7EBCFA-7D23-4E0F-91A9-76753E0EB994}" type="presOf" srcId="{3B9D974C-7034-4642-AF8E-959135724B90}" destId="{1F517BF1-BBDE-40CC-BB97-FC00547215DD}" srcOrd="0" destOrd="0" presId="urn:microsoft.com/office/officeart/2009/3/layout/StepUpProcess"/>
    <dgm:cxn modelId="{DB290E76-936D-4D02-BA3D-DE0BE45A9CB9}" type="presOf" srcId="{E40F5CA2-D698-4145-9DAB-4F5772840E7A}" destId="{07F4D2AC-A9DA-4BDB-9926-941A623DFC58}" srcOrd="0" destOrd="0" presId="urn:microsoft.com/office/officeart/2009/3/layout/StepUpProcess"/>
    <dgm:cxn modelId="{AAB585FA-01E3-435F-9720-65B0F33E969F}" srcId="{3B9D974C-7034-4642-AF8E-959135724B90}" destId="{974C743B-56AB-47A0-AFB2-9B51209B4BCF}" srcOrd="0" destOrd="0" parTransId="{E86AAF31-5B32-4657-B7CA-588B682E3BA0}" sibTransId="{C208FD17-71C0-43F0-8CC3-329AE752C3F2}"/>
    <dgm:cxn modelId="{64CB058F-DB96-4979-8EA8-80391116EDF6}" type="presOf" srcId="{C98CF787-0652-49D8-AA72-F57B37D81446}" destId="{B67ACC25-DDCF-40BD-B784-26E74A859985}" srcOrd="0" destOrd="0" presId="urn:microsoft.com/office/officeart/2009/3/layout/StepUpProcess"/>
    <dgm:cxn modelId="{8BA6324F-2EED-42CF-93EC-6C7A64908BD3}" type="presOf" srcId="{8802B575-1721-492C-AB3D-E2B97AAF186B}" destId="{5666C633-95A9-4CA6-A9C8-1E1533D48A43}" srcOrd="0" destOrd="0" presId="urn:microsoft.com/office/officeart/2009/3/layout/StepUpProcess"/>
    <dgm:cxn modelId="{A3DC0E9E-6AC6-451C-9153-A082E72F6186}" srcId="{3B9D974C-7034-4642-AF8E-959135724B90}" destId="{8802B575-1721-492C-AB3D-E2B97AAF186B}" srcOrd="2" destOrd="0" parTransId="{BC992C6B-DFF3-4DB1-B14F-490B0362B117}" sibTransId="{2C50AE10-2F6F-4B60-BB74-049D8E05200D}"/>
    <dgm:cxn modelId="{ECD665A0-49C4-4054-9D6E-D12B55F8F9BD}" srcId="{3B9D974C-7034-4642-AF8E-959135724B90}" destId="{C98CF787-0652-49D8-AA72-F57B37D81446}" srcOrd="1" destOrd="0" parTransId="{6FECC981-4862-470E-A5F1-7D061E94134E}" sibTransId="{F589BF1E-326C-435E-A981-B21B9B9A800B}"/>
    <dgm:cxn modelId="{E63F05A3-58FB-4FA9-AB32-9480214709D8}" srcId="{3B9D974C-7034-4642-AF8E-959135724B90}" destId="{E40F5CA2-D698-4145-9DAB-4F5772840E7A}" srcOrd="3" destOrd="0" parTransId="{0A1D8436-4C8A-41F5-9039-50F5521251D6}" sibTransId="{E2DF378F-DE66-4BE7-8039-7540E47D365B}"/>
    <dgm:cxn modelId="{BD137055-15F0-4C6A-9DEB-F975334C6FD1}" type="presParOf" srcId="{1F517BF1-BBDE-40CC-BB97-FC00547215DD}" destId="{3A0D4203-3A5D-47A3-B3E0-7A9D2AE58886}" srcOrd="0" destOrd="0" presId="urn:microsoft.com/office/officeart/2009/3/layout/StepUpProcess"/>
    <dgm:cxn modelId="{B68E96CE-C29B-43CD-AEAE-C4E86FF249F2}" type="presParOf" srcId="{3A0D4203-3A5D-47A3-B3E0-7A9D2AE58886}" destId="{1550C761-DA0A-4CCA-A40F-0CDAE5D5F13C}" srcOrd="0" destOrd="0" presId="urn:microsoft.com/office/officeart/2009/3/layout/StepUpProcess"/>
    <dgm:cxn modelId="{071921E9-5A39-4CA1-8C53-C7E20BB7A765}" type="presParOf" srcId="{3A0D4203-3A5D-47A3-B3E0-7A9D2AE58886}" destId="{27599436-51D8-4BF9-9187-846C109C7327}" srcOrd="1" destOrd="0" presId="urn:microsoft.com/office/officeart/2009/3/layout/StepUpProcess"/>
    <dgm:cxn modelId="{EC5CF7DD-A1F4-4DC2-98E8-C1F992D22025}" type="presParOf" srcId="{3A0D4203-3A5D-47A3-B3E0-7A9D2AE58886}" destId="{C1C463E5-495D-4988-B51C-13090667F304}" srcOrd="2" destOrd="0" presId="urn:microsoft.com/office/officeart/2009/3/layout/StepUpProcess"/>
    <dgm:cxn modelId="{CAA40310-7491-4856-88ED-EE8890B99730}" type="presParOf" srcId="{1F517BF1-BBDE-40CC-BB97-FC00547215DD}" destId="{9981957F-FF84-414E-9DB0-F194A48FC3CF}" srcOrd="1" destOrd="0" presId="urn:microsoft.com/office/officeart/2009/3/layout/StepUpProcess"/>
    <dgm:cxn modelId="{2A4996CB-E640-4F40-BD9C-7573AA171985}" type="presParOf" srcId="{9981957F-FF84-414E-9DB0-F194A48FC3CF}" destId="{AC98F226-6AA6-4892-9442-B7215C6934FD}" srcOrd="0" destOrd="0" presId="urn:microsoft.com/office/officeart/2009/3/layout/StepUpProcess"/>
    <dgm:cxn modelId="{148D1542-F634-4960-A597-4BBD484DAA42}" type="presParOf" srcId="{1F517BF1-BBDE-40CC-BB97-FC00547215DD}" destId="{B006967B-41D5-49DF-AFAC-A7A47A7F334F}" srcOrd="2" destOrd="0" presId="urn:microsoft.com/office/officeart/2009/3/layout/StepUpProcess"/>
    <dgm:cxn modelId="{A393A9AF-D0DC-4E56-9168-0C2EC2B72BEC}" type="presParOf" srcId="{B006967B-41D5-49DF-AFAC-A7A47A7F334F}" destId="{6DB6DBAA-CACF-47AB-84B0-1FD5444CFF94}" srcOrd="0" destOrd="0" presId="urn:microsoft.com/office/officeart/2009/3/layout/StepUpProcess"/>
    <dgm:cxn modelId="{65BE7B57-E6A3-441E-8E03-117555115288}" type="presParOf" srcId="{B006967B-41D5-49DF-AFAC-A7A47A7F334F}" destId="{B67ACC25-DDCF-40BD-B784-26E74A859985}" srcOrd="1" destOrd="0" presId="urn:microsoft.com/office/officeart/2009/3/layout/StepUpProcess"/>
    <dgm:cxn modelId="{3D1A6846-2156-48A2-9A6F-6721E4F3AF5B}" type="presParOf" srcId="{B006967B-41D5-49DF-AFAC-A7A47A7F334F}" destId="{189D9848-3374-4E95-8886-36F700906D1B}" srcOrd="2" destOrd="0" presId="urn:microsoft.com/office/officeart/2009/3/layout/StepUpProcess"/>
    <dgm:cxn modelId="{AF464D66-14D3-4896-88B4-25CBA9BD0747}" type="presParOf" srcId="{1F517BF1-BBDE-40CC-BB97-FC00547215DD}" destId="{F519A3A1-8CCE-4666-90F8-45EDE23F0A04}" srcOrd="3" destOrd="0" presId="urn:microsoft.com/office/officeart/2009/3/layout/StepUpProcess"/>
    <dgm:cxn modelId="{C7C0CBDD-A157-497B-AF9F-0A5A3D66384B}" type="presParOf" srcId="{F519A3A1-8CCE-4666-90F8-45EDE23F0A04}" destId="{4296FAEC-2BCF-45EE-AC44-6040423FDB25}" srcOrd="0" destOrd="0" presId="urn:microsoft.com/office/officeart/2009/3/layout/StepUpProcess"/>
    <dgm:cxn modelId="{7F4F88E4-83C8-47A9-B7CF-E123C7DC4A80}" type="presParOf" srcId="{1F517BF1-BBDE-40CC-BB97-FC00547215DD}" destId="{803E8EB0-BD3E-4642-BF87-174B2F446E59}" srcOrd="4" destOrd="0" presId="urn:microsoft.com/office/officeart/2009/3/layout/StepUpProcess"/>
    <dgm:cxn modelId="{6A512835-6C28-4030-AE2E-C13B70492B19}" type="presParOf" srcId="{803E8EB0-BD3E-4642-BF87-174B2F446E59}" destId="{F5DEB3F1-C5FB-4034-92A0-416BAC8AA5F0}" srcOrd="0" destOrd="0" presId="urn:microsoft.com/office/officeart/2009/3/layout/StepUpProcess"/>
    <dgm:cxn modelId="{35E8DFEB-C674-48B5-941B-1880F572DC14}" type="presParOf" srcId="{803E8EB0-BD3E-4642-BF87-174B2F446E59}" destId="{5666C633-95A9-4CA6-A9C8-1E1533D48A43}" srcOrd="1" destOrd="0" presId="urn:microsoft.com/office/officeart/2009/3/layout/StepUpProcess"/>
    <dgm:cxn modelId="{E73E7028-4A63-48F8-B90D-C9535BDD774B}" type="presParOf" srcId="{803E8EB0-BD3E-4642-BF87-174B2F446E59}" destId="{69A23891-C101-4C82-917C-FFA748F5389A}" srcOrd="2" destOrd="0" presId="urn:microsoft.com/office/officeart/2009/3/layout/StepUpProcess"/>
    <dgm:cxn modelId="{F2617068-81D8-41CE-B88C-3FF4ED35AC00}" type="presParOf" srcId="{1F517BF1-BBDE-40CC-BB97-FC00547215DD}" destId="{FB72E906-E124-4D31-A0B0-973753876DFC}" srcOrd="5" destOrd="0" presId="urn:microsoft.com/office/officeart/2009/3/layout/StepUpProcess"/>
    <dgm:cxn modelId="{14FB9D27-CFC0-4FF0-8757-D5115D5363E9}" type="presParOf" srcId="{FB72E906-E124-4D31-A0B0-973753876DFC}" destId="{62329E10-73C4-4C3C-A328-8ACAF46971D4}" srcOrd="0" destOrd="0" presId="urn:microsoft.com/office/officeart/2009/3/layout/StepUpProcess"/>
    <dgm:cxn modelId="{CB5D95E9-9A31-474B-8D32-901E3FD7F9FC}" type="presParOf" srcId="{1F517BF1-BBDE-40CC-BB97-FC00547215DD}" destId="{C04CEEFA-7076-447B-AA4C-140AAE330067}" srcOrd="6" destOrd="0" presId="urn:microsoft.com/office/officeart/2009/3/layout/StepUpProcess"/>
    <dgm:cxn modelId="{3311BC27-3E85-4066-AF1B-301B148E4E69}" type="presParOf" srcId="{C04CEEFA-7076-447B-AA4C-140AAE330067}" destId="{7A77E0B0-27D9-4F99-86D1-3E66BA561418}" srcOrd="0" destOrd="0" presId="urn:microsoft.com/office/officeart/2009/3/layout/StepUpProcess"/>
    <dgm:cxn modelId="{A61A872D-9F6B-474C-BF3E-5BCDA89A8FB6}" type="presParOf" srcId="{C04CEEFA-7076-447B-AA4C-140AAE330067}" destId="{07F4D2AC-A9DA-4BDB-9926-941A623DFC58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50C761-DA0A-4CCA-A40F-0CDAE5D5F13C}">
      <dsp:nvSpPr>
        <dsp:cNvPr id="0" name=""/>
        <dsp:cNvSpPr/>
      </dsp:nvSpPr>
      <dsp:spPr>
        <a:xfrm rot="5400000">
          <a:off x="395558" y="1805007"/>
          <a:ext cx="1173168" cy="1952126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599436-51D8-4BF9-9187-846C109C7327}">
      <dsp:nvSpPr>
        <dsp:cNvPr id="0" name=""/>
        <dsp:cNvSpPr/>
      </dsp:nvSpPr>
      <dsp:spPr>
        <a:xfrm>
          <a:off x="199727" y="2388272"/>
          <a:ext cx="1762390" cy="15448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2012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BMUB (DE) </a:t>
          </a:r>
          <a:r>
            <a:rPr lang="en-US" sz="18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and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DECC (UK) </a:t>
          </a:r>
          <a:r>
            <a:rPr lang="en-US" sz="18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establish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the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NAMA Facility</a:t>
          </a:r>
          <a:endParaRPr lang="en-GB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99727" y="2388272"/>
        <a:ext cx="1762390" cy="1544838"/>
      </dsp:txXfrm>
    </dsp:sp>
    <dsp:sp modelId="{C1C463E5-495D-4988-B51C-13090667F304}">
      <dsp:nvSpPr>
        <dsp:cNvPr id="0" name=""/>
        <dsp:cNvSpPr/>
      </dsp:nvSpPr>
      <dsp:spPr>
        <a:xfrm>
          <a:off x="1629591" y="1661289"/>
          <a:ext cx="332526" cy="332526"/>
        </a:xfrm>
        <a:prstGeom prst="triangle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B6DBAA-CACF-47AB-84B0-1FD5444CFF94}">
      <dsp:nvSpPr>
        <dsp:cNvPr id="0" name=""/>
        <dsp:cNvSpPr/>
      </dsp:nvSpPr>
      <dsp:spPr>
        <a:xfrm rot="5400000">
          <a:off x="2553068" y="1271129"/>
          <a:ext cx="1173168" cy="1952126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7ACC25-DDCF-40BD-B784-26E74A859985}">
      <dsp:nvSpPr>
        <dsp:cNvPr id="0" name=""/>
        <dsp:cNvSpPr/>
      </dsp:nvSpPr>
      <dsp:spPr>
        <a:xfrm>
          <a:off x="2300400" y="1854394"/>
          <a:ext cx="1876064" cy="15448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2013 – First Call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(€70 </a:t>
          </a:r>
          <a:r>
            <a:rPr lang="en-US" sz="1800" kern="1200" noProof="0" dirty="0" err="1" smtClean="0">
              <a:latin typeface="Arial" panose="020B0604020202020204" pitchFamily="34" charset="0"/>
              <a:cs typeface="Arial" panose="020B0604020202020204" pitchFamily="34" charset="0"/>
            </a:rPr>
            <a:t>mio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4 NAMA Support Projects (NSPs) </a:t>
          </a:r>
          <a:r>
            <a:rPr lang="en-US" sz="18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selected</a:t>
          </a:r>
          <a:endParaRPr lang="en-US" sz="18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00400" y="1854394"/>
        <a:ext cx="1876064" cy="1544838"/>
      </dsp:txXfrm>
    </dsp:sp>
    <dsp:sp modelId="{189D9848-3374-4E95-8886-36F700906D1B}">
      <dsp:nvSpPr>
        <dsp:cNvPr id="0" name=""/>
        <dsp:cNvSpPr/>
      </dsp:nvSpPr>
      <dsp:spPr>
        <a:xfrm>
          <a:off x="3787101" y="1127411"/>
          <a:ext cx="332526" cy="332526"/>
        </a:xfrm>
        <a:prstGeom prst="triangle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DEB3F1-C5FB-4034-92A0-416BAC8AA5F0}">
      <dsp:nvSpPr>
        <dsp:cNvPr id="0" name=""/>
        <dsp:cNvSpPr/>
      </dsp:nvSpPr>
      <dsp:spPr>
        <a:xfrm rot="5400000">
          <a:off x="4645553" y="802276"/>
          <a:ext cx="1173168" cy="1822075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66C633-95A9-4CA6-A9C8-1E1533D48A43}">
      <dsp:nvSpPr>
        <dsp:cNvPr id="0" name=""/>
        <dsp:cNvSpPr/>
      </dsp:nvSpPr>
      <dsp:spPr>
        <a:xfrm>
          <a:off x="4524571" y="1324749"/>
          <a:ext cx="1961328" cy="15448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2014 - Second Call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(€50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mio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4 NSPs </a:t>
          </a:r>
          <a:r>
            <a:rPr lang="en-US" sz="18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selected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rPr>
            <a:t> </a:t>
          </a:r>
          <a:r>
            <a:rPr lang="de-DE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New </a:t>
          </a:r>
          <a:r>
            <a:rPr lang="en-US" sz="1800" b="1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Donors announce commitment 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at COP in Lima</a:t>
          </a:r>
          <a:r>
            <a:rPr lang="de-DE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: 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MCEB (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Denmark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)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and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European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Commission</a:t>
          </a:r>
          <a:endParaRPr lang="en-GB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24571" y="1324749"/>
        <a:ext cx="1961328" cy="1544838"/>
      </dsp:txXfrm>
    </dsp:sp>
    <dsp:sp modelId="{69A23891-C101-4C82-917C-FFA748F5389A}">
      <dsp:nvSpPr>
        <dsp:cNvPr id="0" name=""/>
        <dsp:cNvSpPr/>
      </dsp:nvSpPr>
      <dsp:spPr>
        <a:xfrm>
          <a:off x="5879586" y="593533"/>
          <a:ext cx="332526" cy="332526"/>
        </a:xfrm>
        <a:prstGeom prst="triangle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77E0B0-27D9-4F99-86D1-3E66BA561418}">
      <dsp:nvSpPr>
        <dsp:cNvPr id="0" name=""/>
        <dsp:cNvSpPr/>
      </dsp:nvSpPr>
      <dsp:spPr>
        <a:xfrm rot="5400000">
          <a:off x="6741708" y="215187"/>
          <a:ext cx="1173168" cy="1952126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F4D2AC-A9DA-4BDB-9926-941A623DFC58}">
      <dsp:nvSpPr>
        <dsp:cNvPr id="0" name=""/>
        <dsp:cNvSpPr/>
      </dsp:nvSpPr>
      <dsp:spPr>
        <a:xfrm>
          <a:off x="6539769" y="820887"/>
          <a:ext cx="2039526" cy="15448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2015 - Third Call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up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to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€85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mio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Announcement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of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newly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selected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NSPs at COP in Paris</a:t>
          </a:r>
          <a:endParaRPr lang="en-GB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539769" y="820887"/>
        <a:ext cx="2039526" cy="15448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86BA15E7-5E93-4067-BB80-8882DBF094CF}" type="datetimeFigureOut">
              <a:rPr lang="de-DE" smtClean="0"/>
              <a:t>14.09.2015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62" tIns="47781" rIns="95562" bIns="47781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7F9B6E7F-5894-40C6-ADA9-7B290D58E5D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2724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In 2012 German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Ministry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Environment (BMUB)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British Department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Energy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Climate</a:t>
            </a:r>
            <a:r>
              <a:rPr lang="de-DE" baseline="0" dirty="0" smtClean="0"/>
              <a:t> Change (DECC) </a:t>
            </a:r>
            <a:r>
              <a:rPr lang="de-DE" baseline="0" dirty="0" err="1" smtClean="0"/>
              <a:t>decided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establish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</a:t>
            </a:r>
            <a:r>
              <a:rPr lang="de-DE" dirty="0" err="1" smtClean="0"/>
              <a:t>he</a:t>
            </a:r>
            <a:r>
              <a:rPr lang="de-DE" dirty="0" smtClean="0"/>
              <a:t> NAMA</a:t>
            </a:r>
            <a:r>
              <a:rPr lang="de-DE" baseline="0" dirty="0" smtClean="0"/>
              <a:t> Facility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provide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funding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what</a:t>
            </a:r>
            <a:r>
              <a:rPr lang="de-DE" baseline="0" dirty="0" smtClean="0"/>
              <a:t> was </a:t>
            </a:r>
            <a:r>
              <a:rPr lang="de-DE" baseline="0" dirty="0" err="1" smtClean="0"/>
              <a:t>then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perceived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as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long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pipeline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ready</a:t>
            </a:r>
            <a:r>
              <a:rPr lang="de-DE" baseline="0" dirty="0" smtClean="0"/>
              <a:t> NAMAs.</a:t>
            </a:r>
          </a:p>
          <a:p>
            <a:endParaRPr lang="de-DE" baseline="0" dirty="0" smtClean="0"/>
          </a:p>
          <a:p>
            <a:r>
              <a:rPr lang="de-DE" baseline="0" dirty="0" smtClean="0"/>
              <a:t>In 2013 a </a:t>
            </a:r>
            <a:r>
              <a:rPr lang="de-DE" baseline="0" dirty="0" err="1" smtClean="0"/>
              <a:t>first</a:t>
            </a:r>
            <a:r>
              <a:rPr lang="de-DE" baseline="0" dirty="0" smtClean="0"/>
              <a:t> Call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NAMA Support Projects (NSPs) was </a:t>
            </a:r>
            <a:r>
              <a:rPr lang="de-DE" baseline="0" dirty="0" err="1" smtClean="0"/>
              <a:t>launched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5 </a:t>
            </a:r>
            <a:r>
              <a:rPr lang="de-DE" baseline="0" dirty="0" err="1" smtClean="0"/>
              <a:t>projects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selected</a:t>
            </a:r>
            <a:r>
              <a:rPr lang="de-DE" baseline="0" dirty="0" smtClean="0"/>
              <a:t>. </a:t>
            </a:r>
          </a:p>
          <a:p>
            <a:r>
              <a:rPr lang="de-DE" baseline="0" dirty="0" err="1" smtClean="0"/>
              <a:t>With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second</a:t>
            </a:r>
            <a:r>
              <a:rPr lang="de-DE" baseline="0" dirty="0" smtClean="0"/>
              <a:t> Call in 2014 </a:t>
            </a:r>
            <a:r>
              <a:rPr lang="de-DE" baseline="0" dirty="0" err="1" smtClean="0"/>
              <a:t>together</a:t>
            </a:r>
            <a:r>
              <a:rPr lang="de-DE" baseline="0" dirty="0" smtClean="0"/>
              <a:t> 120 m € </a:t>
            </a:r>
            <a:r>
              <a:rPr lang="de-DE" baseline="0" dirty="0" err="1" smtClean="0"/>
              <a:t>were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made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available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funding</a:t>
            </a:r>
            <a:r>
              <a:rPr lang="de-DE" baseline="0" dirty="0" smtClean="0"/>
              <a:t>.  </a:t>
            </a:r>
          </a:p>
          <a:p>
            <a:endParaRPr lang="de-DE" baseline="0" dirty="0" smtClean="0"/>
          </a:p>
          <a:p>
            <a:r>
              <a:rPr lang="de-DE" baseline="0" dirty="0" smtClean="0"/>
              <a:t>In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same </a:t>
            </a:r>
            <a:r>
              <a:rPr lang="de-DE" baseline="0" dirty="0" err="1" smtClean="0"/>
              <a:t>year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two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new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donors</a:t>
            </a:r>
            <a:r>
              <a:rPr lang="de-DE" baseline="0" dirty="0" smtClean="0"/>
              <a:t> – </a:t>
            </a:r>
            <a:r>
              <a:rPr lang="de-DE" baseline="0" dirty="0" err="1" smtClean="0"/>
              <a:t>Denmark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European </a:t>
            </a:r>
            <a:r>
              <a:rPr lang="de-DE" baseline="0" dirty="0" err="1" smtClean="0"/>
              <a:t>Commission</a:t>
            </a:r>
            <a:r>
              <a:rPr lang="de-DE" baseline="0" dirty="0" smtClean="0"/>
              <a:t>  - </a:t>
            </a:r>
            <a:r>
              <a:rPr lang="de-DE" baseline="0" dirty="0" err="1" smtClean="0"/>
              <a:t>announced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would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join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NAMA Facility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third</a:t>
            </a:r>
            <a:r>
              <a:rPr lang="de-DE" baseline="0" dirty="0" smtClean="0"/>
              <a:t> Call in 2015. </a:t>
            </a:r>
          </a:p>
          <a:p>
            <a:r>
              <a:rPr lang="de-DE" baseline="0" dirty="0" err="1" smtClean="0"/>
              <a:t>Hence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current</a:t>
            </a:r>
            <a:r>
              <a:rPr lang="de-DE" baseline="0" dirty="0" smtClean="0"/>
              <a:t> Call </a:t>
            </a:r>
            <a:r>
              <a:rPr lang="de-DE" baseline="0" dirty="0" err="1" smtClean="0"/>
              <a:t>up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85 m € </a:t>
            </a:r>
            <a:r>
              <a:rPr lang="de-DE" baseline="0" dirty="0" err="1" smtClean="0"/>
              <a:t>funding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made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available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NSPs. </a:t>
            </a:r>
          </a:p>
          <a:p>
            <a:endParaRPr lang="de-DE" baseline="0" dirty="0" smtClean="0"/>
          </a:p>
          <a:p>
            <a:r>
              <a:rPr lang="de-DE" baseline="0" dirty="0" err="1" smtClean="0"/>
              <a:t>It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expected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as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former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years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newly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selected</a:t>
            </a:r>
            <a:r>
              <a:rPr lang="de-DE" baseline="0" dirty="0" smtClean="0"/>
              <a:t> NSPs will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announced</a:t>
            </a:r>
            <a:r>
              <a:rPr lang="de-DE" baseline="0" dirty="0" smtClean="0"/>
              <a:t> at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COP in Paris. </a:t>
            </a:r>
          </a:p>
          <a:p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B6E7F-5894-40C6-ADA9-7B290D58E5DC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8969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Here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see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NAMA Support Projects (NSPs)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have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been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selected</a:t>
            </a:r>
            <a:r>
              <a:rPr lang="de-DE" baseline="0" dirty="0" smtClean="0"/>
              <a:t> so </a:t>
            </a:r>
            <a:r>
              <a:rPr lang="de-DE" baseline="0" dirty="0" err="1" smtClean="0"/>
              <a:t>far</a:t>
            </a:r>
            <a:r>
              <a:rPr lang="de-DE" baseline="0" dirty="0" smtClean="0"/>
              <a:t> (in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first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two</a:t>
            </a:r>
            <a:r>
              <a:rPr lang="de-DE" baseline="0" dirty="0" smtClean="0"/>
              <a:t> Calls). </a:t>
            </a:r>
          </a:p>
          <a:p>
            <a:endParaRPr lang="de-DE" baseline="0" dirty="0" smtClean="0"/>
          </a:p>
          <a:p>
            <a:r>
              <a:rPr lang="de-DE" baseline="0" dirty="0" smtClean="0"/>
              <a:t>The </a:t>
            </a:r>
            <a:r>
              <a:rPr lang="de-DE" baseline="0" dirty="0" err="1" smtClean="0"/>
              <a:t>broad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geographical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sectoral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scope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reflects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NAMA Facility </a:t>
            </a:r>
            <a:r>
              <a:rPr lang="de-DE" baseline="0" dirty="0" err="1" smtClean="0"/>
              <a:t>has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no</a:t>
            </a:r>
            <a:r>
              <a:rPr lang="de-DE" baseline="0" dirty="0" smtClean="0"/>
              <a:t> regional </a:t>
            </a:r>
            <a:r>
              <a:rPr lang="de-DE" baseline="0" dirty="0" err="1" smtClean="0"/>
              <a:t>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sectoral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focus</a:t>
            </a:r>
            <a:r>
              <a:rPr lang="de-DE" baseline="0" dirty="0" smtClean="0"/>
              <a:t>. The </a:t>
            </a:r>
            <a:r>
              <a:rPr lang="de-DE" baseline="0" dirty="0" err="1" smtClean="0"/>
              <a:t>selection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solely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based</a:t>
            </a:r>
            <a:r>
              <a:rPr lang="de-DE" baseline="0" dirty="0" smtClean="0"/>
              <a:t> on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ambition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feasibility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projects</a:t>
            </a:r>
            <a:r>
              <a:rPr lang="de-DE" baseline="0" dirty="0" smtClean="0"/>
              <a:t>. </a:t>
            </a:r>
          </a:p>
          <a:p>
            <a:endParaRPr lang="de-DE" baseline="0" dirty="0" smtClean="0"/>
          </a:p>
          <a:p>
            <a:r>
              <a:rPr lang="de-DE" baseline="0" dirty="0" err="1" smtClean="0"/>
              <a:t>You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may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notice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quite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lot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NSPs </a:t>
            </a:r>
            <a:r>
              <a:rPr lang="de-DE" baseline="0" dirty="0" err="1" smtClean="0"/>
              <a:t>from</a:t>
            </a:r>
            <a:r>
              <a:rPr lang="de-DE" baseline="0" dirty="0" smtClean="0"/>
              <a:t> </a:t>
            </a:r>
            <a:r>
              <a:rPr lang="de-DE" b="1" baseline="0" dirty="0" err="1" smtClean="0"/>
              <a:t>Latin</a:t>
            </a:r>
            <a:r>
              <a:rPr lang="de-DE" b="1" baseline="0" dirty="0" smtClean="0"/>
              <a:t> American countries </a:t>
            </a:r>
            <a:r>
              <a:rPr lang="de-DE" baseline="0" dirty="0" smtClean="0"/>
              <a:t>on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list</a:t>
            </a:r>
            <a:r>
              <a:rPr lang="de-DE" baseline="0" dirty="0" smtClean="0"/>
              <a:t>. This </a:t>
            </a:r>
            <a:r>
              <a:rPr lang="de-DE" baseline="0" dirty="0" err="1" smtClean="0"/>
              <a:t>may</a:t>
            </a:r>
            <a:r>
              <a:rPr lang="de-DE" baseline="0" dirty="0" smtClean="0"/>
              <a:t> also </a:t>
            </a:r>
            <a:r>
              <a:rPr lang="de-DE" baseline="0" dirty="0" err="1" smtClean="0"/>
              <a:t>indicate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advanced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stage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preparation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Readiness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NAMAs in </a:t>
            </a:r>
            <a:r>
              <a:rPr lang="de-DE" baseline="0" dirty="0" err="1" smtClean="0"/>
              <a:t>Latin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America</a:t>
            </a:r>
            <a:r>
              <a:rPr lang="de-DE" baseline="0" dirty="0" smtClean="0"/>
              <a:t>. </a:t>
            </a:r>
          </a:p>
          <a:p>
            <a:endParaRPr lang="de-DE" baseline="0" dirty="0" smtClean="0"/>
          </a:p>
          <a:p>
            <a:r>
              <a:rPr lang="de-DE" baseline="0" dirty="0" err="1" smtClean="0"/>
              <a:t>Nevertheless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up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til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today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only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three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projects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have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actually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passed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appraisal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phase</a:t>
            </a:r>
            <a:r>
              <a:rPr lang="de-DE" baseline="0" dirty="0" smtClean="0"/>
              <a:t> –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donors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have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approved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funding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full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implementation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based</a:t>
            </a:r>
            <a:r>
              <a:rPr lang="de-DE" baseline="0" dirty="0" smtClean="0"/>
              <a:t> on a </a:t>
            </a:r>
            <a:r>
              <a:rPr lang="de-DE" baseline="0" dirty="0" err="1" smtClean="0"/>
              <a:t>full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fledged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project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proposal</a:t>
            </a:r>
            <a:r>
              <a:rPr lang="de-DE" baseline="0" dirty="0" smtClean="0"/>
              <a:t>. </a:t>
            </a:r>
          </a:p>
          <a:p>
            <a:endParaRPr lang="de-DE" baseline="0" dirty="0" smtClean="0"/>
          </a:p>
          <a:p>
            <a:r>
              <a:rPr lang="de-DE" baseline="0" dirty="0" smtClean="0"/>
              <a:t>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B6E7F-5894-40C6-ADA9-7B290D58E5DC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9493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en-US" sz="1700" dirty="0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As </a:t>
            </a:r>
            <a:r>
              <a:rPr lang="de-DE" altLang="en-US" sz="1700" dirty="0" err="1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mentioned</a:t>
            </a:r>
            <a:r>
              <a:rPr lang="de-DE" altLang="en-US" sz="1700" dirty="0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de-DE" altLang="en-US" sz="1700" dirty="0" err="1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before</a:t>
            </a:r>
            <a:r>
              <a:rPr lang="de-DE" altLang="en-US" sz="1700" dirty="0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de-DE" altLang="en-US" sz="1700" dirty="0" err="1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the</a:t>
            </a:r>
            <a:r>
              <a:rPr lang="de-DE" altLang="en-US" sz="1700" dirty="0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de-DE" altLang="en-US" sz="1700" dirty="0" err="1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selection</a:t>
            </a:r>
            <a:r>
              <a:rPr lang="de-DE" altLang="en-US" sz="1700" dirty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de-DE" altLang="en-US" sz="1700" dirty="0" err="1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of</a:t>
            </a:r>
            <a:r>
              <a:rPr lang="de-DE" altLang="en-US" sz="1700" dirty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 NAMA Support Projects </a:t>
            </a:r>
            <a:r>
              <a:rPr lang="de-DE" altLang="en-US" sz="1700" dirty="0" err="1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is</a:t>
            </a:r>
            <a:r>
              <a:rPr lang="de-DE" altLang="en-US" sz="1700" dirty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de-DE" altLang="en-US" sz="1700" dirty="0" err="1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based</a:t>
            </a:r>
            <a:r>
              <a:rPr lang="de-DE" altLang="en-US" sz="1700" dirty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 on </a:t>
            </a:r>
            <a:r>
              <a:rPr lang="de-DE" altLang="en-US" sz="1700" dirty="0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a </a:t>
            </a:r>
            <a:r>
              <a:rPr lang="de-DE" altLang="en-US" sz="1700" dirty="0" err="1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set</a:t>
            </a:r>
            <a:r>
              <a:rPr lang="de-DE" altLang="en-US" sz="1700" dirty="0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de-DE" altLang="en-US" sz="1700" dirty="0" err="1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of</a:t>
            </a:r>
            <a:r>
              <a:rPr lang="de-DE" altLang="en-US" sz="1700" dirty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de-DE" altLang="en-US" sz="1700" dirty="0" err="1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criteria</a:t>
            </a:r>
            <a:r>
              <a:rPr lang="de-DE" altLang="en-US" sz="1700" dirty="0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:</a:t>
            </a:r>
          </a:p>
          <a:p>
            <a:r>
              <a:rPr lang="de-DE" altLang="en-US" sz="1700" dirty="0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General </a:t>
            </a:r>
            <a:r>
              <a:rPr lang="de-DE" altLang="en-US" sz="1700" dirty="0" err="1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eligibility</a:t>
            </a:r>
            <a:r>
              <a:rPr lang="de-DE" altLang="en-US" sz="1700" dirty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endParaRPr lang="de-DE" altLang="en-US" sz="1700" dirty="0" smtClean="0">
              <a:solidFill>
                <a:srgbClr val="26282A"/>
              </a:solidFill>
              <a:latin typeface="Calibri" pitchFamily="34" charset="0"/>
              <a:ea typeface="ＭＳ Ｐゴシック" pitchFamily="34" charset="-128"/>
            </a:endParaRPr>
          </a:p>
          <a:p>
            <a:r>
              <a:rPr lang="de-DE" altLang="en-US" sz="1700" dirty="0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Ambition</a:t>
            </a:r>
            <a:endParaRPr lang="de-DE" altLang="en-US" sz="1700" dirty="0">
              <a:solidFill>
                <a:srgbClr val="26282A"/>
              </a:solidFill>
              <a:latin typeface="Calibri" pitchFamily="34" charset="0"/>
              <a:ea typeface="ＭＳ Ｐゴシック" pitchFamily="34" charset="-128"/>
            </a:endParaRPr>
          </a:p>
          <a:p>
            <a:r>
              <a:rPr lang="de-DE" altLang="en-US" sz="1700" dirty="0" err="1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Feasibility</a:t>
            </a:r>
            <a:endParaRPr lang="de-DE" altLang="en-US" sz="1700" dirty="0" smtClean="0">
              <a:solidFill>
                <a:srgbClr val="26282A"/>
              </a:solidFill>
              <a:latin typeface="Calibri" pitchFamily="34" charset="0"/>
              <a:ea typeface="ＭＳ Ｐゴシック" pitchFamily="34" charset="-128"/>
            </a:endParaRPr>
          </a:p>
          <a:p>
            <a:endParaRPr lang="de-DE" altLang="en-US" sz="1700" dirty="0" smtClean="0">
              <a:solidFill>
                <a:srgbClr val="26282A"/>
              </a:solidFill>
              <a:latin typeface="Calibri" pitchFamily="34" charset="0"/>
              <a:ea typeface="ＭＳ Ｐゴシック" pitchFamily="34" charset="-128"/>
            </a:endParaRPr>
          </a:p>
          <a:p>
            <a:r>
              <a:rPr lang="de-DE" altLang="en-US" sz="1700" dirty="0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T</a:t>
            </a:r>
            <a:r>
              <a:rPr lang="de-DE" altLang="en-US" sz="1700" baseline="0" dirty="0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he </a:t>
            </a:r>
            <a:r>
              <a:rPr lang="de-DE" altLang="en-US" sz="1700" baseline="0" dirty="0" err="1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general</a:t>
            </a:r>
            <a:r>
              <a:rPr lang="de-DE" altLang="en-US" sz="1700" baseline="0" dirty="0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de-DE" altLang="en-US" sz="1700" baseline="0" dirty="0" err="1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eligibility</a:t>
            </a:r>
            <a:r>
              <a:rPr lang="de-DE" altLang="en-US" sz="1700" baseline="0" dirty="0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de-DE" altLang="en-US" sz="1700" baseline="0" dirty="0" err="1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refers</a:t>
            </a:r>
            <a:r>
              <a:rPr lang="de-DE" altLang="en-US" sz="1700" baseline="0" dirty="0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de-DE" altLang="en-US" sz="1700" baseline="0" dirty="0" err="1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to</a:t>
            </a:r>
            <a:r>
              <a:rPr lang="de-DE" altLang="en-US" sz="1700" baseline="0" dirty="0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 formal </a:t>
            </a:r>
            <a:r>
              <a:rPr lang="de-DE" altLang="en-US" sz="1700" baseline="0" dirty="0" err="1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requirements</a:t>
            </a:r>
            <a:r>
              <a:rPr lang="de-DE" altLang="en-US" sz="1700" baseline="0" dirty="0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 but also </a:t>
            </a:r>
            <a:r>
              <a:rPr lang="de-DE" altLang="en-US" sz="1700" baseline="0" dirty="0" err="1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the</a:t>
            </a:r>
            <a:r>
              <a:rPr lang="de-DE" altLang="en-US" sz="1700" baseline="0" dirty="0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de-DE" altLang="en-US" sz="1700" baseline="0" dirty="0" err="1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readiness</a:t>
            </a:r>
            <a:r>
              <a:rPr lang="de-DE" altLang="en-US" sz="1700" baseline="0" dirty="0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de-DE" altLang="en-US" sz="1700" baseline="0" dirty="0" err="1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of</a:t>
            </a:r>
            <a:r>
              <a:rPr lang="de-DE" altLang="en-US" sz="1700" baseline="0" dirty="0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de-DE" altLang="en-US" sz="1700" baseline="0" dirty="0" err="1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projects</a:t>
            </a:r>
            <a:r>
              <a:rPr lang="de-DE" altLang="en-US" sz="1700" baseline="0" dirty="0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.</a:t>
            </a:r>
          </a:p>
          <a:p>
            <a:endParaRPr lang="de-DE" altLang="en-US" sz="1700" baseline="0" dirty="0" smtClean="0">
              <a:solidFill>
                <a:srgbClr val="26282A"/>
              </a:solidFill>
              <a:latin typeface="Calibri" pitchFamily="34" charset="0"/>
              <a:ea typeface="ＭＳ Ｐゴシック" pitchFamily="34" charset="-128"/>
            </a:endParaRPr>
          </a:p>
          <a:p>
            <a:r>
              <a:rPr lang="de-DE" altLang="en-US" sz="1700" baseline="0" dirty="0" err="1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Only</a:t>
            </a:r>
            <a:r>
              <a:rPr lang="de-DE" altLang="en-US" sz="1700" baseline="0" dirty="0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de-DE" altLang="en-US" sz="1700" baseline="0" dirty="0" err="1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those</a:t>
            </a:r>
            <a:r>
              <a:rPr lang="de-DE" altLang="en-US" sz="1700" baseline="0" dirty="0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de-DE" altLang="en-US" sz="1700" baseline="0" dirty="0" err="1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projects</a:t>
            </a:r>
            <a:r>
              <a:rPr lang="de-DE" altLang="en-US" sz="1700" baseline="0" dirty="0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de-DE" altLang="en-US" sz="1700" baseline="0" dirty="0" err="1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found</a:t>
            </a:r>
            <a:r>
              <a:rPr lang="de-DE" altLang="en-US" sz="1700" baseline="0" dirty="0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de-DE" altLang="en-US" sz="1700" baseline="0" dirty="0" err="1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eligible</a:t>
            </a:r>
            <a:r>
              <a:rPr lang="de-DE" altLang="en-US" sz="1700" baseline="0" dirty="0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de-DE" altLang="en-US" sz="1700" baseline="0" dirty="0" err="1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are</a:t>
            </a:r>
            <a:r>
              <a:rPr lang="de-DE" altLang="en-US" sz="1700" baseline="0" dirty="0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de-DE" altLang="en-US" sz="1700" baseline="0" dirty="0" err="1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assessed</a:t>
            </a:r>
            <a:r>
              <a:rPr lang="de-DE" altLang="en-US" sz="1700" baseline="0" dirty="0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de-DE" altLang="en-US" sz="1700" baseline="0" dirty="0" err="1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against</a:t>
            </a:r>
            <a:r>
              <a:rPr lang="de-DE" altLang="en-US" sz="1700" baseline="0" dirty="0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 a </a:t>
            </a:r>
            <a:r>
              <a:rPr lang="de-DE" altLang="en-US" sz="1700" baseline="0" dirty="0" err="1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set</a:t>
            </a:r>
            <a:r>
              <a:rPr lang="de-DE" altLang="en-US" sz="1700" baseline="0" dirty="0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de-DE" altLang="en-US" sz="1700" baseline="0" dirty="0" err="1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of</a:t>
            </a:r>
            <a:r>
              <a:rPr lang="de-DE" altLang="en-US" sz="1700" baseline="0" dirty="0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de-DE" altLang="en-US" sz="1700" baseline="0" dirty="0" err="1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ambition</a:t>
            </a:r>
            <a:r>
              <a:rPr lang="de-DE" altLang="en-US" sz="1700" baseline="0" dirty="0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de-DE" altLang="en-US" sz="1700" baseline="0" dirty="0" err="1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and</a:t>
            </a:r>
            <a:r>
              <a:rPr lang="de-DE" altLang="en-US" sz="1700" baseline="0" dirty="0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de-DE" altLang="en-US" sz="1700" baseline="0" dirty="0" err="1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feasibility</a:t>
            </a:r>
            <a:r>
              <a:rPr lang="de-DE" altLang="en-US" sz="1700" baseline="0" dirty="0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de-DE" altLang="en-US" sz="1700" baseline="0" dirty="0" err="1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criteria</a:t>
            </a:r>
            <a:r>
              <a:rPr lang="de-DE" altLang="en-US" sz="1700" baseline="0" dirty="0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. </a:t>
            </a:r>
          </a:p>
          <a:p>
            <a:r>
              <a:rPr lang="de-DE" altLang="en-US" sz="1700" baseline="0" dirty="0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Ambition </a:t>
            </a:r>
            <a:r>
              <a:rPr lang="de-DE" altLang="en-US" sz="1700" baseline="0" dirty="0" err="1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comprises</a:t>
            </a:r>
            <a:r>
              <a:rPr lang="de-DE" altLang="en-US" sz="1700" baseline="0" dirty="0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de-DE" altLang="en-US" sz="1700" baseline="0" dirty="0" err="1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the</a:t>
            </a:r>
            <a:r>
              <a:rPr lang="de-DE" altLang="en-US" sz="1700" baseline="0" dirty="0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 potential </a:t>
            </a:r>
            <a:r>
              <a:rPr lang="de-DE" altLang="en-US" sz="1700" baseline="0" dirty="0" err="1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for</a:t>
            </a:r>
            <a:r>
              <a:rPr lang="de-DE" altLang="en-US" sz="1700" baseline="0" dirty="0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de-DE" altLang="en-US" sz="1700" baseline="0" dirty="0" err="1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transformational</a:t>
            </a:r>
            <a:r>
              <a:rPr lang="de-DE" altLang="en-US" sz="1700" baseline="0" dirty="0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de-DE" altLang="en-US" sz="1700" baseline="0" dirty="0" err="1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change</a:t>
            </a:r>
            <a:r>
              <a:rPr lang="de-DE" altLang="en-US" sz="1700" baseline="0" dirty="0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, </a:t>
            </a:r>
            <a:r>
              <a:rPr lang="de-DE" altLang="en-US" sz="1700" baseline="0" dirty="0" err="1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the</a:t>
            </a:r>
            <a:r>
              <a:rPr lang="de-DE" altLang="en-US" sz="1700" baseline="0" dirty="0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de-DE" altLang="en-US" sz="1700" baseline="0" dirty="0" err="1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mitigation</a:t>
            </a:r>
            <a:r>
              <a:rPr lang="de-DE" altLang="en-US" sz="1700" baseline="0" dirty="0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de-DE" altLang="en-US" sz="1700" baseline="0" dirty="0" err="1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ambition</a:t>
            </a:r>
            <a:r>
              <a:rPr lang="de-DE" altLang="en-US" sz="1700" baseline="0" dirty="0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de-DE" altLang="en-US" sz="1700" baseline="0" dirty="0" err="1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and</a:t>
            </a:r>
            <a:r>
              <a:rPr lang="de-DE" altLang="en-US" sz="1700" baseline="0" dirty="0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de-DE" altLang="en-US" sz="1700" baseline="0" dirty="0" err="1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financial</a:t>
            </a:r>
            <a:r>
              <a:rPr lang="de-DE" altLang="en-US" sz="1700" baseline="0" dirty="0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de-DE" altLang="en-US" sz="1700" baseline="0" dirty="0" err="1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ambition</a:t>
            </a:r>
            <a:r>
              <a:rPr lang="de-DE" altLang="en-US" sz="1700" baseline="0" dirty="0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. </a:t>
            </a:r>
          </a:p>
          <a:p>
            <a:r>
              <a:rPr lang="de-DE" altLang="en-US" sz="1700" baseline="0" dirty="0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The </a:t>
            </a:r>
            <a:r>
              <a:rPr lang="de-DE" altLang="en-US" sz="1700" baseline="0" dirty="0" err="1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feasibility</a:t>
            </a:r>
            <a:r>
              <a:rPr lang="de-DE" altLang="en-US" sz="1700" baseline="0" dirty="0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de-DE" altLang="en-US" sz="1700" baseline="0" dirty="0" err="1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criteria</a:t>
            </a:r>
            <a:r>
              <a:rPr lang="de-DE" altLang="en-US" sz="1700" baseline="0" dirty="0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de-DE" altLang="en-US" sz="1700" baseline="0" dirty="0" err="1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checks</a:t>
            </a:r>
            <a:r>
              <a:rPr lang="de-DE" altLang="en-US" sz="1700" baseline="0" dirty="0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de-DE" altLang="en-US" sz="1700" baseline="0" dirty="0" err="1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whether</a:t>
            </a:r>
            <a:r>
              <a:rPr lang="de-DE" altLang="en-US" sz="1700" baseline="0" dirty="0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de-DE" altLang="en-US" sz="1700" baseline="0" dirty="0" err="1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this</a:t>
            </a:r>
            <a:r>
              <a:rPr lang="de-DE" altLang="en-US" sz="1700" baseline="0" dirty="0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de-DE" altLang="en-US" sz="1700" baseline="0" dirty="0" err="1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transformation</a:t>
            </a:r>
            <a:r>
              <a:rPr lang="de-DE" altLang="en-US" sz="1700" baseline="0" dirty="0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de-DE" altLang="en-US" sz="1700" baseline="0" dirty="0" err="1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is</a:t>
            </a:r>
            <a:r>
              <a:rPr lang="de-DE" altLang="en-US" sz="1700" baseline="0" dirty="0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de-DE" altLang="en-US" sz="1700" baseline="0" dirty="0" err="1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likely</a:t>
            </a:r>
            <a:r>
              <a:rPr lang="de-DE" altLang="en-US" sz="1700" baseline="0" dirty="0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de-DE" altLang="en-US" sz="1700" baseline="0" dirty="0" err="1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with</a:t>
            </a:r>
            <a:r>
              <a:rPr lang="de-DE" altLang="en-US" sz="1700" baseline="0" dirty="0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de-DE" altLang="en-US" sz="1700" baseline="0" dirty="0" err="1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proposed</a:t>
            </a:r>
            <a:r>
              <a:rPr lang="de-DE" altLang="en-US" sz="1700" baseline="0" dirty="0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de-DE" altLang="en-US" sz="1700" baseline="0" dirty="0" err="1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project</a:t>
            </a:r>
            <a:r>
              <a:rPr lang="de-DE" altLang="en-US" sz="1700" baseline="0" dirty="0" smtClean="0">
                <a:solidFill>
                  <a:srgbClr val="26282A"/>
                </a:solidFill>
                <a:latin typeface="Calibri" pitchFamily="34" charset="0"/>
                <a:ea typeface="ＭＳ Ｐゴシック" pitchFamily="34" charset="-128"/>
              </a:rPr>
              <a:t>. </a:t>
            </a:r>
            <a:endParaRPr lang="de-DE" altLang="en-US" sz="1700" dirty="0" smtClean="0">
              <a:solidFill>
                <a:srgbClr val="26282A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B6E7F-5894-40C6-ADA9-7B290D58E5DC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29583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Just a few words on the current, third</a:t>
            </a:r>
            <a:r>
              <a:rPr lang="en-US" b="0" baseline="0" dirty="0" smtClean="0"/>
              <a:t> Call for NAMA Support Projects that closed in mid-July: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200" dirty="0" smtClean="0"/>
              <a:t>The NAMA Facility </a:t>
            </a:r>
            <a:r>
              <a:rPr lang="de-DE" sz="2200" dirty="0" err="1" smtClean="0"/>
              <a:t>received</a:t>
            </a:r>
            <a:r>
              <a:rPr lang="de-DE" sz="2200" dirty="0" smtClean="0"/>
              <a:t> 42 </a:t>
            </a:r>
            <a:r>
              <a:rPr lang="de-DE" sz="2200" dirty="0" err="1" smtClean="0"/>
              <a:t>project</a:t>
            </a:r>
            <a:r>
              <a:rPr lang="de-DE" sz="2200" dirty="0" smtClean="0"/>
              <a:t> </a:t>
            </a:r>
            <a:r>
              <a:rPr lang="de-DE" sz="2200" dirty="0" err="1" smtClean="0"/>
              <a:t>outlines</a:t>
            </a:r>
            <a:r>
              <a:rPr lang="de-DE" sz="2200" dirty="0" smtClean="0"/>
              <a:t>, </a:t>
            </a:r>
            <a:r>
              <a:rPr lang="de-DE" sz="2200" baseline="0" dirty="0" smtClean="0"/>
              <a:t>out </a:t>
            </a:r>
            <a:r>
              <a:rPr lang="de-DE" sz="2200" baseline="0" dirty="0" err="1" smtClean="0"/>
              <a:t>of</a:t>
            </a:r>
            <a:r>
              <a:rPr lang="de-DE" sz="2200" baseline="0" dirty="0" smtClean="0"/>
              <a:t> </a:t>
            </a:r>
            <a:r>
              <a:rPr lang="de-DE" sz="2200" baseline="0" dirty="0" err="1" smtClean="0"/>
              <a:t>which</a:t>
            </a:r>
            <a:r>
              <a:rPr lang="de-DE" sz="2200" baseline="0" dirty="0" smtClean="0"/>
              <a:t> </a:t>
            </a:r>
            <a:r>
              <a:rPr lang="de-DE" sz="2200" dirty="0" smtClean="0"/>
              <a:t>12 </a:t>
            </a:r>
            <a:r>
              <a:rPr lang="de-DE" sz="2200" dirty="0" err="1" smtClean="0"/>
              <a:t>Outlines</a:t>
            </a:r>
            <a:r>
              <a:rPr lang="de-DE" sz="2200" dirty="0" smtClean="0"/>
              <a:t> </a:t>
            </a:r>
            <a:r>
              <a:rPr lang="de-DE" sz="2200" dirty="0" err="1" smtClean="0"/>
              <a:t>have</a:t>
            </a:r>
            <a:r>
              <a:rPr lang="de-DE" sz="2200" dirty="0" smtClean="0"/>
              <a:t> </a:t>
            </a:r>
            <a:r>
              <a:rPr lang="de-DE" sz="2200" dirty="0" err="1" smtClean="0"/>
              <a:t>been</a:t>
            </a:r>
            <a:r>
              <a:rPr lang="de-DE" sz="2200" dirty="0" smtClean="0"/>
              <a:t> </a:t>
            </a:r>
            <a:r>
              <a:rPr lang="de-DE" sz="2200" dirty="0" err="1" smtClean="0"/>
              <a:t>re-submitted</a:t>
            </a:r>
            <a:r>
              <a:rPr lang="de-DE" sz="2200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0" dirty="0" smtClean="0"/>
              <a:t>As in the Calls before there was</a:t>
            </a:r>
            <a:r>
              <a:rPr lang="en-US" sz="4400" b="0" baseline="0" dirty="0" smtClean="0"/>
              <a:t> a broad geographical and sectoral interest as you can see on the graphs.</a:t>
            </a:r>
            <a:endParaRPr lang="de-DE" sz="4400" b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28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28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800" dirty="0" smtClean="0"/>
              <a:t>The</a:t>
            </a:r>
            <a:r>
              <a:rPr lang="de-DE" sz="2800" baseline="0" dirty="0" smtClean="0"/>
              <a:t> </a:t>
            </a:r>
            <a:r>
              <a:rPr lang="de-DE" sz="2800" baseline="0" dirty="0" err="1" smtClean="0"/>
              <a:t>submitted</a:t>
            </a:r>
            <a:r>
              <a:rPr lang="de-DE" sz="2800" baseline="0" dirty="0" smtClean="0"/>
              <a:t> </a:t>
            </a:r>
            <a:r>
              <a:rPr lang="de-DE" sz="2800" baseline="0" dirty="0" err="1" smtClean="0"/>
              <a:t>outlines</a:t>
            </a:r>
            <a:r>
              <a:rPr lang="de-DE" sz="2800" baseline="0" dirty="0" smtClean="0"/>
              <a:t> </a:t>
            </a:r>
            <a:r>
              <a:rPr lang="de-DE" sz="2800" baseline="0" dirty="0" err="1" smtClean="0"/>
              <a:t>are</a:t>
            </a:r>
            <a:r>
              <a:rPr lang="de-DE" sz="2800" baseline="0" dirty="0" smtClean="0"/>
              <a:t> </a:t>
            </a:r>
            <a:r>
              <a:rPr lang="de-DE" sz="2400" dirty="0" err="1" smtClean="0"/>
              <a:t>currently</a:t>
            </a:r>
            <a:r>
              <a:rPr lang="de-DE" sz="2400" baseline="0" dirty="0" smtClean="0"/>
              <a:t> </a:t>
            </a:r>
            <a:r>
              <a:rPr lang="de-DE" sz="2400" baseline="0" dirty="0" err="1" smtClean="0"/>
              <a:t>assessed</a:t>
            </a:r>
            <a:r>
              <a:rPr lang="de-DE" sz="2400" baseline="0" dirty="0" smtClean="0"/>
              <a:t> </a:t>
            </a:r>
            <a:r>
              <a:rPr lang="de-DE" sz="2400" baseline="0" dirty="0" err="1" smtClean="0"/>
              <a:t>and</a:t>
            </a:r>
            <a:r>
              <a:rPr lang="de-DE" sz="2400" baseline="0" dirty="0" smtClean="0"/>
              <a:t> </a:t>
            </a:r>
            <a:r>
              <a:rPr lang="de-DE" sz="2400" baseline="0" dirty="0" err="1" smtClean="0"/>
              <a:t>results</a:t>
            </a:r>
            <a:r>
              <a:rPr lang="de-DE" sz="2400" baseline="0" dirty="0" smtClean="0"/>
              <a:t> </a:t>
            </a:r>
            <a:r>
              <a:rPr lang="de-DE" sz="2400" baseline="0" dirty="0" err="1" smtClean="0"/>
              <a:t>to</a:t>
            </a:r>
            <a:r>
              <a:rPr lang="de-DE" sz="2400" baseline="0" dirty="0" smtClean="0"/>
              <a:t> </a:t>
            </a:r>
            <a:r>
              <a:rPr lang="de-DE" sz="2400" baseline="0" dirty="0" err="1" smtClean="0"/>
              <a:t>be</a:t>
            </a:r>
            <a:r>
              <a:rPr lang="de-DE" sz="2400" baseline="0" dirty="0" smtClean="0"/>
              <a:t> </a:t>
            </a:r>
            <a:r>
              <a:rPr lang="de-DE" sz="2400" baseline="0" dirty="0" err="1" smtClean="0"/>
              <a:t>expected</a:t>
            </a:r>
            <a:r>
              <a:rPr lang="de-DE" sz="2400" baseline="0" dirty="0" smtClean="0"/>
              <a:t> at </a:t>
            </a:r>
            <a:r>
              <a:rPr lang="de-DE" sz="2400" baseline="0" dirty="0" err="1" smtClean="0"/>
              <a:t>the</a:t>
            </a:r>
            <a:r>
              <a:rPr lang="de-DE" sz="2400" baseline="0" dirty="0" smtClean="0"/>
              <a:t> COP 21 in Paris. </a:t>
            </a:r>
          </a:p>
          <a:p>
            <a:endParaRPr lang="en-US" sz="2400" b="0" dirty="0" smtClean="0"/>
          </a:p>
          <a:p>
            <a:r>
              <a:rPr lang="en-US" sz="2400" b="0" dirty="0" smtClean="0"/>
              <a:t>In the beginning of next year the Technical Support Unit (TSU) of the NAMA Facility will provide individual feedback calls</a:t>
            </a:r>
            <a:r>
              <a:rPr lang="en-US" sz="2400" b="0" baseline="0" dirty="0" smtClean="0"/>
              <a:t> for all submissions.</a:t>
            </a:r>
            <a:endParaRPr lang="en-US" sz="2400" b="0" dirty="0" smtClean="0"/>
          </a:p>
          <a:p>
            <a:endParaRPr lang="de-DE" sz="24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0" dirty="0" smtClean="0"/>
              <a:t>If there should</a:t>
            </a:r>
            <a:r>
              <a:rPr lang="en-US" sz="2400" b="0" baseline="0" dirty="0" smtClean="0"/>
              <a:t> be a fourth Call the NAMA Facility very much encourages to make use of the advice on project preparation offered by the TSU but also the CTCN , UNEP-DTU, GIZ and other </a:t>
            </a:r>
            <a:r>
              <a:rPr lang="en-US" sz="2400" b="0" baseline="0" dirty="0" err="1" smtClean="0"/>
              <a:t>organisations</a:t>
            </a:r>
            <a:r>
              <a:rPr lang="en-US" sz="2400" b="0" baseline="0" dirty="0" smtClean="0"/>
              <a:t> offering advice on NAMA readiness.</a:t>
            </a:r>
            <a:endParaRPr lang="en-US" sz="2400" b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B6E7F-5894-40C6-ADA9-7B290D58E5DC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4664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F7E-47D6-4F9E-96F9-21CEBDB2AE63}" type="datetime1">
              <a:rPr lang="de-DE" smtClean="0"/>
              <a:t>14.09.2015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UNFCCC Regional Workshop, 14-15 September 2015, Santiago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57BB-B811-4C15-A261-212D9E3B60C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1955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C504-59BC-4421-B0B1-E8E3BEE4470A}" type="datetime1">
              <a:rPr lang="de-DE" smtClean="0"/>
              <a:t>14.09.2015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UNFCCC Regional Workshop, 14-15 September 2015, Santiago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57BB-B811-4C15-A261-212D9E3B60C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0480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C72A-CF43-4057-82FB-EEA6F4A655EA}" type="datetime1">
              <a:rPr lang="de-DE" smtClean="0"/>
              <a:t>14.09.2015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UNFCCC Regional Workshop, 14-15 September 2015, Santiago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57BB-B811-4C15-A261-212D9E3B60C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2939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4189-BB84-4D96-A2C5-09832FB2F2CD}" type="datetime1">
              <a:rPr lang="de-DE" smtClean="0"/>
              <a:t>14.09.2015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UNFCCC Regional Workshop, 14-15 September 2015, Santiago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57BB-B811-4C15-A261-212D9E3B60C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91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3D25-ABB8-44EB-B481-D955DC1D59F9}" type="datetime1">
              <a:rPr lang="de-DE" smtClean="0"/>
              <a:t>14.09.2015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UNFCCC Regional Workshop, 14-15 September 2015, Santiago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57BB-B811-4C15-A261-212D9E3B60C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4798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56DDA-672B-4049-B263-FC865220516A}" type="datetime1">
              <a:rPr lang="de-DE" smtClean="0"/>
              <a:t>14.09.2015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UNFCCC Regional Workshop, 14-15 September 2015, Santiago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57BB-B811-4C15-A261-212D9E3B60C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4607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8398-AD9A-462B-9D91-3DCC71C222BD}" type="datetime1">
              <a:rPr lang="de-DE" smtClean="0"/>
              <a:t>14.09.2015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UNFCCC Regional Workshop, 14-15 September 2015, Santiago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57BB-B811-4C15-A261-212D9E3B60C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0935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31A1F-4106-4085-BAAA-E1B5A52B2B81}" type="datetime1">
              <a:rPr lang="de-DE" smtClean="0"/>
              <a:t>14.09.2015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UNFCCC Regional Workshop, 14-15 September 2015, Santiago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57BB-B811-4C15-A261-212D9E3B60C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0074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0AAB-FCF8-48C4-9F75-C309FEFB28B7}" type="datetime1">
              <a:rPr lang="de-DE" smtClean="0"/>
              <a:t>14.09.2015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UNFCCC Regional Workshop, 14-15 September 2015, Santiago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57BB-B811-4C15-A261-212D9E3B60C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3954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09D15-E14A-4E27-BBE8-FFC960C997AD}" type="datetime1">
              <a:rPr lang="de-DE" smtClean="0"/>
              <a:t>14.09.2015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UNFCCC Regional Workshop, 14-15 September 2015, Santiago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57BB-B811-4C15-A261-212D9E3B60C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9200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66D5-BC6D-408E-A443-F7CBE72C024D}" type="datetime1">
              <a:rPr lang="de-DE" smtClean="0"/>
              <a:t>14.09.2015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UNFCCC Regional Workshop, 14-15 September 2015, Santiago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57BB-B811-4C15-A261-212D9E3B60C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8801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Users\bansar_jen\Documents\Logos\Banner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80" y="40247"/>
            <a:ext cx="8712000" cy="940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352928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29141-2E16-46E8-8D07-448DD8D01699}" type="datetime1">
              <a:rPr lang="de-DE" smtClean="0"/>
              <a:t>14.09.2015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UNFCCC Regional Workshop, 14-15 September 2015, Santiago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757BB-B811-4C15-A261-212D9E3B60C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9847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accent5">
              <a:lumMod val="75000"/>
            </a:schemeClr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ma-facility.org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ontact@nama-facility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528" y="3717032"/>
            <a:ext cx="2614726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1520" y="1700808"/>
            <a:ext cx="8352928" cy="1827635"/>
          </a:xfrm>
        </p:spPr>
        <p:txBody>
          <a:bodyPr>
            <a:normAutofit/>
          </a:bodyPr>
          <a:lstStyle/>
          <a:p>
            <a:r>
              <a:rPr lang="de-DE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NAMA 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Facility</a:t>
            </a:r>
            <a:r>
              <a:rPr lang="de-DE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e-DE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6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</a:t>
            </a:r>
            <a:r>
              <a:rPr lang="de-DE" sz="3600" b="1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36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600" b="1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36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Implementation </a:t>
            </a:r>
            <a:r>
              <a:rPr lang="de-DE" sz="3600" b="1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36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NAMAs</a:t>
            </a:r>
            <a:endParaRPr lang="de-DE" sz="36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91891" y="4484712"/>
            <a:ext cx="7156573" cy="1752600"/>
          </a:xfrm>
        </p:spPr>
        <p:txBody>
          <a:bodyPr>
            <a:normAutofit/>
          </a:bodyPr>
          <a:lstStyle/>
          <a:p>
            <a:pPr algn="r"/>
            <a:endParaRPr lang="de-DE" dirty="0" smtClean="0"/>
          </a:p>
          <a:p>
            <a:pPr algn="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UNFCCC Regional Workshop 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14-15 Sept. 2015, Santiago, Chile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87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Rationale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/>
              <a:t>the</a:t>
            </a:r>
            <a:r>
              <a:rPr lang="de-DE" dirty="0"/>
              <a:t> NAMA Facility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AF16-E3CF-4367-9E46-7B3F53A2E9CC}" type="slidenum">
              <a:rPr lang="en-GB" smtClean="0"/>
              <a:t>2</a:t>
            </a:fld>
            <a:endParaRPr lang="en-GB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Autofit/>
          </a:bodyPr>
          <a:lstStyle/>
          <a:p>
            <a:r>
              <a:rPr lang="en-GB" sz="2000" dirty="0" smtClean="0"/>
              <a:t>Financial support for mitigation actions in developing countries</a:t>
            </a:r>
          </a:p>
          <a:p>
            <a:r>
              <a:rPr lang="en-GB" sz="2000" dirty="0" smtClean="0"/>
              <a:t>Learning lessons on NAMAs and climate finance</a:t>
            </a:r>
          </a:p>
          <a:p>
            <a:r>
              <a:rPr lang="en-GB" sz="2000" dirty="0" smtClean="0"/>
              <a:t>Feed back lessons learned into international climate negotiations</a:t>
            </a:r>
          </a:p>
          <a:p>
            <a:r>
              <a:rPr lang="en-GB" sz="2000" dirty="0" smtClean="0"/>
              <a:t>Enhancing </a:t>
            </a:r>
            <a:r>
              <a:rPr lang="en-GB" sz="2000" dirty="0"/>
              <a:t>developing countries engagement in the development of climate change mitigation </a:t>
            </a:r>
            <a:r>
              <a:rPr lang="en-GB" sz="2000" dirty="0" smtClean="0"/>
              <a:t>measures</a:t>
            </a:r>
          </a:p>
          <a:p>
            <a:pPr lvl="1"/>
            <a:r>
              <a:rPr lang="en-GB" sz="2000" dirty="0" smtClean="0"/>
              <a:t>Promotion of national </a:t>
            </a:r>
            <a:r>
              <a:rPr lang="en-GB" sz="2000" dirty="0"/>
              <a:t>climate change </a:t>
            </a:r>
            <a:r>
              <a:rPr lang="en-GB" sz="2000" dirty="0" smtClean="0"/>
              <a:t>policies in partner countries</a:t>
            </a:r>
          </a:p>
          <a:p>
            <a:pPr lvl="1"/>
            <a:r>
              <a:rPr lang="en-GB" sz="2000" dirty="0" smtClean="0"/>
              <a:t>Removal of barriers by supporting the implementation of NAMAs</a:t>
            </a:r>
          </a:p>
          <a:p>
            <a:pPr lvl="1"/>
            <a:r>
              <a:rPr lang="en-GB" sz="2000" dirty="0" smtClean="0"/>
              <a:t>Strengthening national ownership for GHG mitigation actions</a:t>
            </a:r>
          </a:p>
          <a:p>
            <a:pPr marL="342900" lvl="1"/>
            <a:r>
              <a:rPr lang="en-GB" sz="2000" dirty="0" smtClean="0"/>
              <a:t>Fostering  transformational  change: </a:t>
            </a:r>
            <a:r>
              <a:rPr lang="en-GB" sz="2000" dirty="0" err="1" smtClean="0"/>
              <a:t>i.a</a:t>
            </a:r>
            <a:r>
              <a:rPr lang="en-GB" sz="2000" dirty="0" smtClean="0"/>
              <a:t>. by catalysing the scaling up and replication of NAMAs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8240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Tailor-made support to countries that show leadership on tackling climate change and that want to implement NAMAs.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NAMA Support Projects (NSPs) are highly ambitious parts of broader, sector-wide NAMAs.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NAMA Support Projects (NSPs) shall demonstrate that climate finance can effectively support transformational change in partner countries.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Support combines full range of development cooperation instruments (financial and technical)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UNFCCC Regional Workshop, 14-15 September 2015, Santiago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57BB-B811-4C15-A261-212D9E3B60C5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6212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mtClean="0"/>
              <a:t>NAMA Facility governance</a:t>
            </a:r>
            <a:endParaRPr lang="en-GB"/>
          </a:p>
        </p:txBody>
      </p:sp>
      <p:pic>
        <p:nvPicPr>
          <p:cNvPr id="3" name="Inhaltsplatzhalter 2" descr="150203_giz_nama_governance-structure_v_B0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614" r="-9614"/>
          <a:stretch>
            <a:fillRect/>
          </a:stretch>
        </p:blipFill>
        <p:spPr/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45B6-A5E5-4482-8B56-BAAFB4CB4453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200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0099296"/>
              </p:ext>
            </p:extLst>
          </p:nvPr>
        </p:nvGraphicFramePr>
        <p:xfrm>
          <a:off x="251520" y="1927373"/>
          <a:ext cx="857929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7" name="Gruppieren 6"/>
          <p:cNvGrpSpPr/>
          <p:nvPr/>
        </p:nvGrpSpPr>
        <p:grpSpPr>
          <a:xfrm>
            <a:off x="251520" y="1412776"/>
            <a:ext cx="7776864" cy="2376264"/>
            <a:chOff x="467544" y="1700808"/>
            <a:chExt cx="7776864" cy="2376264"/>
          </a:xfrm>
        </p:grpSpPr>
        <p:sp>
          <p:nvSpPr>
            <p:cNvPr id="8" name="Diagonal liegende Ecken des Rechtecks abrunden 7"/>
            <p:cNvSpPr/>
            <p:nvPr/>
          </p:nvSpPr>
          <p:spPr>
            <a:xfrm>
              <a:off x="467544" y="2780928"/>
              <a:ext cx="1512168" cy="1296144"/>
            </a:xfrm>
            <a:prstGeom prst="round2Diag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Pilot Project in Mexico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Diagonal liegende Ecken des Rechtecks abrunden 8"/>
            <p:cNvSpPr/>
            <p:nvPr/>
          </p:nvSpPr>
          <p:spPr>
            <a:xfrm>
              <a:off x="2627784" y="2276872"/>
              <a:ext cx="1512168" cy="1296144"/>
            </a:xfrm>
            <a:prstGeom prst="round2Diag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Costa Rica</a:t>
              </a:r>
            </a:p>
            <a:p>
              <a:pPr algn="ctr"/>
              <a:r>
                <a:rPr lang="de-DE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Indonesia</a:t>
              </a:r>
              <a:endParaRPr lang="de-DE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Chile</a:t>
              </a:r>
            </a:p>
            <a:p>
              <a:pPr algn="ctr"/>
              <a:r>
                <a:rPr lang="de-DE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Colombia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Diagonal liegende Ecken des Rechtecks abrunden 9"/>
            <p:cNvSpPr/>
            <p:nvPr/>
          </p:nvSpPr>
          <p:spPr>
            <a:xfrm>
              <a:off x="4788024" y="1700808"/>
              <a:ext cx="1656184" cy="1296144"/>
            </a:xfrm>
            <a:prstGeom prst="round2Diag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Peru</a:t>
              </a:r>
            </a:p>
            <a:p>
              <a:pPr algn="ctr"/>
              <a:r>
                <a:rPr lang="de-DE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Tajikistan</a:t>
              </a:r>
              <a:endParaRPr lang="de-DE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Thailand</a:t>
              </a:r>
            </a:p>
            <a:p>
              <a:pPr algn="ctr"/>
              <a:r>
                <a:rPr lang="de-D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Burkina Faso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Ellipse 10"/>
            <p:cNvSpPr/>
            <p:nvPr/>
          </p:nvSpPr>
          <p:spPr>
            <a:xfrm>
              <a:off x="7220381" y="2325313"/>
              <a:ext cx="288032" cy="295999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Ellipse 11"/>
            <p:cNvSpPr/>
            <p:nvPr/>
          </p:nvSpPr>
          <p:spPr>
            <a:xfrm>
              <a:off x="7589059" y="2325313"/>
              <a:ext cx="288032" cy="295999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Ellipse 12"/>
            <p:cNvSpPr/>
            <p:nvPr/>
          </p:nvSpPr>
          <p:spPr>
            <a:xfrm>
              <a:off x="7956376" y="2325313"/>
              <a:ext cx="288032" cy="295999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57BB-B811-4C15-A261-212D9E3B60C5}" type="slidenum">
              <a:rPr lang="de-DE" smtClean="0"/>
              <a:t>5</a:t>
            </a:fld>
            <a:endParaRPr lang="de-DE"/>
          </a:p>
        </p:txBody>
      </p:sp>
      <p:sp>
        <p:nvSpPr>
          <p:cNvPr id="14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1979712" y="6520259"/>
            <a:ext cx="4968552" cy="365125"/>
          </a:xfrm>
        </p:spPr>
        <p:txBody>
          <a:bodyPr/>
          <a:lstStyle/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UNFCCC Regional Workshop, 14-15 September 2015, Santiago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94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5569787"/>
              </p:ext>
            </p:extLst>
          </p:nvPr>
        </p:nvGraphicFramePr>
        <p:xfrm>
          <a:off x="107504" y="1412776"/>
          <a:ext cx="8964488" cy="446449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591317"/>
                <a:gridCol w="4604563"/>
                <a:gridCol w="2768608"/>
              </a:tblGrid>
              <a:tr h="4164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noProof="0" smtClean="0">
                          <a:effectLst/>
                        </a:rPr>
                        <a:t>Land</a:t>
                      </a:r>
                      <a:endParaRPr lang="en-GB" sz="2000" noProof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9370" marR="6937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noProof="0" smtClean="0">
                          <a:effectLst/>
                        </a:rPr>
                        <a:t>NAMA Support Project</a:t>
                      </a:r>
                      <a:endParaRPr lang="en-GB" sz="2000" noProof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9370" marR="6937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noProof="0" smtClean="0">
                          <a:effectLst/>
                        </a:rPr>
                        <a:t>Funding Volume</a:t>
                      </a:r>
                      <a:endParaRPr lang="en-GB" sz="2000" noProof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9370" marR="69370" marT="0" marB="0"/>
                </a:tc>
              </a:tr>
              <a:tr h="4164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noProof="0" smtClean="0">
                          <a:effectLst/>
                        </a:rPr>
                        <a:t>Mexico</a:t>
                      </a:r>
                      <a:endParaRPr lang="en-GB" sz="2000" noProof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9370" marR="6937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noProof="0" smtClean="0">
                          <a:effectLst/>
                        </a:rPr>
                        <a:t>Sustainable Housing NAMA*</a:t>
                      </a:r>
                      <a:endParaRPr lang="en-GB" sz="2000" noProof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9370" marR="6937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noProof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EUR 14 mio </a:t>
                      </a:r>
                      <a:endParaRPr lang="en-GB" sz="2000" noProof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9370" marR="69370" marT="0" marB="0" anchor="ctr"/>
                </a:tc>
              </a:tr>
              <a:tr h="4164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noProof="0" smtClean="0">
                          <a:effectLst/>
                        </a:rPr>
                        <a:t>Costa Rica</a:t>
                      </a:r>
                      <a:endParaRPr lang="en-GB" sz="2000" noProof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9370" marR="6937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noProof="0" smtClean="0">
                          <a:effectLst/>
                        </a:rPr>
                        <a:t>Low Carbon Coffee NAMA*</a:t>
                      </a:r>
                      <a:endParaRPr lang="en-GB" sz="2000" noProof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9370" marR="6937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noProof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EUR 7 mio</a:t>
                      </a:r>
                      <a:endParaRPr lang="en-GB" sz="2000" noProof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9370" marR="69370" marT="0" marB="0" anchor="ctr"/>
                </a:tc>
              </a:tr>
              <a:tr h="4164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noProof="0" smtClean="0">
                          <a:effectLst/>
                        </a:rPr>
                        <a:t>Indonesia</a:t>
                      </a:r>
                      <a:endParaRPr lang="en-GB" sz="2000" noProof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9370" marR="6937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noProof="0" smtClean="0">
                          <a:effectLst/>
                        </a:rPr>
                        <a:t>SUTRI</a:t>
                      </a:r>
                      <a:r>
                        <a:rPr lang="en-GB" sz="1800" baseline="0" noProof="0" smtClean="0">
                          <a:effectLst/>
                        </a:rPr>
                        <a:t> </a:t>
                      </a:r>
                      <a:r>
                        <a:rPr lang="en-GB" sz="1800" noProof="0" smtClean="0">
                          <a:effectLst/>
                        </a:rPr>
                        <a:t>NAMA– Sustainable Urban Transport*</a:t>
                      </a:r>
                      <a:endParaRPr lang="en-GB" sz="2000" noProof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9370" marR="6937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noProof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EUR 14 mio</a:t>
                      </a:r>
                      <a:endParaRPr lang="en-GB" sz="2000" noProof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9370" marR="69370" marT="0" marB="0" anchor="ctr"/>
                </a:tc>
              </a:tr>
              <a:tr h="4164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noProof="0" smtClean="0">
                          <a:effectLst/>
                        </a:rPr>
                        <a:t>Chile</a:t>
                      </a:r>
                      <a:endParaRPr lang="en-GB" sz="2000" noProof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9370" marR="6937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noProof="0" smtClean="0">
                          <a:effectLst/>
                        </a:rPr>
                        <a:t>Self-Supply Renewable Energy (SSRE) NAMA</a:t>
                      </a:r>
                      <a:endParaRPr lang="en-GB" sz="2000" noProof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9370" marR="6937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noProof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EUR</a:t>
                      </a:r>
                      <a:r>
                        <a:rPr lang="en-GB" sz="2000" baseline="0" noProof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15 mio</a:t>
                      </a:r>
                      <a:endParaRPr lang="en-GB" sz="2000" noProof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9370" marR="69370" marT="0" marB="0" anchor="ctr"/>
                </a:tc>
              </a:tr>
              <a:tr h="4164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noProof="0" smtClean="0">
                          <a:effectLst/>
                        </a:rPr>
                        <a:t>Columbia</a:t>
                      </a:r>
                      <a:endParaRPr lang="en-GB" sz="2000" noProof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9370" marR="6937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noProof="0" smtClean="0">
                          <a:effectLst/>
                        </a:rPr>
                        <a:t>Transit-oriented Development (TOD) NAMA</a:t>
                      </a:r>
                      <a:endParaRPr lang="en-GB" sz="2000" noProof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9370" marR="6937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noProof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EUR 14.9</a:t>
                      </a:r>
                      <a:r>
                        <a:rPr lang="en-GB" sz="2000" baseline="0" noProof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mio</a:t>
                      </a:r>
                      <a:endParaRPr lang="en-GB" sz="2000" noProof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9370" marR="69370" marT="0" marB="0" anchor="ctr"/>
                </a:tc>
              </a:tr>
              <a:tr h="5665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noProof="0" smtClean="0">
                          <a:effectLst/>
                        </a:rPr>
                        <a:t>Peru</a:t>
                      </a:r>
                      <a:endParaRPr lang="en-GB" sz="2000" noProof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9370" marR="6937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noProof="0" smtClean="0">
                          <a:effectLst/>
                        </a:rPr>
                        <a:t>SUT- Sustainable Urban Transport NAMA Support Project</a:t>
                      </a:r>
                      <a:endParaRPr lang="en-GB" sz="2000" noProof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9370" marR="6937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noProof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EUR 9 mio</a:t>
                      </a:r>
                      <a:endParaRPr lang="en-GB" sz="2000" noProof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9370" marR="69370" marT="0" marB="0" anchor="ctr"/>
                </a:tc>
              </a:tr>
              <a:tr h="4164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noProof="0" smtClean="0">
                          <a:effectLst/>
                        </a:rPr>
                        <a:t>Tajikistan</a:t>
                      </a:r>
                      <a:endParaRPr lang="en-GB" sz="2000" noProof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9370" marR="6937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noProof="0" smtClean="0">
                          <a:effectLst/>
                        </a:rPr>
                        <a:t>Forestry NAMA Support Project</a:t>
                      </a:r>
                      <a:endParaRPr lang="en-GB" sz="2000" noProof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9370" marR="6937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noProof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EUR 13</a:t>
                      </a:r>
                      <a:r>
                        <a:rPr lang="en-GB" sz="2000" baseline="0" noProof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mio</a:t>
                      </a:r>
                      <a:endParaRPr lang="en-GB" sz="2000" noProof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9370" marR="69370" marT="0" marB="0" anchor="ctr"/>
                </a:tc>
              </a:tr>
              <a:tr h="5665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noProof="0" smtClean="0">
                          <a:effectLst/>
                        </a:rPr>
                        <a:t>Thailand</a:t>
                      </a:r>
                      <a:endParaRPr lang="en-GB" sz="2000" noProof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9370" marR="6937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noProof="0" smtClean="0">
                          <a:effectLst/>
                        </a:rPr>
                        <a:t>Refrigeration and Air Conditioning NAMA (RAC NAMA)</a:t>
                      </a:r>
                      <a:endParaRPr lang="en-GB" sz="2000" noProof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9370" marR="6937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noProof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EUR 14.7</a:t>
                      </a:r>
                      <a:r>
                        <a:rPr lang="en-GB" sz="2000" baseline="0" noProof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mio</a:t>
                      </a:r>
                      <a:endParaRPr lang="en-GB" sz="2000" noProof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9370" marR="69370" marT="0" marB="0" anchor="ctr"/>
                </a:tc>
              </a:tr>
              <a:tr h="4164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noProof="0" smtClean="0">
                          <a:effectLst/>
                        </a:rPr>
                        <a:t>Burkina Faso</a:t>
                      </a:r>
                      <a:endParaRPr lang="en-GB" sz="2000" noProof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9370" marR="6937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noProof="0" smtClean="0">
                          <a:effectLst/>
                        </a:rPr>
                        <a:t>Biomass Energy NAMA Support Project</a:t>
                      </a:r>
                      <a:endParaRPr lang="en-GB" sz="2000" noProof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9370" marR="6937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noProof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EUR 13.5 </a:t>
                      </a:r>
                      <a:r>
                        <a:rPr lang="en-GB" sz="2000" noProof="0" dirty="0" err="1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mio</a:t>
                      </a:r>
                      <a:endParaRPr lang="en-GB" sz="2000" noProof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9370" marR="69370" marT="0" marB="0" anchor="ctr"/>
                </a:tc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57BB-B811-4C15-A261-212D9E3B60C5}" type="slidenum">
              <a:rPr lang="de-DE" smtClean="0"/>
              <a:t>6</a:t>
            </a:fld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79512" y="6217567"/>
            <a:ext cx="5184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smtClean="0">
                <a:latin typeface="Arial" panose="020B0604020202020204" pitchFamily="34" charset="0"/>
                <a:cs typeface="Arial" panose="020B0604020202020204" pitchFamily="34" charset="0"/>
              </a:rPr>
              <a:t>*   funding for implementation has been approved</a:t>
            </a:r>
          </a:p>
        </p:txBody>
      </p:sp>
      <p:sp>
        <p:nvSpPr>
          <p:cNvPr id="7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1979712" y="6520259"/>
            <a:ext cx="4968552" cy="365125"/>
          </a:xfrm>
        </p:spPr>
        <p:txBody>
          <a:bodyPr/>
          <a:lstStyle/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UNFCCC Regional Workshop, 14-15 September 2015, Santiago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81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http://www.nama-facility.org/fileadmin/_processed_/csm_150414_giz_nama_eligibility-criteria_no-headline_v_02_345caf1a0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87" y="2348880"/>
            <a:ext cx="3292953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http://www.nama-facility.org/fileadmin/_processed_/csm_140808_giz_nama_ambition-criteria_v_01_rgb_3795c4dca3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23"/>
          <a:stretch/>
        </p:blipFill>
        <p:spPr bwMode="auto">
          <a:xfrm>
            <a:off x="3635896" y="2800337"/>
            <a:ext cx="3224143" cy="163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Picture 8" descr="http://www.nama-facility.org/fileadmin/_processed_/csm_NAMA_feasibility-criteria_Grafik_Web_dab94db5d0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03"/>
          <a:stretch/>
        </p:blipFill>
        <p:spPr bwMode="auto">
          <a:xfrm>
            <a:off x="5717019" y="4941168"/>
            <a:ext cx="3224143" cy="1663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467544" y="191683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Eligibility</a:t>
            </a:r>
            <a:r>
              <a:rPr lang="de-DE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Criteria</a:t>
            </a:r>
            <a:endParaRPr lang="en-US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3923928" y="233958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Ambition Criteria</a:t>
            </a:r>
            <a:endParaRPr lang="en-US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5943590" y="4509120"/>
            <a:ext cx="2441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 Feasibility Criteria</a:t>
            </a:r>
            <a:endParaRPr lang="en-US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hteckiger Pfeil 3"/>
          <p:cNvSpPr/>
          <p:nvPr/>
        </p:nvSpPr>
        <p:spPr>
          <a:xfrm rot="5400000">
            <a:off x="3615571" y="2009165"/>
            <a:ext cx="400690" cy="504056"/>
          </a:xfrm>
          <a:prstGeom prst="bent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4" name="Rechteckiger Pfeil 13"/>
          <p:cNvSpPr/>
          <p:nvPr/>
        </p:nvSpPr>
        <p:spPr>
          <a:xfrm rot="5400000">
            <a:off x="6732240" y="2492896"/>
            <a:ext cx="432048" cy="432048"/>
          </a:xfrm>
          <a:prstGeom prst="bent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95536" y="1124744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 </a:t>
            </a:r>
            <a:r>
              <a:rPr lang="de-DE" sz="2800" b="1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Criteria</a:t>
            </a:r>
            <a:r>
              <a:rPr lang="de-DE" sz="28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b="1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28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NAMA Support Projects </a:t>
            </a:r>
            <a:endParaRPr lang="de-DE" sz="28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57BB-B811-4C15-A261-212D9E3B60C5}" type="slidenum">
              <a:rPr lang="de-DE" smtClean="0"/>
              <a:t>7</a:t>
            </a:fld>
            <a:endParaRPr lang="de-DE"/>
          </a:p>
        </p:txBody>
      </p:sp>
      <p:sp>
        <p:nvSpPr>
          <p:cNvPr id="15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1979712" y="6520259"/>
            <a:ext cx="4968552" cy="365125"/>
          </a:xfrm>
        </p:spPr>
        <p:txBody>
          <a:bodyPr/>
          <a:lstStyle/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UNFCCC Regional Workshop, 14-15 September 2015, Santiago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46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8229600" cy="720080"/>
          </a:xfrm>
        </p:spPr>
        <p:txBody>
          <a:bodyPr>
            <a:normAutofit/>
          </a:bodyPr>
          <a:lstStyle/>
          <a:p>
            <a:pPr algn="l"/>
            <a:r>
              <a:rPr lang="de-DE" sz="32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Third Call </a:t>
            </a:r>
            <a:r>
              <a:rPr lang="de-DE" sz="3200" b="1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32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NAMA Support Projects </a:t>
            </a:r>
            <a:endParaRPr lang="en-GB" sz="32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Inhaltsplatzhalter 2"/>
          <p:cNvSpPr>
            <a:spLocks noGrp="1"/>
          </p:cNvSpPr>
          <p:nvPr>
            <p:ph idx="1"/>
          </p:nvPr>
        </p:nvSpPr>
        <p:spPr>
          <a:xfrm>
            <a:off x="323528" y="2060848"/>
            <a:ext cx="8208912" cy="417646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2400" smtClean="0">
                <a:latin typeface="Arial" panose="020B0604020202020204" pitchFamily="34" charset="0"/>
                <a:cs typeface="Arial" panose="020B0604020202020204" pitchFamily="34" charset="0"/>
              </a:rPr>
              <a:t>Call closed 15 July 2015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2400" smtClean="0">
                <a:latin typeface="Arial" panose="020B0604020202020204" pitchFamily="34" charset="0"/>
                <a:cs typeface="Arial" panose="020B0604020202020204" pitchFamily="34" charset="0"/>
              </a:rPr>
              <a:t>In total 42 Project Outlines were submitted and are currently assessed.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en-GB" smtClean="0"/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en-GB" smtClean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57BB-B811-4C15-A261-212D9E3B60C5}" type="slidenum">
              <a:rPr lang="de-DE" smtClean="0"/>
              <a:t>8</a:t>
            </a:fld>
            <a:endParaRPr lang="de-DE"/>
          </a:p>
        </p:txBody>
      </p:sp>
      <p:sp>
        <p:nvSpPr>
          <p:cNvPr id="8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1979712" y="6520259"/>
            <a:ext cx="4968552" cy="365125"/>
          </a:xfrm>
        </p:spPr>
        <p:txBody>
          <a:bodyPr/>
          <a:lstStyle/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UNFCCC Regional Workshop, 14-15 September 2015, Santiago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645024"/>
            <a:ext cx="3571790" cy="2905056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917" y="3645024"/>
            <a:ext cx="3528409" cy="2905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69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64705"/>
            <a:ext cx="2614726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57BB-B811-4C15-A261-212D9E3B60C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1682279" y="2132856"/>
            <a:ext cx="65966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b="1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</a:t>
            </a:r>
            <a:r>
              <a:rPr lang="de-DE" sz="36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600" b="1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de-DE" sz="36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600" b="1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36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600" b="1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de-DE" sz="36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600" b="1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attention</a:t>
            </a:r>
            <a:r>
              <a:rPr lang="de-DE" sz="36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de-DE" sz="36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Untertitel 4"/>
          <p:cNvSpPr txBox="1">
            <a:spLocks/>
          </p:cNvSpPr>
          <p:nvPr/>
        </p:nvSpPr>
        <p:spPr>
          <a:xfrm>
            <a:off x="3707904" y="3789040"/>
            <a:ext cx="4824536" cy="1775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Further information </a:t>
            </a:r>
          </a:p>
          <a:p>
            <a:pPr marL="0" indent="0">
              <a:buNone/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on  </a:t>
            </a:r>
            <a:r>
              <a:rPr lang="en-GB" alt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hlinkClick r:id="rId3"/>
              </a:rPr>
              <a:t>www.nama-facility.org</a:t>
            </a:r>
            <a:r>
              <a:rPr lang="en-GB" alt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</a:p>
          <a:p>
            <a:endParaRPr lang="en-GB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or contact the Technical Support Unit at </a:t>
            </a: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contact@nama-facility.org</a:t>
            </a:r>
            <a:endParaRPr lang="en-GB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8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1979712" y="6520259"/>
            <a:ext cx="4968552" cy="365125"/>
          </a:xfrm>
        </p:spPr>
        <p:txBody>
          <a:bodyPr/>
          <a:lstStyle/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UNFCCC Regional Workshop, 14-15 September 2015, Santiago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23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1112</TotalTime>
  <Words>972</Words>
  <Application>Microsoft Office PowerPoint</Application>
  <PresentationFormat>On-screen Show (4:3)</PresentationFormat>
  <Paragraphs>141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Larissa</vt:lpstr>
      <vt:lpstr>NAMA Facility  Support for the Implementation of NAMAs</vt:lpstr>
      <vt:lpstr>Rationale of the NAMA Facility</vt:lpstr>
      <vt:lpstr>Purpose</vt:lpstr>
      <vt:lpstr>NAMA Facility governance</vt:lpstr>
      <vt:lpstr>PowerPoint Presentation</vt:lpstr>
      <vt:lpstr>PowerPoint Presentation</vt:lpstr>
      <vt:lpstr>PowerPoint Presentation</vt:lpstr>
      <vt:lpstr>Third Call for NAMA Support Projects </vt:lpstr>
      <vt:lpstr>PowerPoint Presentation</vt:lpstr>
    </vt:vector>
  </TitlesOfParts>
  <Company>GIZ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 to Mitigation Activities: International Climate Initiative &amp; NAMA Facility</dc:title>
  <dc:creator>Clauder, Janka GIZ</dc:creator>
  <cp:lastModifiedBy>Marie-Therese Diouf-Sperling</cp:lastModifiedBy>
  <cp:revision>87</cp:revision>
  <cp:lastPrinted>2015-09-11T11:32:41Z</cp:lastPrinted>
  <dcterms:created xsi:type="dcterms:W3CDTF">2015-05-15T11:41:04Z</dcterms:created>
  <dcterms:modified xsi:type="dcterms:W3CDTF">2015-09-14T12:51:52Z</dcterms:modified>
</cp:coreProperties>
</file>