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63" r:id="rId2"/>
    <p:sldId id="269" r:id="rId3"/>
    <p:sldId id="335" r:id="rId4"/>
    <p:sldId id="333" r:id="rId5"/>
    <p:sldId id="334" r:id="rId6"/>
    <p:sldId id="327" r:id="rId7"/>
    <p:sldId id="329" r:id="rId8"/>
    <p:sldId id="330" r:id="rId9"/>
    <p:sldId id="325" r:id="rId10"/>
    <p:sldId id="273" r:id="rId11"/>
    <p:sldId id="277" r:id="rId12"/>
    <p:sldId id="282" r:id="rId13"/>
    <p:sldId id="287" r:id="rId14"/>
    <p:sldId id="290" r:id="rId15"/>
    <p:sldId id="289" r:id="rId16"/>
    <p:sldId id="288" r:id="rId17"/>
    <p:sldId id="303" r:id="rId18"/>
    <p:sldId id="305" r:id="rId19"/>
    <p:sldId id="286" r:id="rId20"/>
    <p:sldId id="302" r:id="rId21"/>
    <p:sldId id="328" r:id="rId22"/>
    <p:sldId id="331" r:id="rId23"/>
    <p:sldId id="332" r:id="rId24"/>
    <p:sldId id="268" r:id="rId25"/>
  </p:sldIdLst>
  <p:sldSz cx="9144000" cy="6858000" type="screen4x3"/>
  <p:notesSz cx="7315200" cy="96012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74"/>
    <a:srgbClr val="FFFFCC"/>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9" autoAdjust="0"/>
    <p:restoredTop sz="87211" autoAdjust="0"/>
  </p:normalViewPr>
  <p:slideViewPr>
    <p:cSldViewPr>
      <p:cViewPr>
        <p:scale>
          <a:sx n="70" d="100"/>
          <a:sy n="70" d="100"/>
        </p:scale>
        <p:origin x="-978" y="-7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notesViewPr>
    <p:cSldViewPr>
      <p:cViewPr varScale="1">
        <p:scale>
          <a:sx n="82" d="100"/>
          <a:sy n="82" d="100"/>
        </p:scale>
        <p:origin x="-2064" y="-9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n-lt"/>
                <a:ea typeface="+mn-ea"/>
                <a:cs typeface="+mn-cs"/>
              </a:defRPr>
            </a:pPr>
            <a:r>
              <a:rPr lang="en-US" sz="1200"/>
              <a:t>Inversiones</a:t>
            </a:r>
            <a:r>
              <a:rPr lang="en-US" sz="1200" baseline="0"/>
              <a:t> en hospitales nacionales</a:t>
            </a:r>
            <a:endParaRPr lang="en-US" sz="1200"/>
          </a:p>
        </c:rich>
      </c:tx>
      <c:layout>
        <c:manualLayout>
          <c:xMode val="edge"/>
          <c:yMode val="edge"/>
          <c:x val="0.29029980319758708"/>
          <c:y val="5.4277230034219762E-2"/>
        </c:manualLayout>
      </c:layout>
      <c:overlay val="1"/>
      <c:spPr>
        <a:noFill/>
        <a:ln>
          <a:noFill/>
        </a:ln>
        <a:effectLst/>
      </c:spPr>
    </c:title>
    <c:autoTitleDeleted val="0"/>
    <c:plotArea>
      <c:layout>
        <c:manualLayout>
          <c:layoutTarget val="inner"/>
          <c:xMode val="edge"/>
          <c:yMode val="edge"/>
          <c:x val="0.16596235291632305"/>
          <c:y val="7.0102568472248231E-2"/>
          <c:w val="0.81167991992828881"/>
          <c:h val="0.64410885042055499"/>
        </c:manualLayout>
      </c:layout>
      <c:barChart>
        <c:barDir val="col"/>
        <c:grouping val="clustered"/>
        <c:varyColors val="0"/>
        <c:ser>
          <c:idx val="0"/>
          <c:order val="0"/>
          <c:tx>
            <c:strRef>
              <c:f>Hoja1!$C$1</c:f>
              <c:strCache>
                <c:ptCount val="1"/>
                <c:pt idx="0">
                  <c:v>Inversión</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Hoja1!$B$2:$B$11</c:f>
              <c:strCache>
                <c:ptCount val="10"/>
                <c:pt idx="0">
                  <c:v>Bloom</c:v>
                </c:pt>
                <c:pt idx="1">
                  <c:v>San Bartolo</c:v>
                </c:pt>
                <c:pt idx="2">
                  <c:v>Jiquilisco</c:v>
                </c:pt>
                <c:pt idx="3">
                  <c:v>Santa Ana</c:v>
                </c:pt>
                <c:pt idx="4">
                  <c:v>Sonsonate</c:v>
                </c:pt>
                <c:pt idx="5">
                  <c:v>Ilobasco</c:v>
                </c:pt>
                <c:pt idx="6">
                  <c:v>Ciudad Barrios</c:v>
                </c:pt>
                <c:pt idx="7">
                  <c:v>Chalchuapa</c:v>
                </c:pt>
                <c:pt idx="8">
                  <c:v>Chalatenango</c:v>
                </c:pt>
                <c:pt idx="9">
                  <c:v>Unidad Salud Barrios</c:v>
                </c:pt>
              </c:strCache>
            </c:strRef>
          </c:cat>
          <c:val>
            <c:numRef>
              <c:f>Hoja1!$C$2:$C$11</c:f>
              <c:numCache>
                <c:formatCode>_("$"* #,##0_);_("$"* \(#,##0\);_("$"* "-"??_);_(@_)</c:formatCode>
                <c:ptCount val="10"/>
                <c:pt idx="0">
                  <c:v>500286</c:v>
                </c:pt>
                <c:pt idx="1">
                  <c:v>34094</c:v>
                </c:pt>
                <c:pt idx="2">
                  <c:v>256764</c:v>
                </c:pt>
                <c:pt idx="3">
                  <c:v>224273</c:v>
                </c:pt>
                <c:pt idx="4">
                  <c:v>149722</c:v>
                </c:pt>
                <c:pt idx="5">
                  <c:v>64628</c:v>
                </c:pt>
                <c:pt idx="6">
                  <c:v>11687</c:v>
                </c:pt>
                <c:pt idx="7">
                  <c:v>43134</c:v>
                </c:pt>
                <c:pt idx="8">
                  <c:v>99687</c:v>
                </c:pt>
                <c:pt idx="9">
                  <c:v>11424</c:v>
                </c:pt>
              </c:numCache>
            </c:numRef>
          </c:val>
        </c:ser>
        <c:dLbls>
          <c:showLegendKey val="0"/>
          <c:showVal val="0"/>
          <c:showCatName val="0"/>
          <c:showSerName val="0"/>
          <c:showPercent val="0"/>
          <c:showBubbleSize val="0"/>
        </c:dLbls>
        <c:gapWidth val="164"/>
        <c:overlap val="-22"/>
        <c:axId val="113187072"/>
        <c:axId val="113201536"/>
      </c:barChart>
      <c:catAx>
        <c:axId val="113187072"/>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r>
                  <a:rPr lang="es-SV"/>
                  <a:t>Nombre del hospital</a:t>
                </a:r>
              </a:p>
            </c:rich>
          </c:tx>
          <c:layout/>
          <c:overlay val="0"/>
          <c:spPr>
            <a:noFill/>
            <a:ln>
              <a:noFill/>
            </a:ln>
            <a:effectLst/>
          </c:spPr>
        </c:title>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13201536"/>
        <c:crosses val="autoZero"/>
        <c:auto val="1"/>
        <c:lblAlgn val="ctr"/>
        <c:lblOffset val="100"/>
        <c:noMultiLvlLbl val="0"/>
      </c:catAx>
      <c:valAx>
        <c:axId val="113201536"/>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r>
                  <a:rPr lang="es-SV"/>
                  <a:t>Inversión</a:t>
                </a:r>
              </a:p>
            </c:rich>
          </c:tx>
          <c:layout/>
          <c:overlay val="0"/>
          <c:spPr>
            <a:noFill/>
            <a:ln>
              <a:noFill/>
            </a:ln>
            <a:effectLst/>
          </c:sp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187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58AA10-7D2F-4017-AA3F-C9B41BD540F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SV"/>
        </a:p>
      </dgm:t>
    </dgm:pt>
    <dgm:pt modelId="{AFAC809C-F0F7-4891-A0DC-FC5BEE43F056}">
      <dgm:prSet phldrT="[Text]" custT="1"/>
      <dgm:spPr>
        <a:solidFill>
          <a:srgbClr val="663300"/>
        </a:solidFill>
      </dgm:spPr>
      <dgm:t>
        <a:bodyPr/>
        <a:lstStyle/>
        <a:p>
          <a:r>
            <a:rPr lang="es-SV" sz="1800" b="1" dirty="0" smtClean="0"/>
            <a:t>Lanzamiento de la </a:t>
          </a:r>
          <a:br>
            <a:rPr lang="es-SV" sz="1800" b="1" dirty="0" smtClean="0"/>
          </a:br>
          <a:r>
            <a:rPr lang="es-SV" sz="1800" b="1" dirty="0" smtClean="0"/>
            <a:t>Política Nacional del </a:t>
          </a:r>
          <a:br>
            <a:rPr lang="es-SV" sz="1800" b="1" dirty="0" smtClean="0"/>
          </a:br>
          <a:r>
            <a:rPr lang="es-SV" sz="1800" b="1" dirty="0" smtClean="0"/>
            <a:t>Medio Ambiente 2012</a:t>
          </a:r>
          <a:br>
            <a:rPr lang="es-SV" sz="1800" b="1" dirty="0" smtClean="0"/>
          </a:br>
          <a:r>
            <a:rPr lang="es-SV" sz="1800" b="1" dirty="0" smtClean="0"/>
            <a:t>Junio 2012</a:t>
          </a:r>
          <a:endParaRPr lang="es-SV" sz="1800" b="1" dirty="0"/>
        </a:p>
      </dgm:t>
    </dgm:pt>
    <dgm:pt modelId="{7D76C6C1-42FF-47CF-83E6-B40AE5CF93A9}" type="parTrans" cxnId="{BAA771F2-80A4-48D3-91D1-6FD34BE0FF34}">
      <dgm:prSet/>
      <dgm:spPr/>
      <dgm:t>
        <a:bodyPr/>
        <a:lstStyle/>
        <a:p>
          <a:endParaRPr lang="es-SV"/>
        </a:p>
      </dgm:t>
    </dgm:pt>
    <dgm:pt modelId="{8474998B-0641-4646-844D-D073104BF9B5}" type="sibTrans" cxnId="{BAA771F2-80A4-48D3-91D1-6FD34BE0FF34}">
      <dgm:prSet/>
      <dgm:spPr/>
      <dgm:t>
        <a:bodyPr/>
        <a:lstStyle/>
        <a:p>
          <a:endParaRPr lang="es-SV"/>
        </a:p>
      </dgm:t>
    </dgm:pt>
    <dgm:pt modelId="{9A95F0C2-306F-407A-BB7C-7FA56E749C7E}">
      <dgm:prSet phldrT="[Text]" custT="1"/>
      <dgm:spPr>
        <a:solidFill>
          <a:srgbClr val="663300"/>
        </a:solidFill>
      </dgm:spPr>
      <dgm:t>
        <a:bodyPr/>
        <a:lstStyle/>
        <a:p>
          <a:r>
            <a:rPr lang="es-SV" sz="1800" b="1" dirty="0" smtClean="0"/>
            <a:t>Lanzamiento de la Estrategia Nacional del Medio Ambiente 2013</a:t>
          </a:r>
          <a:br>
            <a:rPr lang="es-SV" sz="1800" b="1" dirty="0" smtClean="0"/>
          </a:br>
          <a:r>
            <a:rPr lang="es-SV" sz="1800" b="1" dirty="0" smtClean="0"/>
            <a:t>Junio 2013 </a:t>
          </a:r>
          <a:endParaRPr lang="es-SV" sz="1800" b="1" dirty="0"/>
        </a:p>
      </dgm:t>
    </dgm:pt>
    <dgm:pt modelId="{F086FC67-EF59-4D32-AA85-F73E2B2BE8D3}" type="parTrans" cxnId="{C637F571-C806-4D05-B11F-918EF64C8445}">
      <dgm:prSet/>
      <dgm:spPr/>
      <dgm:t>
        <a:bodyPr/>
        <a:lstStyle/>
        <a:p>
          <a:endParaRPr lang="es-SV"/>
        </a:p>
      </dgm:t>
    </dgm:pt>
    <dgm:pt modelId="{024A75AE-6743-4FE3-B063-1DFE46AE850F}" type="sibTrans" cxnId="{C637F571-C806-4D05-B11F-918EF64C8445}">
      <dgm:prSet/>
      <dgm:spPr/>
      <dgm:t>
        <a:bodyPr/>
        <a:lstStyle/>
        <a:p>
          <a:endParaRPr lang="es-SV"/>
        </a:p>
      </dgm:t>
    </dgm:pt>
    <dgm:pt modelId="{6E886C22-24E6-4EFE-9EF1-77676394563A}">
      <dgm:prSet phldrT="[Text]"/>
      <dgm:spPr>
        <a:solidFill>
          <a:srgbClr val="663300"/>
        </a:solidFill>
      </dgm:spPr>
      <dgm:t>
        <a:bodyPr/>
        <a:lstStyle/>
        <a:p>
          <a:r>
            <a:rPr lang="es-SV" b="1" dirty="0" smtClean="0"/>
            <a:t>Plan de Acción</a:t>
          </a:r>
          <a:br>
            <a:rPr lang="es-SV" b="1" dirty="0" smtClean="0"/>
          </a:br>
          <a:r>
            <a:rPr lang="es-SV" b="1" dirty="0" smtClean="0"/>
            <a:t>Abril 2014</a:t>
          </a:r>
          <a:endParaRPr lang="es-SV" b="1" dirty="0"/>
        </a:p>
      </dgm:t>
    </dgm:pt>
    <dgm:pt modelId="{56F2CEB0-EE3D-4F72-AD63-4D0AA90CF68B}" type="parTrans" cxnId="{35303783-A3D0-4FBA-98E4-F1AF5496AFCE}">
      <dgm:prSet/>
      <dgm:spPr/>
      <dgm:t>
        <a:bodyPr/>
        <a:lstStyle/>
        <a:p>
          <a:endParaRPr lang="es-SV"/>
        </a:p>
      </dgm:t>
    </dgm:pt>
    <dgm:pt modelId="{D1CDAA70-FE7C-4FE0-A0D4-6EFA749D1519}" type="sibTrans" cxnId="{35303783-A3D0-4FBA-98E4-F1AF5496AFCE}">
      <dgm:prSet/>
      <dgm:spPr/>
      <dgm:t>
        <a:bodyPr/>
        <a:lstStyle/>
        <a:p>
          <a:endParaRPr lang="es-SV"/>
        </a:p>
      </dgm:t>
    </dgm:pt>
    <dgm:pt modelId="{19CDDB5B-6536-4384-8E45-4B6DB4FD6633}">
      <dgm:prSet phldrT="[Text]" custT="1"/>
      <dgm:spPr>
        <a:solidFill>
          <a:srgbClr val="663300"/>
        </a:solidFill>
      </dgm:spPr>
      <dgm:t>
        <a:bodyPr/>
        <a:lstStyle/>
        <a:p>
          <a:r>
            <a:rPr lang="es-SV" sz="1800" b="1" dirty="0" smtClean="0"/>
            <a:t>Inicio de consulta pública para la formulación de Política Nacional del Medio Ambiente</a:t>
          </a:r>
          <a:br>
            <a:rPr lang="es-SV" sz="1800" b="1" dirty="0" smtClean="0"/>
          </a:br>
          <a:r>
            <a:rPr lang="es-SV" sz="1800" b="1" dirty="0" smtClean="0"/>
            <a:t>Junio 2011</a:t>
          </a:r>
          <a:endParaRPr lang="es-SV" sz="1800" b="1" dirty="0"/>
        </a:p>
      </dgm:t>
    </dgm:pt>
    <dgm:pt modelId="{F0AC90AA-4FA6-46FA-8E08-64FB252D5810}" type="parTrans" cxnId="{A4CA9C3E-CA65-44E5-939E-786EF2584EF2}">
      <dgm:prSet/>
      <dgm:spPr/>
      <dgm:t>
        <a:bodyPr/>
        <a:lstStyle/>
        <a:p>
          <a:endParaRPr lang="es-SV"/>
        </a:p>
      </dgm:t>
    </dgm:pt>
    <dgm:pt modelId="{09128D8F-697F-4B9D-838E-CB5048F01D09}" type="sibTrans" cxnId="{A4CA9C3E-CA65-44E5-939E-786EF2584EF2}">
      <dgm:prSet/>
      <dgm:spPr/>
      <dgm:t>
        <a:bodyPr/>
        <a:lstStyle/>
        <a:p>
          <a:endParaRPr lang="es-SV"/>
        </a:p>
      </dgm:t>
    </dgm:pt>
    <dgm:pt modelId="{B3B4F3D0-B688-45DC-940E-39F2B6468041}">
      <dgm:prSet phldrT="[Text]"/>
      <dgm:spPr>
        <a:solidFill>
          <a:srgbClr val="663300"/>
        </a:solidFill>
      </dgm:spPr>
      <dgm:t>
        <a:bodyPr/>
        <a:lstStyle/>
        <a:p>
          <a:r>
            <a:rPr lang="es-SV" b="1" dirty="0" smtClean="0"/>
            <a:t>Consulta pública para precisar planes, metas y compromisos</a:t>
          </a:r>
          <a:br>
            <a:rPr lang="es-SV" b="1" dirty="0" smtClean="0"/>
          </a:br>
          <a:r>
            <a:rPr lang="es-SV" b="1" dirty="0" smtClean="0"/>
            <a:t>Junio – Diciembre 2012 </a:t>
          </a:r>
          <a:endParaRPr lang="es-SV" b="1" dirty="0"/>
        </a:p>
      </dgm:t>
    </dgm:pt>
    <dgm:pt modelId="{0B6FF9FE-BCEC-4CC4-8878-6A9087E15B12}" type="parTrans" cxnId="{1F7B85BE-8F10-4675-8496-8538C73A53B2}">
      <dgm:prSet/>
      <dgm:spPr/>
      <dgm:t>
        <a:bodyPr/>
        <a:lstStyle/>
        <a:p>
          <a:endParaRPr lang="es-SV"/>
        </a:p>
      </dgm:t>
    </dgm:pt>
    <dgm:pt modelId="{78AB91FA-CDBD-43F7-90E8-1D4B9D9D062B}" type="sibTrans" cxnId="{1F7B85BE-8F10-4675-8496-8538C73A53B2}">
      <dgm:prSet/>
      <dgm:spPr/>
      <dgm:t>
        <a:bodyPr/>
        <a:lstStyle/>
        <a:p>
          <a:endParaRPr lang="es-SV"/>
        </a:p>
      </dgm:t>
    </dgm:pt>
    <dgm:pt modelId="{57AAD452-F392-48DE-9787-9D2281A108F7}" type="pres">
      <dgm:prSet presAssocID="{5C58AA10-7D2F-4017-AA3F-C9B41BD540FA}" presName="rootnode" presStyleCnt="0">
        <dgm:presLayoutVars>
          <dgm:chMax/>
          <dgm:chPref/>
          <dgm:dir/>
          <dgm:animLvl val="lvl"/>
        </dgm:presLayoutVars>
      </dgm:prSet>
      <dgm:spPr/>
      <dgm:t>
        <a:bodyPr/>
        <a:lstStyle/>
        <a:p>
          <a:endParaRPr lang="es-SV"/>
        </a:p>
      </dgm:t>
    </dgm:pt>
    <dgm:pt modelId="{00664EE9-AC8C-4853-9BF5-41309BE8773E}" type="pres">
      <dgm:prSet presAssocID="{19CDDB5B-6536-4384-8E45-4B6DB4FD6633}" presName="composite" presStyleCnt="0"/>
      <dgm:spPr/>
    </dgm:pt>
    <dgm:pt modelId="{83766A16-4597-4B51-ACC5-CBBCDF2F0EE3}" type="pres">
      <dgm:prSet presAssocID="{19CDDB5B-6536-4384-8E45-4B6DB4FD6633}" presName="bentUpArrow1" presStyleLbl="alignImgPlace1" presStyleIdx="0" presStyleCnt="4" custLinFactNeighborX="-28395"/>
      <dgm:spPr>
        <a:solidFill>
          <a:srgbClr val="CC9900"/>
        </a:solidFill>
      </dgm:spPr>
      <dgm:t>
        <a:bodyPr/>
        <a:lstStyle/>
        <a:p>
          <a:endParaRPr lang="es-SV"/>
        </a:p>
      </dgm:t>
    </dgm:pt>
    <dgm:pt modelId="{EF7A327A-C247-4CEC-94B7-DBA021131D9E}" type="pres">
      <dgm:prSet presAssocID="{19CDDB5B-6536-4384-8E45-4B6DB4FD6633}" presName="ParentText" presStyleLbl="node1" presStyleIdx="0" presStyleCnt="5" custScaleX="181363">
        <dgm:presLayoutVars>
          <dgm:chMax val="1"/>
          <dgm:chPref val="1"/>
          <dgm:bulletEnabled val="1"/>
        </dgm:presLayoutVars>
      </dgm:prSet>
      <dgm:spPr/>
      <dgm:t>
        <a:bodyPr/>
        <a:lstStyle/>
        <a:p>
          <a:endParaRPr lang="es-SV"/>
        </a:p>
      </dgm:t>
    </dgm:pt>
    <dgm:pt modelId="{58E17144-D92F-4C01-9376-15D4EA94AF98}" type="pres">
      <dgm:prSet presAssocID="{19CDDB5B-6536-4384-8E45-4B6DB4FD6633}" presName="ChildText" presStyleLbl="revTx" presStyleIdx="0" presStyleCnt="4">
        <dgm:presLayoutVars>
          <dgm:chMax val="0"/>
          <dgm:chPref val="0"/>
          <dgm:bulletEnabled val="1"/>
        </dgm:presLayoutVars>
      </dgm:prSet>
      <dgm:spPr/>
    </dgm:pt>
    <dgm:pt modelId="{46E888CE-4B01-4E16-B713-E2F0DD0E8C49}" type="pres">
      <dgm:prSet presAssocID="{09128D8F-697F-4B9D-838E-CB5048F01D09}" presName="sibTrans" presStyleCnt="0"/>
      <dgm:spPr/>
    </dgm:pt>
    <dgm:pt modelId="{2835C794-A5C9-4B7D-936D-A8B37E987D01}" type="pres">
      <dgm:prSet presAssocID="{AFAC809C-F0F7-4891-A0DC-FC5BEE43F056}" presName="composite" presStyleCnt="0"/>
      <dgm:spPr/>
      <dgm:t>
        <a:bodyPr/>
        <a:lstStyle/>
        <a:p>
          <a:endParaRPr lang="es-SV"/>
        </a:p>
      </dgm:t>
    </dgm:pt>
    <dgm:pt modelId="{C160723F-0AFC-49CB-B97E-BE7870CC5062}" type="pres">
      <dgm:prSet presAssocID="{AFAC809C-F0F7-4891-A0DC-FC5BEE43F056}" presName="bentUpArrow1" presStyleLbl="alignImgPlace1" presStyleIdx="1" presStyleCnt="4" custLinFactNeighborX="-11987"/>
      <dgm:spPr>
        <a:solidFill>
          <a:srgbClr val="CC9900"/>
        </a:solidFill>
      </dgm:spPr>
      <dgm:t>
        <a:bodyPr/>
        <a:lstStyle/>
        <a:p>
          <a:endParaRPr lang="es-SV"/>
        </a:p>
      </dgm:t>
    </dgm:pt>
    <dgm:pt modelId="{0A7A7BD0-9C64-41B6-9B78-B3A92F688E51}" type="pres">
      <dgm:prSet presAssocID="{AFAC809C-F0F7-4891-A0DC-FC5BEE43F056}" presName="ParentText" presStyleLbl="node1" presStyleIdx="1" presStyleCnt="5" custScaleX="163134">
        <dgm:presLayoutVars>
          <dgm:chMax val="1"/>
          <dgm:chPref val="1"/>
          <dgm:bulletEnabled val="1"/>
        </dgm:presLayoutVars>
      </dgm:prSet>
      <dgm:spPr/>
      <dgm:t>
        <a:bodyPr/>
        <a:lstStyle/>
        <a:p>
          <a:endParaRPr lang="es-SV"/>
        </a:p>
      </dgm:t>
    </dgm:pt>
    <dgm:pt modelId="{4D593E3D-6DF7-4310-99F5-CB212B13C88F}" type="pres">
      <dgm:prSet presAssocID="{AFAC809C-F0F7-4891-A0DC-FC5BEE43F056}" presName="ChildText" presStyleLbl="revTx" presStyleIdx="1" presStyleCnt="4">
        <dgm:presLayoutVars>
          <dgm:chMax val="0"/>
          <dgm:chPref val="0"/>
          <dgm:bulletEnabled val="1"/>
        </dgm:presLayoutVars>
      </dgm:prSet>
      <dgm:spPr/>
      <dgm:t>
        <a:bodyPr/>
        <a:lstStyle/>
        <a:p>
          <a:endParaRPr lang="es-SV"/>
        </a:p>
      </dgm:t>
    </dgm:pt>
    <dgm:pt modelId="{A421AAD5-137A-413A-BB5A-202332F14C77}" type="pres">
      <dgm:prSet presAssocID="{8474998B-0641-4646-844D-D073104BF9B5}" presName="sibTrans" presStyleCnt="0"/>
      <dgm:spPr/>
      <dgm:t>
        <a:bodyPr/>
        <a:lstStyle/>
        <a:p>
          <a:endParaRPr lang="es-SV"/>
        </a:p>
      </dgm:t>
    </dgm:pt>
    <dgm:pt modelId="{F88271AD-B4F8-49B4-AD44-DC79CA720D16}" type="pres">
      <dgm:prSet presAssocID="{9A95F0C2-306F-407A-BB7C-7FA56E749C7E}" presName="composite" presStyleCnt="0"/>
      <dgm:spPr/>
      <dgm:t>
        <a:bodyPr/>
        <a:lstStyle/>
        <a:p>
          <a:endParaRPr lang="es-SV"/>
        </a:p>
      </dgm:t>
    </dgm:pt>
    <dgm:pt modelId="{E0D78DB9-AD60-41C3-B59E-5E1EA631F0F6}" type="pres">
      <dgm:prSet presAssocID="{9A95F0C2-306F-407A-BB7C-7FA56E749C7E}" presName="bentUpArrow1" presStyleLbl="alignImgPlace1" presStyleIdx="2" presStyleCnt="4" custLinFactNeighborX="-10343"/>
      <dgm:spPr>
        <a:solidFill>
          <a:srgbClr val="CC9900"/>
        </a:solidFill>
      </dgm:spPr>
      <dgm:t>
        <a:bodyPr/>
        <a:lstStyle/>
        <a:p>
          <a:endParaRPr lang="es-SV"/>
        </a:p>
      </dgm:t>
    </dgm:pt>
    <dgm:pt modelId="{6C956C2A-26FC-44DF-AED1-CCA69EBBE8F1}" type="pres">
      <dgm:prSet presAssocID="{9A95F0C2-306F-407A-BB7C-7FA56E749C7E}" presName="ParentText" presStyleLbl="node1" presStyleIdx="2" presStyleCnt="5" custScaleX="160430">
        <dgm:presLayoutVars>
          <dgm:chMax val="1"/>
          <dgm:chPref val="1"/>
          <dgm:bulletEnabled val="1"/>
        </dgm:presLayoutVars>
      </dgm:prSet>
      <dgm:spPr/>
      <dgm:t>
        <a:bodyPr/>
        <a:lstStyle/>
        <a:p>
          <a:endParaRPr lang="es-SV"/>
        </a:p>
      </dgm:t>
    </dgm:pt>
    <dgm:pt modelId="{085CD0D2-28F7-4731-8E55-E3E732200370}" type="pres">
      <dgm:prSet presAssocID="{9A95F0C2-306F-407A-BB7C-7FA56E749C7E}" presName="ChildText" presStyleLbl="revTx" presStyleIdx="2" presStyleCnt="4">
        <dgm:presLayoutVars>
          <dgm:chMax val="0"/>
          <dgm:chPref val="0"/>
          <dgm:bulletEnabled val="1"/>
        </dgm:presLayoutVars>
      </dgm:prSet>
      <dgm:spPr/>
      <dgm:t>
        <a:bodyPr/>
        <a:lstStyle/>
        <a:p>
          <a:endParaRPr lang="es-SV"/>
        </a:p>
      </dgm:t>
    </dgm:pt>
    <dgm:pt modelId="{7FF9DB8F-7034-493C-8DA1-938B8047B8AF}" type="pres">
      <dgm:prSet presAssocID="{024A75AE-6743-4FE3-B063-1DFE46AE850F}" presName="sibTrans" presStyleCnt="0"/>
      <dgm:spPr/>
      <dgm:t>
        <a:bodyPr/>
        <a:lstStyle/>
        <a:p>
          <a:endParaRPr lang="es-SV"/>
        </a:p>
      </dgm:t>
    </dgm:pt>
    <dgm:pt modelId="{B9F6BC5E-D6DE-4018-BC82-27C37A3AE4F6}" type="pres">
      <dgm:prSet presAssocID="{B3B4F3D0-B688-45DC-940E-39F2B6468041}" presName="composite" presStyleCnt="0"/>
      <dgm:spPr/>
    </dgm:pt>
    <dgm:pt modelId="{1B266796-7C09-4CDA-BF2A-B38CE7791FBE}" type="pres">
      <dgm:prSet presAssocID="{B3B4F3D0-B688-45DC-940E-39F2B6468041}" presName="bentUpArrow1" presStyleLbl="alignImgPlace1" presStyleIdx="3" presStyleCnt="4" custLinFactNeighborX="-22598"/>
      <dgm:spPr>
        <a:solidFill>
          <a:srgbClr val="CC9900"/>
        </a:solidFill>
      </dgm:spPr>
      <dgm:t>
        <a:bodyPr/>
        <a:lstStyle/>
        <a:p>
          <a:endParaRPr lang="es-SV"/>
        </a:p>
      </dgm:t>
    </dgm:pt>
    <dgm:pt modelId="{6CE8274B-461C-4873-A217-5A9BAE0E460E}" type="pres">
      <dgm:prSet presAssocID="{B3B4F3D0-B688-45DC-940E-39F2B6468041}" presName="ParentText" presStyleLbl="node1" presStyleIdx="3" presStyleCnt="5" custScaleX="176525">
        <dgm:presLayoutVars>
          <dgm:chMax val="1"/>
          <dgm:chPref val="1"/>
          <dgm:bulletEnabled val="1"/>
        </dgm:presLayoutVars>
      </dgm:prSet>
      <dgm:spPr/>
      <dgm:t>
        <a:bodyPr/>
        <a:lstStyle/>
        <a:p>
          <a:endParaRPr lang="es-SV"/>
        </a:p>
      </dgm:t>
    </dgm:pt>
    <dgm:pt modelId="{3AA9EC85-BA91-4E70-B263-508BC27B8C61}" type="pres">
      <dgm:prSet presAssocID="{B3B4F3D0-B688-45DC-940E-39F2B6468041}" presName="ChildText" presStyleLbl="revTx" presStyleIdx="3" presStyleCnt="4">
        <dgm:presLayoutVars>
          <dgm:chMax val="0"/>
          <dgm:chPref val="0"/>
          <dgm:bulletEnabled val="1"/>
        </dgm:presLayoutVars>
      </dgm:prSet>
      <dgm:spPr/>
    </dgm:pt>
    <dgm:pt modelId="{5EF587A8-4FDC-4DCF-A6EB-D6BC755485D9}" type="pres">
      <dgm:prSet presAssocID="{78AB91FA-CDBD-43F7-90E8-1D4B9D9D062B}" presName="sibTrans" presStyleCnt="0"/>
      <dgm:spPr/>
    </dgm:pt>
    <dgm:pt modelId="{A4AB2F0F-48B1-4BDF-906B-B64144A82904}" type="pres">
      <dgm:prSet presAssocID="{6E886C22-24E6-4EFE-9EF1-77676394563A}" presName="composite" presStyleCnt="0"/>
      <dgm:spPr/>
      <dgm:t>
        <a:bodyPr/>
        <a:lstStyle/>
        <a:p>
          <a:endParaRPr lang="es-SV"/>
        </a:p>
      </dgm:t>
    </dgm:pt>
    <dgm:pt modelId="{AEF646A9-0FBE-4219-B55F-23493F1236DD}" type="pres">
      <dgm:prSet presAssocID="{6E886C22-24E6-4EFE-9EF1-77676394563A}" presName="ParentText" presStyleLbl="node1" presStyleIdx="4" presStyleCnt="5">
        <dgm:presLayoutVars>
          <dgm:chMax val="1"/>
          <dgm:chPref val="1"/>
          <dgm:bulletEnabled val="1"/>
        </dgm:presLayoutVars>
      </dgm:prSet>
      <dgm:spPr/>
      <dgm:t>
        <a:bodyPr/>
        <a:lstStyle/>
        <a:p>
          <a:endParaRPr lang="es-SV"/>
        </a:p>
      </dgm:t>
    </dgm:pt>
  </dgm:ptLst>
  <dgm:cxnLst>
    <dgm:cxn modelId="{A27DE88B-4C3C-46C0-A081-EB65CC56B28D}" type="presOf" srcId="{19CDDB5B-6536-4384-8E45-4B6DB4FD6633}" destId="{EF7A327A-C247-4CEC-94B7-DBA021131D9E}" srcOrd="0" destOrd="0" presId="urn:microsoft.com/office/officeart/2005/8/layout/StepDownProcess"/>
    <dgm:cxn modelId="{C637F571-C806-4D05-B11F-918EF64C8445}" srcId="{5C58AA10-7D2F-4017-AA3F-C9B41BD540FA}" destId="{9A95F0C2-306F-407A-BB7C-7FA56E749C7E}" srcOrd="2" destOrd="0" parTransId="{F086FC67-EF59-4D32-AA85-F73E2B2BE8D3}" sibTransId="{024A75AE-6743-4FE3-B063-1DFE46AE850F}"/>
    <dgm:cxn modelId="{BAA771F2-80A4-48D3-91D1-6FD34BE0FF34}" srcId="{5C58AA10-7D2F-4017-AA3F-C9B41BD540FA}" destId="{AFAC809C-F0F7-4891-A0DC-FC5BEE43F056}" srcOrd="1" destOrd="0" parTransId="{7D76C6C1-42FF-47CF-83E6-B40AE5CF93A9}" sibTransId="{8474998B-0641-4646-844D-D073104BF9B5}"/>
    <dgm:cxn modelId="{3AA13463-3826-4F14-BA39-E8C5E2E894E4}" type="presOf" srcId="{5C58AA10-7D2F-4017-AA3F-C9B41BD540FA}" destId="{57AAD452-F392-48DE-9787-9D2281A108F7}" srcOrd="0" destOrd="0" presId="urn:microsoft.com/office/officeart/2005/8/layout/StepDownProcess"/>
    <dgm:cxn modelId="{35303783-A3D0-4FBA-98E4-F1AF5496AFCE}" srcId="{5C58AA10-7D2F-4017-AA3F-C9B41BD540FA}" destId="{6E886C22-24E6-4EFE-9EF1-77676394563A}" srcOrd="4" destOrd="0" parTransId="{56F2CEB0-EE3D-4F72-AD63-4D0AA90CF68B}" sibTransId="{D1CDAA70-FE7C-4FE0-A0D4-6EFA749D1519}"/>
    <dgm:cxn modelId="{1F7B85BE-8F10-4675-8496-8538C73A53B2}" srcId="{5C58AA10-7D2F-4017-AA3F-C9B41BD540FA}" destId="{B3B4F3D0-B688-45DC-940E-39F2B6468041}" srcOrd="3" destOrd="0" parTransId="{0B6FF9FE-BCEC-4CC4-8878-6A9087E15B12}" sibTransId="{78AB91FA-CDBD-43F7-90E8-1D4B9D9D062B}"/>
    <dgm:cxn modelId="{A4CA9C3E-CA65-44E5-939E-786EF2584EF2}" srcId="{5C58AA10-7D2F-4017-AA3F-C9B41BD540FA}" destId="{19CDDB5B-6536-4384-8E45-4B6DB4FD6633}" srcOrd="0" destOrd="0" parTransId="{F0AC90AA-4FA6-46FA-8E08-64FB252D5810}" sibTransId="{09128D8F-697F-4B9D-838E-CB5048F01D09}"/>
    <dgm:cxn modelId="{75163C51-7337-4159-8D6B-99F56550D044}" type="presOf" srcId="{9A95F0C2-306F-407A-BB7C-7FA56E749C7E}" destId="{6C956C2A-26FC-44DF-AED1-CCA69EBBE8F1}" srcOrd="0" destOrd="0" presId="urn:microsoft.com/office/officeart/2005/8/layout/StepDownProcess"/>
    <dgm:cxn modelId="{27F90B4D-48E2-4DDF-8714-5D894C83B5D3}" type="presOf" srcId="{AFAC809C-F0F7-4891-A0DC-FC5BEE43F056}" destId="{0A7A7BD0-9C64-41B6-9B78-B3A92F688E51}" srcOrd="0" destOrd="0" presId="urn:microsoft.com/office/officeart/2005/8/layout/StepDownProcess"/>
    <dgm:cxn modelId="{A13D45CA-DF50-4699-89E0-4FF81323294B}" type="presOf" srcId="{6E886C22-24E6-4EFE-9EF1-77676394563A}" destId="{AEF646A9-0FBE-4219-B55F-23493F1236DD}" srcOrd="0" destOrd="0" presId="urn:microsoft.com/office/officeart/2005/8/layout/StepDownProcess"/>
    <dgm:cxn modelId="{367D8A03-ABAF-448E-8C1D-BB270A812585}" type="presOf" srcId="{B3B4F3D0-B688-45DC-940E-39F2B6468041}" destId="{6CE8274B-461C-4873-A217-5A9BAE0E460E}" srcOrd="0" destOrd="0" presId="urn:microsoft.com/office/officeart/2005/8/layout/StepDownProcess"/>
    <dgm:cxn modelId="{59714E1C-11CC-4B60-A2BC-B2868C9E1CC8}" type="presParOf" srcId="{57AAD452-F392-48DE-9787-9D2281A108F7}" destId="{00664EE9-AC8C-4853-9BF5-41309BE8773E}" srcOrd="0" destOrd="0" presId="urn:microsoft.com/office/officeart/2005/8/layout/StepDownProcess"/>
    <dgm:cxn modelId="{73CA78F0-21AA-4A22-80FE-BA10D2D4090F}" type="presParOf" srcId="{00664EE9-AC8C-4853-9BF5-41309BE8773E}" destId="{83766A16-4597-4B51-ACC5-CBBCDF2F0EE3}" srcOrd="0" destOrd="0" presId="urn:microsoft.com/office/officeart/2005/8/layout/StepDownProcess"/>
    <dgm:cxn modelId="{A006315D-9F1E-4C60-A1A0-CCCE6CBC3A82}" type="presParOf" srcId="{00664EE9-AC8C-4853-9BF5-41309BE8773E}" destId="{EF7A327A-C247-4CEC-94B7-DBA021131D9E}" srcOrd="1" destOrd="0" presId="urn:microsoft.com/office/officeart/2005/8/layout/StepDownProcess"/>
    <dgm:cxn modelId="{6CF3B016-D432-4EBA-8E17-22996EFB3740}" type="presParOf" srcId="{00664EE9-AC8C-4853-9BF5-41309BE8773E}" destId="{58E17144-D92F-4C01-9376-15D4EA94AF98}" srcOrd="2" destOrd="0" presId="urn:microsoft.com/office/officeart/2005/8/layout/StepDownProcess"/>
    <dgm:cxn modelId="{D2EB5F7C-2CDA-43A5-ABA1-523AA511D902}" type="presParOf" srcId="{57AAD452-F392-48DE-9787-9D2281A108F7}" destId="{46E888CE-4B01-4E16-B713-E2F0DD0E8C49}" srcOrd="1" destOrd="0" presId="urn:microsoft.com/office/officeart/2005/8/layout/StepDownProcess"/>
    <dgm:cxn modelId="{C63FC718-1181-4EB0-9A6B-AAE40563BF08}" type="presParOf" srcId="{57AAD452-F392-48DE-9787-9D2281A108F7}" destId="{2835C794-A5C9-4B7D-936D-A8B37E987D01}" srcOrd="2" destOrd="0" presId="urn:microsoft.com/office/officeart/2005/8/layout/StepDownProcess"/>
    <dgm:cxn modelId="{9377B319-1D85-4A86-8FE3-AA1B6883EFD7}" type="presParOf" srcId="{2835C794-A5C9-4B7D-936D-A8B37E987D01}" destId="{C160723F-0AFC-49CB-B97E-BE7870CC5062}" srcOrd="0" destOrd="0" presId="urn:microsoft.com/office/officeart/2005/8/layout/StepDownProcess"/>
    <dgm:cxn modelId="{70226DB8-1F81-4393-B37F-EB2F614A0980}" type="presParOf" srcId="{2835C794-A5C9-4B7D-936D-A8B37E987D01}" destId="{0A7A7BD0-9C64-41B6-9B78-B3A92F688E51}" srcOrd="1" destOrd="0" presId="urn:microsoft.com/office/officeart/2005/8/layout/StepDownProcess"/>
    <dgm:cxn modelId="{AE4D9D03-AF2A-425F-8E8E-2024BDE591FA}" type="presParOf" srcId="{2835C794-A5C9-4B7D-936D-A8B37E987D01}" destId="{4D593E3D-6DF7-4310-99F5-CB212B13C88F}" srcOrd="2" destOrd="0" presId="urn:microsoft.com/office/officeart/2005/8/layout/StepDownProcess"/>
    <dgm:cxn modelId="{B2880B9D-89BF-4292-B873-D3982BECC4E4}" type="presParOf" srcId="{57AAD452-F392-48DE-9787-9D2281A108F7}" destId="{A421AAD5-137A-413A-BB5A-202332F14C77}" srcOrd="3" destOrd="0" presId="urn:microsoft.com/office/officeart/2005/8/layout/StepDownProcess"/>
    <dgm:cxn modelId="{C2CA598C-BE57-4996-A2B7-96104BDCFD51}" type="presParOf" srcId="{57AAD452-F392-48DE-9787-9D2281A108F7}" destId="{F88271AD-B4F8-49B4-AD44-DC79CA720D16}" srcOrd="4" destOrd="0" presId="urn:microsoft.com/office/officeart/2005/8/layout/StepDownProcess"/>
    <dgm:cxn modelId="{70640819-3CA9-4D33-8EBC-45F02732B202}" type="presParOf" srcId="{F88271AD-B4F8-49B4-AD44-DC79CA720D16}" destId="{E0D78DB9-AD60-41C3-B59E-5E1EA631F0F6}" srcOrd="0" destOrd="0" presId="urn:microsoft.com/office/officeart/2005/8/layout/StepDownProcess"/>
    <dgm:cxn modelId="{70595F7D-4B8C-49BC-9E3A-2EF452ADCBD1}" type="presParOf" srcId="{F88271AD-B4F8-49B4-AD44-DC79CA720D16}" destId="{6C956C2A-26FC-44DF-AED1-CCA69EBBE8F1}" srcOrd="1" destOrd="0" presId="urn:microsoft.com/office/officeart/2005/8/layout/StepDownProcess"/>
    <dgm:cxn modelId="{64C28C05-AADC-4455-9460-342EBA966E0F}" type="presParOf" srcId="{F88271AD-B4F8-49B4-AD44-DC79CA720D16}" destId="{085CD0D2-28F7-4731-8E55-E3E732200370}" srcOrd="2" destOrd="0" presId="urn:microsoft.com/office/officeart/2005/8/layout/StepDownProcess"/>
    <dgm:cxn modelId="{F19DA36C-2B6F-4EBF-95C2-86A933B25AC7}" type="presParOf" srcId="{57AAD452-F392-48DE-9787-9D2281A108F7}" destId="{7FF9DB8F-7034-493C-8DA1-938B8047B8AF}" srcOrd="5" destOrd="0" presId="urn:microsoft.com/office/officeart/2005/8/layout/StepDownProcess"/>
    <dgm:cxn modelId="{D2566AB2-58FF-4CF2-9D83-5E541DAF6DF4}" type="presParOf" srcId="{57AAD452-F392-48DE-9787-9D2281A108F7}" destId="{B9F6BC5E-D6DE-4018-BC82-27C37A3AE4F6}" srcOrd="6" destOrd="0" presId="urn:microsoft.com/office/officeart/2005/8/layout/StepDownProcess"/>
    <dgm:cxn modelId="{1E11B2F4-E0DC-48CC-8187-91F2617AF301}" type="presParOf" srcId="{B9F6BC5E-D6DE-4018-BC82-27C37A3AE4F6}" destId="{1B266796-7C09-4CDA-BF2A-B38CE7791FBE}" srcOrd="0" destOrd="0" presId="urn:microsoft.com/office/officeart/2005/8/layout/StepDownProcess"/>
    <dgm:cxn modelId="{B5EA049E-C110-48DF-8FDF-8A85DF467AD6}" type="presParOf" srcId="{B9F6BC5E-D6DE-4018-BC82-27C37A3AE4F6}" destId="{6CE8274B-461C-4873-A217-5A9BAE0E460E}" srcOrd="1" destOrd="0" presId="urn:microsoft.com/office/officeart/2005/8/layout/StepDownProcess"/>
    <dgm:cxn modelId="{7447A6A6-787D-47CD-B0A1-F1EB1FB0412D}" type="presParOf" srcId="{B9F6BC5E-D6DE-4018-BC82-27C37A3AE4F6}" destId="{3AA9EC85-BA91-4E70-B263-508BC27B8C61}" srcOrd="2" destOrd="0" presId="urn:microsoft.com/office/officeart/2005/8/layout/StepDownProcess"/>
    <dgm:cxn modelId="{C68C30B9-46FF-40B9-8912-95CFDE6D9C5B}" type="presParOf" srcId="{57AAD452-F392-48DE-9787-9D2281A108F7}" destId="{5EF587A8-4FDC-4DCF-A6EB-D6BC755485D9}" srcOrd="7" destOrd="0" presId="urn:microsoft.com/office/officeart/2005/8/layout/StepDownProcess"/>
    <dgm:cxn modelId="{A394CCAA-5413-49B0-B950-C11A1DF2091B}" type="presParOf" srcId="{57AAD452-F392-48DE-9787-9D2281A108F7}" destId="{A4AB2F0F-48B1-4BDF-906B-B64144A82904}" srcOrd="8" destOrd="0" presId="urn:microsoft.com/office/officeart/2005/8/layout/StepDownProcess"/>
    <dgm:cxn modelId="{D2ED65EA-E0A5-4785-9651-C57E62C5BE07}" type="presParOf" srcId="{A4AB2F0F-48B1-4BDF-906B-B64144A82904}" destId="{AEF646A9-0FBE-4219-B55F-23493F1236DD}"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BBB785-CEA2-4AD5-AE3C-40F01C7D7D93}" type="doc">
      <dgm:prSet loTypeId="urn:diagrams.loki3.com/BracketList+Icon#1" loCatId="officeonline" qsTypeId="urn:microsoft.com/office/officeart/2005/8/quickstyle/simple1" qsCatId="simple" csTypeId="urn:microsoft.com/office/officeart/2005/8/colors/accent1_2" csCatId="accent1" phldr="1"/>
      <dgm:spPr/>
      <dgm:t>
        <a:bodyPr/>
        <a:lstStyle/>
        <a:p>
          <a:endParaRPr lang="es-SV"/>
        </a:p>
      </dgm:t>
    </dgm:pt>
    <dgm:pt modelId="{A790CB7F-AC8C-4674-AC5F-88963EB588E5}">
      <dgm:prSet phldrT="[Texto]" custT="1"/>
      <dgm:spPr/>
      <dgm:t>
        <a:bodyPr/>
        <a:lstStyle/>
        <a:p>
          <a:r>
            <a:rPr lang="es-SV" sz="3200" b="1" dirty="0" smtClean="0">
              <a:solidFill>
                <a:schemeClr val="tx2">
                  <a:lumMod val="75000"/>
                </a:schemeClr>
              </a:solidFill>
            </a:rPr>
            <a:t>Paso 1</a:t>
          </a:r>
          <a:endParaRPr lang="es-SV" sz="3200" b="1" dirty="0">
            <a:solidFill>
              <a:schemeClr val="tx2">
                <a:lumMod val="75000"/>
              </a:schemeClr>
            </a:solidFill>
          </a:endParaRPr>
        </a:p>
      </dgm:t>
    </dgm:pt>
    <dgm:pt modelId="{511849A4-08D8-4490-A444-86FAC518713B}" type="parTrans" cxnId="{BABE089E-73A8-4BB1-BC05-8A2CCA06EE90}">
      <dgm:prSet/>
      <dgm:spPr/>
      <dgm:t>
        <a:bodyPr/>
        <a:lstStyle/>
        <a:p>
          <a:endParaRPr lang="es-SV"/>
        </a:p>
      </dgm:t>
    </dgm:pt>
    <dgm:pt modelId="{E215FB7D-9C85-4005-A062-ED789CA49D2D}" type="sibTrans" cxnId="{BABE089E-73A8-4BB1-BC05-8A2CCA06EE90}">
      <dgm:prSet/>
      <dgm:spPr/>
      <dgm:t>
        <a:bodyPr/>
        <a:lstStyle/>
        <a:p>
          <a:endParaRPr lang="es-SV"/>
        </a:p>
      </dgm:t>
    </dgm:pt>
    <dgm:pt modelId="{3484D633-3E51-4E73-B120-7FE2437F9224}">
      <dgm:prSet phldrT="[Texto]" custT="1"/>
      <dgm:spPr/>
      <dgm:t>
        <a:bodyPr/>
        <a:lstStyle/>
        <a:p>
          <a:r>
            <a:rPr lang="es-SV" sz="2000" b="1" dirty="0" smtClean="0"/>
            <a:t>Dialogo con MARN</a:t>
          </a:r>
          <a:endParaRPr lang="es-SV" sz="2000" b="1" dirty="0"/>
        </a:p>
      </dgm:t>
    </dgm:pt>
    <dgm:pt modelId="{CD76267D-8E45-4103-A191-8D83751046CF}" type="parTrans" cxnId="{451DCDF4-1FC3-4B56-8DF5-F687887B9385}">
      <dgm:prSet/>
      <dgm:spPr/>
      <dgm:t>
        <a:bodyPr/>
        <a:lstStyle/>
        <a:p>
          <a:endParaRPr lang="es-SV"/>
        </a:p>
      </dgm:t>
    </dgm:pt>
    <dgm:pt modelId="{F32DCD55-F9B4-40B3-B830-1D0305AB8E6A}" type="sibTrans" cxnId="{451DCDF4-1FC3-4B56-8DF5-F687887B9385}">
      <dgm:prSet/>
      <dgm:spPr/>
      <dgm:t>
        <a:bodyPr/>
        <a:lstStyle/>
        <a:p>
          <a:endParaRPr lang="es-SV"/>
        </a:p>
      </dgm:t>
    </dgm:pt>
    <dgm:pt modelId="{B59FC13D-5908-45C8-9262-6ECA9B61BBFA}">
      <dgm:prSet phldrT="[Texto]" custT="1"/>
      <dgm:spPr/>
      <dgm:t>
        <a:bodyPr/>
        <a:lstStyle/>
        <a:p>
          <a:r>
            <a:rPr lang="es-SV" sz="3200" b="1" dirty="0" smtClean="0">
              <a:solidFill>
                <a:schemeClr val="tx2">
                  <a:lumMod val="75000"/>
                </a:schemeClr>
              </a:solidFill>
            </a:rPr>
            <a:t>Paso 2</a:t>
          </a:r>
          <a:endParaRPr lang="es-SV" sz="3200" b="1" dirty="0">
            <a:solidFill>
              <a:schemeClr val="tx2">
                <a:lumMod val="75000"/>
              </a:schemeClr>
            </a:solidFill>
          </a:endParaRPr>
        </a:p>
      </dgm:t>
    </dgm:pt>
    <dgm:pt modelId="{AC5B1FDA-616D-41F1-A3CC-E30CAE200BEB}" type="parTrans" cxnId="{4726E8DA-C541-4B0A-BF93-8A5BC0753355}">
      <dgm:prSet/>
      <dgm:spPr/>
      <dgm:t>
        <a:bodyPr/>
        <a:lstStyle/>
        <a:p>
          <a:endParaRPr lang="es-SV"/>
        </a:p>
      </dgm:t>
    </dgm:pt>
    <dgm:pt modelId="{13EBDEAB-E101-443D-A16C-0AF18CE080DD}" type="sibTrans" cxnId="{4726E8DA-C541-4B0A-BF93-8A5BC0753355}">
      <dgm:prSet/>
      <dgm:spPr/>
      <dgm:t>
        <a:bodyPr/>
        <a:lstStyle/>
        <a:p>
          <a:endParaRPr lang="es-SV"/>
        </a:p>
      </dgm:t>
    </dgm:pt>
    <dgm:pt modelId="{015E9F2B-DC75-430D-B8CE-59C429BC6B30}">
      <dgm:prSet phldrT="[Texto]"/>
      <dgm:spPr/>
      <dgm:t>
        <a:bodyPr/>
        <a:lstStyle/>
        <a:p>
          <a:r>
            <a:rPr lang="es-SV" sz="2000" b="1" dirty="0" smtClean="0"/>
            <a:t>Elaboración de MRV para NAMAs CNE</a:t>
          </a:r>
          <a:endParaRPr lang="es-SV" sz="2000" dirty="0"/>
        </a:p>
      </dgm:t>
    </dgm:pt>
    <dgm:pt modelId="{01DF9C33-5B97-4904-BFA6-F1F89B9912E3}" type="parTrans" cxnId="{03FFC1F2-3A5D-40B8-86FA-B7E2DFE41F12}">
      <dgm:prSet/>
      <dgm:spPr/>
      <dgm:t>
        <a:bodyPr/>
        <a:lstStyle/>
        <a:p>
          <a:endParaRPr lang="es-SV"/>
        </a:p>
      </dgm:t>
    </dgm:pt>
    <dgm:pt modelId="{D2DC17B8-4D46-4E9B-B860-04BBA9626ECA}" type="sibTrans" cxnId="{03FFC1F2-3A5D-40B8-86FA-B7E2DFE41F12}">
      <dgm:prSet/>
      <dgm:spPr/>
      <dgm:t>
        <a:bodyPr/>
        <a:lstStyle/>
        <a:p>
          <a:endParaRPr lang="es-SV"/>
        </a:p>
      </dgm:t>
    </dgm:pt>
    <dgm:pt modelId="{EC4911A2-ED2F-412E-BB00-20471DACBF24}">
      <dgm:prSet phldrT="[Texto]" custT="1"/>
      <dgm:spPr/>
      <dgm:t>
        <a:bodyPr/>
        <a:lstStyle/>
        <a:p>
          <a:r>
            <a:rPr lang="es-SV" sz="3200" b="1" dirty="0" smtClean="0">
              <a:solidFill>
                <a:schemeClr val="tx2">
                  <a:lumMod val="75000"/>
                </a:schemeClr>
              </a:solidFill>
            </a:rPr>
            <a:t>Paso 3</a:t>
          </a:r>
          <a:endParaRPr lang="es-SV" sz="3200" b="1" dirty="0">
            <a:solidFill>
              <a:schemeClr val="tx2">
                <a:lumMod val="75000"/>
              </a:schemeClr>
            </a:solidFill>
          </a:endParaRPr>
        </a:p>
      </dgm:t>
    </dgm:pt>
    <dgm:pt modelId="{EF930376-C0D5-49E0-8A7C-225A3FE32E8F}" type="parTrans" cxnId="{96056E4A-11E2-41C1-A859-B0BA58C2B2AE}">
      <dgm:prSet/>
      <dgm:spPr/>
      <dgm:t>
        <a:bodyPr/>
        <a:lstStyle/>
        <a:p>
          <a:endParaRPr lang="es-SV"/>
        </a:p>
      </dgm:t>
    </dgm:pt>
    <dgm:pt modelId="{822CCE43-C512-476F-BB9A-B23BD2935E67}" type="sibTrans" cxnId="{96056E4A-11E2-41C1-A859-B0BA58C2B2AE}">
      <dgm:prSet/>
      <dgm:spPr/>
      <dgm:t>
        <a:bodyPr/>
        <a:lstStyle/>
        <a:p>
          <a:endParaRPr lang="es-SV"/>
        </a:p>
      </dgm:t>
    </dgm:pt>
    <dgm:pt modelId="{005C3DC9-8083-4E76-BFFD-BB4ADD4B35A8}">
      <dgm:prSet phldrT="[Texto]" custT="1"/>
      <dgm:spPr/>
      <dgm:t>
        <a:bodyPr/>
        <a:lstStyle/>
        <a:p>
          <a:r>
            <a:rPr lang="es-SV" sz="1800" dirty="0" smtClean="0"/>
            <a:t>Definir estrategia antes de próxima COP</a:t>
          </a:r>
          <a:endParaRPr lang="es-SV" sz="2400" dirty="0"/>
        </a:p>
      </dgm:t>
    </dgm:pt>
    <dgm:pt modelId="{2C2F4909-ED33-4BB6-A72D-751B34B2B9EA}" type="parTrans" cxnId="{04E898DD-3A4E-4308-9FBC-F739BFE71AE6}">
      <dgm:prSet/>
      <dgm:spPr/>
      <dgm:t>
        <a:bodyPr/>
        <a:lstStyle/>
        <a:p>
          <a:endParaRPr lang="es-SV"/>
        </a:p>
      </dgm:t>
    </dgm:pt>
    <dgm:pt modelId="{28936E87-E364-486D-99E2-7CE7263E0B95}" type="sibTrans" cxnId="{04E898DD-3A4E-4308-9FBC-F739BFE71AE6}">
      <dgm:prSet/>
      <dgm:spPr/>
      <dgm:t>
        <a:bodyPr/>
        <a:lstStyle/>
        <a:p>
          <a:endParaRPr lang="es-SV"/>
        </a:p>
      </dgm:t>
    </dgm:pt>
    <dgm:pt modelId="{A0F4DDF7-8F2F-49BF-A72F-BA088A8E020A}">
      <dgm:prSet custT="1"/>
      <dgm:spPr/>
      <dgm:t>
        <a:bodyPr/>
        <a:lstStyle/>
        <a:p>
          <a:r>
            <a:rPr lang="es-SV" sz="1800" dirty="0" smtClean="0"/>
            <a:t>Trabajar con Cooperación para MRV</a:t>
          </a:r>
          <a:endParaRPr lang="es-SV" sz="1800" dirty="0"/>
        </a:p>
      </dgm:t>
    </dgm:pt>
    <dgm:pt modelId="{6E7036E6-3B93-4E97-85B2-2AB3301B1B90}" type="parTrans" cxnId="{716C778C-76A5-4E5D-B380-2800148B63DD}">
      <dgm:prSet/>
      <dgm:spPr/>
      <dgm:t>
        <a:bodyPr/>
        <a:lstStyle/>
        <a:p>
          <a:endParaRPr lang="es-SV"/>
        </a:p>
      </dgm:t>
    </dgm:pt>
    <dgm:pt modelId="{7D6CE3BB-1C20-4F8B-AA9E-D19633DFEBB0}" type="sibTrans" cxnId="{716C778C-76A5-4E5D-B380-2800148B63DD}">
      <dgm:prSet/>
      <dgm:spPr/>
      <dgm:t>
        <a:bodyPr/>
        <a:lstStyle/>
        <a:p>
          <a:endParaRPr lang="es-SV"/>
        </a:p>
      </dgm:t>
    </dgm:pt>
    <dgm:pt modelId="{25D736C0-A38C-40D0-B1D3-827EEAF8C86F}">
      <dgm:prSet phldrT="[Texto]" custT="1"/>
      <dgm:spPr/>
      <dgm:t>
        <a:bodyPr/>
        <a:lstStyle/>
        <a:p>
          <a:r>
            <a:rPr lang="es-SV" sz="2000" b="1" dirty="0" smtClean="0"/>
            <a:t>Reconocimiento NAMA </a:t>
          </a:r>
          <a:endParaRPr lang="es-SV" sz="2000" b="1" dirty="0">
            <a:solidFill>
              <a:schemeClr val="tx2">
                <a:lumMod val="75000"/>
              </a:schemeClr>
            </a:solidFill>
          </a:endParaRPr>
        </a:p>
      </dgm:t>
    </dgm:pt>
    <dgm:pt modelId="{CF2C9223-89B3-4F5F-A386-19DA8DBABEC0}" type="parTrans" cxnId="{16E93871-2703-4B39-BCFF-728D4EAD2276}">
      <dgm:prSet/>
      <dgm:spPr/>
      <dgm:t>
        <a:bodyPr/>
        <a:lstStyle/>
        <a:p>
          <a:endParaRPr lang="es-SV"/>
        </a:p>
      </dgm:t>
    </dgm:pt>
    <dgm:pt modelId="{ABFF76BA-E523-4646-A305-2B56D2980BFF}" type="sibTrans" cxnId="{16E93871-2703-4B39-BCFF-728D4EAD2276}">
      <dgm:prSet/>
      <dgm:spPr/>
      <dgm:t>
        <a:bodyPr/>
        <a:lstStyle/>
        <a:p>
          <a:endParaRPr lang="es-SV"/>
        </a:p>
      </dgm:t>
    </dgm:pt>
    <dgm:pt modelId="{AF6F2D4D-67F0-49FC-86B5-9DFF4F911D8F}">
      <dgm:prSet custT="1"/>
      <dgm:spPr/>
      <dgm:t>
        <a:bodyPr/>
        <a:lstStyle/>
        <a:p>
          <a:r>
            <a:rPr lang="es-SV" sz="1800" dirty="0" smtClean="0"/>
            <a:t>Registrar e inscribir NAMA (NR y NAMA </a:t>
          </a:r>
          <a:r>
            <a:rPr lang="es-SV" sz="1800" dirty="0" err="1" smtClean="0"/>
            <a:t>Facility</a:t>
          </a:r>
          <a:r>
            <a:rPr lang="es-SV" sz="1800" dirty="0" smtClean="0"/>
            <a:t>)</a:t>
          </a:r>
          <a:endParaRPr lang="es-SV" sz="1800" dirty="0"/>
        </a:p>
      </dgm:t>
    </dgm:pt>
    <dgm:pt modelId="{D416C4F4-D5EA-4C9C-B6BE-5E0DC5E6AD76}" type="parTrans" cxnId="{5DCF55BB-876A-4FA7-B92E-7629E0971928}">
      <dgm:prSet/>
      <dgm:spPr/>
      <dgm:t>
        <a:bodyPr/>
        <a:lstStyle/>
        <a:p>
          <a:endParaRPr lang="es-SV"/>
        </a:p>
      </dgm:t>
    </dgm:pt>
    <dgm:pt modelId="{A5EAD672-5098-463E-A557-6D73357199A0}" type="sibTrans" cxnId="{5DCF55BB-876A-4FA7-B92E-7629E0971928}">
      <dgm:prSet/>
      <dgm:spPr/>
      <dgm:t>
        <a:bodyPr/>
        <a:lstStyle/>
        <a:p>
          <a:endParaRPr lang="es-SV"/>
        </a:p>
      </dgm:t>
    </dgm:pt>
    <dgm:pt modelId="{43EE032A-32F9-4458-91DC-E0C1342BCA13}">
      <dgm:prSet phldrT="[Texto]" custT="1"/>
      <dgm:spPr/>
      <dgm:t>
        <a:bodyPr/>
        <a:lstStyle/>
        <a:p>
          <a:r>
            <a:rPr lang="es-SV" sz="1800" dirty="0" smtClean="0"/>
            <a:t>Producto: Definición de posición en NAMA</a:t>
          </a:r>
          <a:endParaRPr lang="es-SV" sz="1800" dirty="0"/>
        </a:p>
      </dgm:t>
    </dgm:pt>
    <dgm:pt modelId="{A6D69C8F-792F-47A8-B9F7-F3D2BF6A07BC}" type="parTrans" cxnId="{F38371C4-8077-4884-BD88-06B9EA17BFD2}">
      <dgm:prSet/>
      <dgm:spPr/>
      <dgm:t>
        <a:bodyPr/>
        <a:lstStyle/>
        <a:p>
          <a:endParaRPr lang="es-SV"/>
        </a:p>
      </dgm:t>
    </dgm:pt>
    <dgm:pt modelId="{82DF2610-5F9D-42C7-BD1E-C0BE0EAB92D7}" type="sibTrans" cxnId="{F38371C4-8077-4884-BD88-06B9EA17BFD2}">
      <dgm:prSet/>
      <dgm:spPr/>
      <dgm:t>
        <a:bodyPr/>
        <a:lstStyle/>
        <a:p>
          <a:endParaRPr lang="es-SV"/>
        </a:p>
      </dgm:t>
    </dgm:pt>
    <dgm:pt modelId="{559277DD-5A77-4091-88DE-041F1B90EBF4}">
      <dgm:prSet phldrT="[Texto]" custT="1"/>
      <dgm:spPr/>
      <dgm:t>
        <a:bodyPr/>
        <a:lstStyle/>
        <a:p>
          <a:r>
            <a:rPr lang="es-SV" sz="1800" dirty="0" smtClean="0"/>
            <a:t>Tiempo: 2 meses</a:t>
          </a:r>
          <a:endParaRPr lang="es-SV" sz="1800" dirty="0"/>
        </a:p>
      </dgm:t>
    </dgm:pt>
    <dgm:pt modelId="{520F03BA-ED64-4BE0-9492-D978245D0CC3}" type="parTrans" cxnId="{C23B4F63-6D72-4196-8132-E6F124408FFF}">
      <dgm:prSet/>
      <dgm:spPr/>
      <dgm:t>
        <a:bodyPr/>
        <a:lstStyle/>
        <a:p>
          <a:endParaRPr lang="es-SV"/>
        </a:p>
      </dgm:t>
    </dgm:pt>
    <dgm:pt modelId="{1AD25EAB-997A-4870-B05D-901671CA9E98}" type="sibTrans" cxnId="{C23B4F63-6D72-4196-8132-E6F124408FFF}">
      <dgm:prSet/>
      <dgm:spPr/>
      <dgm:t>
        <a:bodyPr/>
        <a:lstStyle/>
        <a:p>
          <a:endParaRPr lang="es-SV"/>
        </a:p>
      </dgm:t>
    </dgm:pt>
    <dgm:pt modelId="{952485F6-1A6F-43FB-A24B-BB862C47D335}">
      <dgm:prSet custT="1"/>
      <dgm:spPr/>
      <dgm:t>
        <a:bodyPr/>
        <a:lstStyle/>
        <a:p>
          <a:r>
            <a:rPr lang="es-SV" sz="1800" dirty="0" smtClean="0"/>
            <a:t>Producto: Al menos 2 MRV</a:t>
          </a:r>
          <a:endParaRPr lang="es-SV" sz="1800" dirty="0"/>
        </a:p>
      </dgm:t>
    </dgm:pt>
    <dgm:pt modelId="{FEBADF15-4258-43F8-986C-1F340A34A34F}" type="parTrans" cxnId="{AA6D59FD-EBA0-4F90-8B0F-B05DDC3B419A}">
      <dgm:prSet/>
      <dgm:spPr/>
      <dgm:t>
        <a:bodyPr/>
        <a:lstStyle/>
        <a:p>
          <a:endParaRPr lang="es-SV"/>
        </a:p>
      </dgm:t>
    </dgm:pt>
    <dgm:pt modelId="{52559CB2-DF5F-4075-915E-1932526F890C}" type="sibTrans" cxnId="{AA6D59FD-EBA0-4F90-8B0F-B05DDC3B419A}">
      <dgm:prSet/>
      <dgm:spPr/>
      <dgm:t>
        <a:bodyPr/>
        <a:lstStyle/>
        <a:p>
          <a:endParaRPr lang="es-SV"/>
        </a:p>
      </dgm:t>
    </dgm:pt>
    <dgm:pt modelId="{A588C7C8-31D2-4822-AF4A-E9578A6BCD59}">
      <dgm:prSet custT="1"/>
      <dgm:spPr/>
      <dgm:t>
        <a:bodyPr/>
        <a:lstStyle/>
        <a:p>
          <a:r>
            <a:rPr lang="es-SV" sz="1800" dirty="0" smtClean="0"/>
            <a:t>Tiempo: 6 meses.</a:t>
          </a:r>
          <a:endParaRPr lang="es-SV" sz="1800" dirty="0"/>
        </a:p>
      </dgm:t>
    </dgm:pt>
    <dgm:pt modelId="{F7FBDB6A-5323-48A0-8EAB-A180A5B72685}" type="parTrans" cxnId="{6082A968-56D4-40E8-A606-289F0158B5A1}">
      <dgm:prSet/>
      <dgm:spPr/>
      <dgm:t>
        <a:bodyPr/>
        <a:lstStyle/>
        <a:p>
          <a:endParaRPr lang="es-SV"/>
        </a:p>
      </dgm:t>
    </dgm:pt>
    <dgm:pt modelId="{E06687E2-54E7-4C27-A092-01A62725AB1D}" type="sibTrans" cxnId="{6082A968-56D4-40E8-A606-289F0158B5A1}">
      <dgm:prSet/>
      <dgm:spPr/>
      <dgm:t>
        <a:bodyPr/>
        <a:lstStyle/>
        <a:p>
          <a:endParaRPr lang="es-SV"/>
        </a:p>
      </dgm:t>
    </dgm:pt>
    <dgm:pt modelId="{72EC84AD-1EDE-4E5B-AFF7-4C5F4626A251}">
      <dgm:prSet custT="1"/>
      <dgm:spPr/>
      <dgm:t>
        <a:bodyPr/>
        <a:lstStyle/>
        <a:p>
          <a:r>
            <a:rPr lang="es-SV" sz="1800" dirty="0" smtClean="0"/>
            <a:t>Producto: Financiamiento por NAMA </a:t>
          </a:r>
          <a:r>
            <a:rPr lang="es-SV" sz="1800" dirty="0" err="1" smtClean="0"/>
            <a:t>Facility</a:t>
          </a:r>
          <a:endParaRPr lang="es-SV" sz="1800" dirty="0"/>
        </a:p>
      </dgm:t>
    </dgm:pt>
    <dgm:pt modelId="{EBECE9FC-2F57-4EBD-8E6C-CE7CC88A00FC}" type="parTrans" cxnId="{77CDB4B0-7098-4670-81B8-DCE48E5B3FF9}">
      <dgm:prSet/>
      <dgm:spPr/>
      <dgm:t>
        <a:bodyPr/>
        <a:lstStyle/>
        <a:p>
          <a:endParaRPr lang="es-SV"/>
        </a:p>
      </dgm:t>
    </dgm:pt>
    <dgm:pt modelId="{3CE67A51-A4EE-4BE6-87D8-52EB4FB2A8DF}" type="sibTrans" cxnId="{77CDB4B0-7098-4670-81B8-DCE48E5B3FF9}">
      <dgm:prSet/>
      <dgm:spPr/>
      <dgm:t>
        <a:bodyPr/>
        <a:lstStyle/>
        <a:p>
          <a:endParaRPr lang="es-SV"/>
        </a:p>
      </dgm:t>
    </dgm:pt>
    <dgm:pt modelId="{9921D58D-8FB3-46B6-9A2E-10814DDAFB63}">
      <dgm:prSet custT="1"/>
      <dgm:spPr/>
      <dgm:t>
        <a:bodyPr/>
        <a:lstStyle/>
        <a:p>
          <a:r>
            <a:rPr lang="es-SV" sz="1800" dirty="0" smtClean="0"/>
            <a:t>Tiempo: 3 meses.</a:t>
          </a:r>
          <a:endParaRPr lang="es-SV" sz="1800" dirty="0"/>
        </a:p>
      </dgm:t>
    </dgm:pt>
    <dgm:pt modelId="{26C8F06C-6911-45DA-B26A-E911DEE07091}" type="parTrans" cxnId="{89D09FF0-66B7-4FFD-9158-EEF15607BB34}">
      <dgm:prSet/>
      <dgm:spPr/>
      <dgm:t>
        <a:bodyPr/>
        <a:lstStyle/>
        <a:p>
          <a:endParaRPr lang="es-SV"/>
        </a:p>
      </dgm:t>
    </dgm:pt>
    <dgm:pt modelId="{B32A1BAD-3CF3-40F2-B112-3B4CE03DD080}" type="sibTrans" cxnId="{89D09FF0-66B7-4FFD-9158-EEF15607BB34}">
      <dgm:prSet/>
      <dgm:spPr/>
      <dgm:t>
        <a:bodyPr/>
        <a:lstStyle/>
        <a:p>
          <a:endParaRPr lang="es-SV"/>
        </a:p>
      </dgm:t>
    </dgm:pt>
    <dgm:pt modelId="{7276A15E-CB74-4EEF-B79E-8B3AADF178F8}" type="pres">
      <dgm:prSet presAssocID="{C1BBB785-CEA2-4AD5-AE3C-40F01C7D7D93}" presName="Name0" presStyleCnt="0">
        <dgm:presLayoutVars>
          <dgm:dir/>
          <dgm:animLvl val="lvl"/>
          <dgm:resizeHandles val="exact"/>
        </dgm:presLayoutVars>
      </dgm:prSet>
      <dgm:spPr/>
      <dgm:t>
        <a:bodyPr/>
        <a:lstStyle/>
        <a:p>
          <a:endParaRPr lang="es-SV"/>
        </a:p>
      </dgm:t>
    </dgm:pt>
    <dgm:pt modelId="{191A62F5-B74A-4FE8-AB25-640DC7597FEA}" type="pres">
      <dgm:prSet presAssocID="{A790CB7F-AC8C-4674-AC5F-88963EB588E5}" presName="linNode" presStyleCnt="0"/>
      <dgm:spPr/>
    </dgm:pt>
    <dgm:pt modelId="{019DF735-A556-471D-BDBF-2A2CF89C6E97}" type="pres">
      <dgm:prSet presAssocID="{A790CB7F-AC8C-4674-AC5F-88963EB588E5}" presName="parTx" presStyleLbl="revTx" presStyleIdx="0" presStyleCnt="3">
        <dgm:presLayoutVars>
          <dgm:chMax val="1"/>
          <dgm:bulletEnabled val="1"/>
        </dgm:presLayoutVars>
      </dgm:prSet>
      <dgm:spPr/>
      <dgm:t>
        <a:bodyPr/>
        <a:lstStyle/>
        <a:p>
          <a:endParaRPr lang="es-SV"/>
        </a:p>
      </dgm:t>
    </dgm:pt>
    <dgm:pt modelId="{9762A5A0-0B7C-42E5-8563-30BC23C3B1A2}" type="pres">
      <dgm:prSet presAssocID="{A790CB7F-AC8C-4674-AC5F-88963EB588E5}" presName="bracket" presStyleLbl="parChTrans1D1" presStyleIdx="0" presStyleCnt="3"/>
      <dgm:spPr/>
    </dgm:pt>
    <dgm:pt modelId="{5E943D72-CDBD-4ABE-874B-93B74FB04186}" type="pres">
      <dgm:prSet presAssocID="{A790CB7F-AC8C-4674-AC5F-88963EB588E5}" presName="spH" presStyleCnt="0"/>
      <dgm:spPr/>
    </dgm:pt>
    <dgm:pt modelId="{7794088B-D5A1-454C-8678-067438C31D63}" type="pres">
      <dgm:prSet presAssocID="{A790CB7F-AC8C-4674-AC5F-88963EB588E5}" presName="desTx" presStyleLbl="node1" presStyleIdx="0" presStyleCnt="3">
        <dgm:presLayoutVars>
          <dgm:bulletEnabled val="1"/>
        </dgm:presLayoutVars>
      </dgm:prSet>
      <dgm:spPr/>
      <dgm:t>
        <a:bodyPr/>
        <a:lstStyle/>
        <a:p>
          <a:endParaRPr lang="es-SV"/>
        </a:p>
      </dgm:t>
    </dgm:pt>
    <dgm:pt modelId="{1FBFB1AE-2212-4B14-93D2-8C00D6C7E901}" type="pres">
      <dgm:prSet presAssocID="{E215FB7D-9C85-4005-A062-ED789CA49D2D}" presName="spV" presStyleCnt="0"/>
      <dgm:spPr/>
    </dgm:pt>
    <dgm:pt modelId="{619A1587-B191-4364-BCD9-E38C5EAA785D}" type="pres">
      <dgm:prSet presAssocID="{B59FC13D-5908-45C8-9262-6ECA9B61BBFA}" presName="linNode" presStyleCnt="0"/>
      <dgm:spPr/>
    </dgm:pt>
    <dgm:pt modelId="{768D0047-8E25-40A8-B77C-CB1460C35398}" type="pres">
      <dgm:prSet presAssocID="{B59FC13D-5908-45C8-9262-6ECA9B61BBFA}" presName="parTx" presStyleLbl="revTx" presStyleIdx="1" presStyleCnt="3">
        <dgm:presLayoutVars>
          <dgm:chMax val="1"/>
          <dgm:bulletEnabled val="1"/>
        </dgm:presLayoutVars>
      </dgm:prSet>
      <dgm:spPr/>
      <dgm:t>
        <a:bodyPr/>
        <a:lstStyle/>
        <a:p>
          <a:endParaRPr lang="es-SV"/>
        </a:p>
      </dgm:t>
    </dgm:pt>
    <dgm:pt modelId="{1CD172F5-BDCC-4EF7-AF92-F6C507F63AB6}" type="pres">
      <dgm:prSet presAssocID="{B59FC13D-5908-45C8-9262-6ECA9B61BBFA}" presName="bracket" presStyleLbl="parChTrans1D1" presStyleIdx="1" presStyleCnt="3"/>
      <dgm:spPr/>
    </dgm:pt>
    <dgm:pt modelId="{ABB851A5-D2DA-4705-9903-7345752DC084}" type="pres">
      <dgm:prSet presAssocID="{B59FC13D-5908-45C8-9262-6ECA9B61BBFA}" presName="spH" presStyleCnt="0"/>
      <dgm:spPr/>
    </dgm:pt>
    <dgm:pt modelId="{320801E5-AE70-49BA-9F05-37E3B95FD347}" type="pres">
      <dgm:prSet presAssocID="{B59FC13D-5908-45C8-9262-6ECA9B61BBFA}" presName="desTx" presStyleLbl="node1" presStyleIdx="1" presStyleCnt="3">
        <dgm:presLayoutVars>
          <dgm:bulletEnabled val="1"/>
        </dgm:presLayoutVars>
      </dgm:prSet>
      <dgm:spPr/>
      <dgm:t>
        <a:bodyPr/>
        <a:lstStyle/>
        <a:p>
          <a:endParaRPr lang="es-SV"/>
        </a:p>
      </dgm:t>
    </dgm:pt>
    <dgm:pt modelId="{C7463209-654B-4C26-85B4-B8A97D41AB94}" type="pres">
      <dgm:prSet presAssocID="{13EBDEAB-E101-443D-A16C-0AF18CE080DD}" presName="spV" presStyleCnt="0"/>
      <dgm:spPr/>
    </dgm:pt>
    <dgm:pt modelId="{664C600A-3F9C-4DC1-8ED3-179C86795D3D}" type="pres">
      <dgm:prSet presAssocID="{EC4911A2-ED2F-412E-BB00-20471DACBF24}" presName="linNode" presStyleCnt="0"/>
      <dgm:spPr/>
    </dgm:pt>
    <dgm:pt modelId="{BFACAC6B-0953-469C-BE08-50EF8CFC1B76}" type="pres">
      <dgm:prSet presAssocID="{EC4911A2-ED2F-412E-BB00-20471DACBF24}" presName="parTx" presStyleLbl="revTx" presStyleIdx="2" presStyleCnt="3">
        <dgm:presLayoutVars>
          <dgm:chMax val="1"/>
          <dgm:bulletEnabled val="1"/>
        </dgm:presLayoutVars>
      </dgm:prSet>
      <dgm:spPr/>
      <dgm:t>
        <a:bodyPr/>
        <a:lstStyle/>
        <a:p>
          <a:endParaRPr lang="es-SV"/>
        </a:p>
      </dgm:t>
    </dgm:pt>
    <dgm:pt modelId="{8023A90C-CEFC-4AFF-A55E-5817DC876084}" type="pres">
      <dgm:prSet presAssocID="{EC4911A2-ED2F-412E-BB00-20471DACBF24}" presName="bracket" presStyleLbl="parChTrans1D1" presStyleIdx="2" presStyleCnt="3"/>
      <dgm:spPr/>
    </dgm:pt>
    <dgm:pt modelId="{B7FF2E1C-B003-4A41-A575-C87CA373DFA9}" type="pres">
      <dgm:prSet presAssocID="{EC4911A2-ED2F-412E-BB00-20471DACBF24}" presName="spH" presStyleCnt="0"/>
      <dgm:spPr/>
    </dgm:pt>
    <dgm:pt modelId="{78A5AF79-9893-402A-AC5E-80C617A86C8E}" type="pres">
      <dgm:prSet presAssocID="{EC4911A2-ED2F-412E-BB00-20471DACBF24}" presName="desTx" presStyleLbl="node1" presStyleIdx="2" presStyleCnt="3">
        <dgm:presLayoutVars>
          <dgm:bulletEnabled val="1"/>
        </dgm:presLayoutVars>
      </dgm:prSet>
      <dgm:spPr/>
      <dgm:t>
        <a:bodyPr/>
        <a:lstStyle/>
        <a:p>
          <a:endParaRPr lang="es-SV"/>
        </a:p>
      </dgm:t>
    </dgm:pt>
  </dgm:ptLst>
  <dgm:cxnLst>
    <dgm:cxn modelId="{BABE089E-73A8-4BB1-BC05-8A2CCA06EE90}" srcId="{C1BBB785-CEA2-4AD5-AE3C-40F01C7D7D93}" destId="{A790CB7F-AC8C-4674-AC5F-88963EB588E5}" srcOrd="0" destOrd="0" parTransId="{511849A4-08D8-4490-A444-86FAC518713B}" sibTransId="{E215FB7D-9C85-4005-A062-ED789CA49D2D}"/>
    <dgm:cxn modelId="{F3A6F867-406A-401F-A048-B8676FD56759}" type="presOf" srcId="{AF6F2D4D-67F0-49FC-86B5-9DFF4F911D8F}" destId="{78A5AF79-9893-402A-AC5E-80C617A86C8E}" srcOrd="0" destOrd="1" presId="urn:diagrams.loki3.com/BracketList+Icon#1"/>
    <dgm:cxn modelId="{451DCDF4-1FC3-4B56-8DF5-F687887B9385}" srcId="{A790CB7F-AC8C-4674-AC5F-88963EB588E5}" destId="{3484D633-3E51-4E73-B120-7FE2437F9224}" srcOrd="0" destOrd="0" parTransId="{CD76267D-8E45-4103-A191-8D83751046CF}" sibTransId="{F32DCD55-F9B4-40B3-B830-1D0305AB8E6A}"/>
    <dgm:cxn modelId="{4726E8DA-C541-4B0A-BF93-8A5BC0753355}" srcId="{C1BBB785-CEA2-4AD5-AE3C-40F01C7D7D93}" destId="{B59FC13D-5908-45C8-9262-6ECA9B61BBFA}" srcOrd="1" destOrd="0" parTransId="{AC5B1FDA-616D-41F1-A3CC-E30CAE200BEB}" sibTransId="{13EBDEAB-E101-443D-A16C-0AF18CE080DD}"/>
    <dgm:cxn modelId="{C36A94C5-4588-4942-9427-D723F0DF7769}" type="presOf" srcId="{952485F6-1A6F-43FB-A24B-BB862C47D335}" destId="{320801E5-AE70-49BA-9F05-37E3B95FD347}" srcOrd="0" destOrd="2" presId="urn:diagrams.loki3.com/BracketList+Icon#1"/>
    <dgm:cxn modelId="{C23B4F63-6D72-4196-8132-E6F124408FFF}" srcId="{A790CB7F-AC8C-4674-AC5F-88963EB588E5}" destId="{559277DD-5A77-4091-88DE-041F1B90EBF4}" srcOrd="3" destOrd="0" parTransId="{520F03BA-ED64-4BE0-9492-D978245D0CC3}" sibTransId="{1AD25EAB-997A-4870-B05D-901671CA9E98}"/>
    <dgm:cxn modelId="{F38371C4-8077-4884-BD88-06B9EA17BFD2}" srcId="{A790CB7F-AC8C-4674-AC5F-88963EB588E5}" destId="{43EE032A-32F9-4458-91DC-E0C1342BCA13}" srcOrd="2" destOrd="0" parTransId="{A6D69C8F-792F-47A8-B9F7-F3D2BF6A07BC}" sibTransId="{82DF2610-5F9D-42C7-BD1E-C0BE0EAB92D7}"/>
    <dgm:cxn modelId="{04E898DD-3A4E-4308-9FBC-F739BFE71AE6}" srcId="{A790CB7F-AC8C-4674-AC5F-88963EB588E5}" destId="{005C3DC9-8083-4E76-BFFD-BB4ADD4B35A8}" srcOrd="1" destOrd="0" parTransId="{2C2F4909-ED33-4BB6-A72D-751B34B2B9EA}" sibTransId="{28936E87-E364-486D-99E2-7CE7263E0B95}"/>
    <dgm:cxn modelId="{503B5235-F524-4EA6-A546-F4E457CAB5FE}" type="presOf" srcId="{C1BBB785-CEA2-4AD5-AE3C-40F01C7D7D93}" destId="{7276A15E-CB74-4EEF-B79E-8B3AADF178F8}" srcOrd="0" destOrd="0" presId="urn:diagrams.loki3.com/BracketList+Icon#1"/>
    <dgm:cxn modelId="{E88FA580-D01C-4178-92DE-C8070E92A422}" type="presOf" srcId="{EC4911A2-ED2F-412E-BB00-20471DACBF24}" destId="{BFACAC6B-0953-469C-BE08-50EF8CFC1B76}" srcOrd="0" destOrd="0" presId="urn:diagrams.loki3.com/BracketList+Icon#1"/>
    <dgm:cxn modelId="{16E93871-2703-4B39-BCFF-728D4EAD2276}" srcId="{EC4911A2-ED2F-412E-BB00-20471DACBF24}" destId="{25D736C0-A38C-40D0-B1D3-827EEAF8C86F}" srcOrd="0" destOrd="0" parTransId="{CF2C9223-89B3-4F5F-A386-19DA8DBABEC0}" sibTransId="{ABFF76BA-E523-4646-A305-2B56D2980BFF}"/>
    <dgm:cxn modelId="{53A67767-3574-49A6-B347-843A391089AF}" type="presOf" srcId="{A790CB7F-AC8C-4674-AC5F-88963EB588E5}" destId="{019DF735-A556-471D-BDBF-2A2CF89C6E97}" srcOrd="0" destOrd="0" presId="urn:diagrams.loki3.com/BracketList+Icon#1"/>
    <dgm:cxn modelId="{77CDB4B0-7098-4670-81B8-DCE48E5B3FF9}" srcId="{EC4911A2-ED2F-412E-BB00-20471DACBF24}" destId="{72EC84AD-1EDE-4E5B-AFF7-4C5F4626A251}" srcOrd="2" destOrd="0" parTransId="{EBECE9FC-2F57-4EBD-8E6C-CE7CC88A00FC}" sibTransId="{3CE67A51-A4EE-4BE6-87D8-52EB4FB2A8DF}"/>
    <dgm:cxn modelId="{89D09FF0-66B7-4FFD-9158-EEF15607BB34}" srcId="{EC4911A2-ED2F-412E-BB00-20471DACBF24}" destId="{9921D58D-8FB3-46B6-9A2E-10814DDAFB63}" srcOrd="3" destOrd="0" parTransId="{26C8F06C-6911-45DA-B26A-E911DEE07091}" sibTransId="{B32A1BAD-3CF3-40F2-B112-3B4CE03DD080}"/>
    <dgm:cxn modelId="{96056E4A-11E2-41C1-A859-B0BA58C2B2AE}" srcId="{C1BBB785-CEA2-4AD5-AE3C-40F01C7D7D93}" destId="{EC4911A2-ED2F-412E-BB00-20471DACBF24}" srcOrd="2" destOrd="0" parTransId="{EF930376-C0D5-49E0-8A7C-225A3FE32E8F}" sibTransId="{822CCE43-C512-476F-BB9A-B23BD2935E67}"/>
    <dgm:cxn modelId="{54876A45-2879-42B3-AC52-215E392A8E86}" type="presOf" srcId="{72EC84AD-1EDE-4E5B-AFF7-4C5F4626A251}" destId="{78A5AF79-9893-402A-AC5E-80C617A86C8E}" srcOrd="0" destOrd="2" presId="urn:diagrams.loki3.com/BracketList+Icon#1"/>
    <dgm:cxn modelId="{C559711A-1F5B-44F7-9599-9516046505FC}" type="presOf" srcId="{559277DD-5A77-4091-88DE-041F1B90EBF4}" destId="{7794088B-D5A1-454C-8678-067438C31D63}" srcOrd="0" destOrd="3" presId="urn:diagrams.loki3.com/BracketList+Icon#1"/>
    <dgm:cxn modelId="{E377DC80-6142-482E-B412-073A20642B6C}" type="presOf" srcId="{43EE032A-32F9-4458-91DC-E0C1342BCA13}" destId="{7794088B-D5A1-454C-8678-067438C31D63}" srcOrd="0" destOrd="2" presId="urn:diagrams.loki3.com/BracketList+Icon#1"/>
    <dgm:cxn modelId="{03FFC1F2-3A5D-40B8-86FA-B7E2DFE41F12}" srcId="{B59FC13D-5908-45C8-9262-6ECA9B61BBFA}" destId="{015E9F2B-DC75-430D-B8CE-59C429BC6B30}" srcOrd="0" destOrd="0" parTransId="{01DF9C33-5B97-4904-BFA6-F1F89B9912E3}" sibTransId="{D2DC17B8-4D46-4E9B-B860-04BBA9626ECA}"/>
    <dgm:cxn modelId="{6735AF9D-233B-449C-877B-95D175C701F0}" type="presOf" srcId="{25D736C0-A38C-40D0-B1D3-827EEAF8C86F}" destId="{78A5AF79-9893-402A-AC5E-80C617A86C8E}" srcOrd="0" destOrd="0" presId="urn:diagrams.loki3.com/BracketList+Icon#1"/>
    <dgm:cxn modelId="{9B41A638-3989-4D3E-B024-565C241C77E8}" type="presOf" srcId="{005C3DC9-8083-4E76-BFFD-BB4ADD4B35A8}" destId="{7794088B-D5A1-454C-8678-067438C31D63}" srcOrd="0" destOrd="1" presId="urn:diagrams.loki3.com/BracketList+Icon#1"/>
    <dgm:cxn modelId="{C3364FA1-1D01-40C5-B04E-6DB26C61338E}" type="presOf" srcId="{9921D58D-8FB3-46B6-9A2E-10814DDAFB63}" destId="{78A5AF79-9893-402A-AC5E-80C617A86C8E}" srcOrd="0" destOrd="3" presId="urn:diagrams.loki3.com/BracketList+Icon#1"/>
    <dgm:cxn modelId="{6082A968-56D4-40E8-A606-289F0158B5A1}" srcId="{B59FC13D-5908-45C8-9262-6ECA9B61BBFA}" destId="{A588C7C8-31D2-4822-AF4A-E9578A6BCD59}" srcOrd="3" destOrd="0" parTransId="{F7FBDB6A-5323-48A0-8EAB-A180A5B72685}" sibTransId="{E06687E2-54E7-4C27-A092-01A62725AB1D}"/>
    <dgm:cxn modelId="{90B6C098-DFC3-4CA7-8524-3BFD972AA093}" type="presOf" srcId="{A0F4DDF7-8F2F-49BF-A72F-BA088A8E020A}" destId="{320801E5-AE70-49BA-9F05-37E3B95FD347}" srcOrd="0" destOrd="1" presId="urn:diagrams.loki3.com/BracketList+Icon#1"/>
    <dgm:cxn modelId="{7F3C56AF-B160-423C-99E5-7FC9F912A3F5}" type="presOf" srcId="{015E9F2B-DC75-430D-B8CE-59C429BC6B30}" destId="{320801E5-AE70-49BA-9F05-37E3B95FD347}" srcOrd="0" destOrd="0" presId="urn:diagrams.loki3.com/BracketList+Icon#1"/>
    <dgm:cxn modelId="{5DCF55BB-876A-4FA7-B92E-7629E0971928}" srcId="{EC4911A2-ED2F-412E-BB00-20471DACBF24}" destId="{AF6F2D4D-67F0-49FC-86B5-9DFF4F911D8F}" srcOrd="1" destOrd="0" parTransId="{D416C4F4-D5EA-4C9C-B6BE-5E0DC5E6AD76}" sibTransId="{A5EAD672-5098-463E-A557-6D73357199A0}"/>
    <dgm:cxn modelId="{3C70BED7-8A70-4221-AA80-D653CDFCF536}" type="presOf" srcId="{A588C7C8-31D2-4822-AF4A-E9578A6BCD59}" destId="{320801E5-AE70-49BA-9F05-37E3B95FD347}" srcOrd="0" destOrd="3" presId="urn:diagrams.loki3.com/BracketList+Icon#1"/>
    <dgm:cxn modelId="{6D667EE2-C3D6-4CF8-926E-772B89BD485A}" type="presOf" srcId="{B59FC13D-5908-45C8-9262-6ECA9B61BBFA}" destId="{768D0047-8E25-40A8-B77C-CB1460C35398}" srcOrd="0" destOrd="0" presId="urn:diagrams.loki3.com/BracketList+Icon#1"/>
    <dgm:cxn modelId="{716C778C-76A5-4E5D-B380-2800148B63DD}" srcId="{B59FC13D-5908-45C8-9262-6ECA9B61BBFA}" destId="{A0F4DDF7-8F2F-49BF-A72F-BA088A8E020A}" srcOrd="1" destOrd="0" parTransId="{6E7036E6-3B93-4E97-85B2-2AB3301B1B90}" sibTransId="{7D6CE3BB-1C20-4F8B-AA9E-D19633DFEBB0}"/>
    <dgm:cxn modelId="{AA6D59FD-EBA0-4F90-8B0F-B05DDC3B419A}" srcId="{B59FC13D-5908-45C8-9262-6ECA9B61BBFA}" destId="{952485F6-1A6F-43FB-A24B-BB862C47D335}" srcOrd="2" destOrd="0" parTransId="{FEBADF15-4258-43F8-986C-1F340A34A34F}" sibTransId="{52559CB2-DF5F-4075-915E-1932526F890C}"/>
    <dgm:cxn modelId="{3606FBFD-DDDD-4A09-B1C5-3277FC043932}" type="presOf" srcId="{3484D633-3E51-4E73-B120-7FE2437F9224}" destId="{7794088B-D5A1-454C-8678-067438C31D63}" srcOrd="0" destOrd="0" presId="urn:diagrams.loki3.com/BracketList+Icon#1"/>
    <dgm:cxn modelId="{1EE13FFB-8F15-4610-9384-9F677A337813}" type="presParOf" srcId="{7276A15E-CB74-4EEF-B79E-8B3AADF178F8}" destId="{191A62F5-B74A-4FE8-AB25-640DC7597FEA}" srcOrd="0" destOrd="0" presId="urn:diagrams.loki3.com/BracketList+Icon#1"/>
    <dgm:cxn modelId="{9955B1FF-EB9C-4EE1-A326-963BD2B160B8}" type="presParOf" srcId="{191A62F5-B74A-4FE8-AB25-640DC7597FEA}" destId="{019DF735-A556-471D-BDBF-2A2CF89C6E97}" srcOrd="0" destOrd="0" presId="urn:diagrams.loki3.com/BracketList+Icon#1"/>
    <dgm:cxn modelId="{324013F9-087C-4F93-A268-655DF52EFBFA}" type="presParOf" srcId="{191A62F5-B74A-4FE8-AB25-640DC7597FEA}" destId="{9762A5A0-0B7C-42E5-8563-30BC23C3B1A2}" srcOrd="1" destOrd="0" presId="urn:diagrams.loki3.com/BracketList+Icon#1"/>
    <dgm:cxn modelId="{4DC7175C-2FD0-43FC-B4C4-5C9B5A8C646D}" type="presParOf" srcId="{191A62F5-B74A-4FE8-AB25-640DC7597FEA}" destId="{5E943D72-CDBD-4ABE-874B-93B74FB04186}" srcOrd="2" destOrd="0" presId="urn:diagrams.loki3.com/BracketList+Icon#1"/>
    <dgm:cxn modelId="{88E84563-4899-4EE6-8D39-5A3A0EEF8372}" type="presParOf" srcId="{191A62F5-B74A-4FE8-AB25-640DC7597FEA}" destId="{7794088B-D5A1-454C-8678-067438C31D63}" srcOrd="3" destOrd="0" presId="urn:diagrams.loki3.com/BracketList+Icon#1"/>
    <dgm:cxn modelId="{13BED420-F57D-48A3-83E0-BFD176B0EE72}" type="presParOf" srcId="{7276A15E-CB74-4EEF-B79E-8B3AADF178F8}" destId="{1FBFB1AE-2212-4B14-93D2-8C00D6C7E901}" srcOrd="1" destOrd="0" presId="urn:diagrams.loki3.com/BracketList+Icon#1"/>
    <dgm:cxn modelId="{2AE55C06-5E56-4695-B89F-082E69AE020B}" type="presParOf" srcId="{7276A15E-CB74-4EEF-B79E-8B3AADF178F8}" destId="{619A1587-B191-4364-BCD9-E38C5EAA785D}" srcOrd="2" destOrd="0" presId="urn:diagrams.loki3.com/BracketList+Icon#1"/>
    <dgm:cxn modelId="{31792DA3-A82E-4528-B383-C2F8E7659361}" type="presParOf" srcId="{619A1587-B191-4364-BCD9-E38C5EAA785D}" destId="{768D0047-8E25-40A8-B77C-CB1460C35398}" srcOrd="0" destOrd="0" presId="urn:diagrams.loki3.com/BracketList+Icon#1"/>
    <dgm:cxn modelId="{E6C3DE34-8007-4828-8D65-B06D91F28D1D}" type="presParOf" srcId="{619A1587-B191-4364-BCD9-E38C5EAA785D}" destId="{1CD172F5-BDCC-4EF7-AF92-F6C507F63AB6}" srcOrd="1" destOrd="0" presId="urn:diagrams.loki3.com/BracketList+Icon#1"/>
    <dgm:cxn modelId="{F03C5FC3-025B-4DF4-8B3D-030901FCBC31}" type="presParOf" srcId="{619A1587-B191-4364-BCD9-E38C5EAA785D}" destId="{ABB851A5-D2DA-4705-9903-7345752DC084}" srcOrd="2" destOrd="0" presId="urn:diagrams.loki3.com/BracketList+Icon#1"/>
    <dgm:cxn modelId="{3FF24B94-8DA7-4CA4-B0E9-9E9412B87C7C}" type="presParOf" srcId="{619A1587-B191-4364-BCD9-E38C5EAA785D}" destId="{320801E5-AE70-49BA-9F05-37E3B95FD347}" srcOrd="3" destOrd="0" presId="urn:diagrams.loki3.com/BracketList+Icon#1"/>
    <dgm:cxn modelId="{90AAE7F6-ED13-4931-BE9F-6E7018685590}" type="presParOf" srcId="{7276A15E-CB74-4EEF-B79E-8B3AADF178F8}" destId="{C7463209-654B-4C26-85B4-B8A97D41AB94}" srcOrd="3" destOrd="0" presId="urn:diagrams.loki3.com/BracketList+Icon#1"/>
    <dgm:cxn modelId="{0E59F6FE-AEE9-4A4E-BEC4-04FE69A49045}" type="presParOf" srcId="{7276A15E-CB74-4EEF-B79E-8B3AADF178F8}" destId="{664C600A-3F9C-4DC1-8ED3-179C86795D3D}" srcOrd="4" destOrd="0" presId="urn:diagrams.loki3.com/BracketList+Icon#1"/>
    <dgm:cxn modelId="{7213B4CD-34FE-4B76-BEFA-34B36365B617}" type="presParOf" srcId="{664C600A-3F9C-4DC1-8ED3-179C86795D3D}" destId="{BFACAC6B-0953-469C-BE08-50EF8CFC1B76}" srcOrd="0" destOrd="0" presId="urn:diagrams.loki3.com/BracketList+Icon#1"/>
    <dgm:cxn modelId="{F0AE1EBF-2CD7-4D81-A0D4-3935049065EB}" type="presParOf" srcId="{664C600A-3F9C-4DC1-8ED3-179C86795D3D}" destId="{8023A90C-CEFC-4AFF-A55E-5817DC876084}" srcOrd="1" destOrd="0" presId="urn:diagrams.loki3.com/BracketList+Icon#1"/>
    <dgm:cxn modelId="{3EB67012-F11E-4CB5-8EDA-A48A0A67FCF1}" type="presParOf" srcId="{664C600A-3F9C-4DC1-8ED3-179C86795D3D}" destId="{B7FF2E1C-B003-4A41-A575-C87CA373DFA9}" srcOrd="2" destOrd="0" presId="urn:diagrams.loki3.com/BracketList+Icon#1"/>
    <dgm:cxn modelId="{D640CD18-9A71-4AC4-B251-EDEA6BABEA9A}" type="presParOf" srcId="{664C600A-3F9C-4DC1-8ED3-179C86795D3D}" destId="{78A5AF79-9893-402A-AC5E-80C617A86C8E}" srcOrd="3" destOrd="0" presId="urn:diagrams.loki3.com/BracketList+Ic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66A16-4597-4B51-ACC5-CBBCDF2F0EE3}">
      <dsp:nvSpPr>
        <dsp:cNvPr id="0" name=""/>
        <dsp:cNvSpPr/>
      </dsp:nvSpPr>
      <dsp:spPr>
        <a:xfrm rot="5400000">
          <a:off x="716873" y="1202342"/>
          <a:ext cx="1046380" cy="1191267"/>
        </a:xfrm>
        <a:prstGeom prst="bentUpArrow">
          <a:avLst>
            <a:gd name="adj1" fmla="val 32840"/>
            <a:gd name="adj2" fmla="val 25000"/>
            <a:gd name="adj3" fmla="val 35780"/>
          </a:avLst>
        </a:prstGeom>
        <a:solidFill>
          <a:srgbClr val="CC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7A327A-C247-4CEC-94B7-DBA021131D9E}">
      <dsp:nvSpPr>
        <dsp:cNvPr id="0" name=""/>
        <dsp:cNvSpPr/>
      </dsp:nvSpPr>
      <dsp:spPr>
        <a:xfrm>
          <a:off x="61305" y="42408"/>
          <a:ext cx="3194689" cy="1232985"/>
        </a:xfrm>
        <a:prstGeom prst="roundRect">
          <a:avLst>
            <a:gd name="adj" fmla="val 16670"/>
          </a:avLst>
        </a:prstGeom>
        <a:solidFill>
          <a:srgbClr val="66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SV" sz="1800" b="1" kern="1200" dirty="0" smtClean="0"/>
            <a:t>Inicio de consulta pública para la formulación de Política Nacional del Medio Ambiente</a:t>
          </a:r>
          <a:br>
            <a:rPr lang="es-SV" sz="1800" b="1" kern="1200" dirty="0" smtClean="0"/>
          </a:br>
          <a:r>
            <a:rPr lang="es-SV" sz="1800" b="1" kern="1200" dirty="0" smtClean="0"/>
            <a:t>Junio 2011</a:t>
          </a:r>
          <a:endParaRPr lang="es-SV" sz="1800" b="1" kern="1200" dirty="0"/>
        </a:p>
      </dsp:txBody>
      <dsp:txXfrm>
        <a:off x="121505" y="102608"/>
        <a:ext cx="3074289" cy="1112585"/>
      </dsp:txXfrm>
    </dsp:sp>
    <dsp:sp modelId="{58E17144-D92F-4C01-9376-15D4EA94AF98}">
      <dsp:nvSpPr>
        <dsp:cNvPr id="0" name=""/>
        <dsp:cNvSpPr/>
      </dsp:nvSpPr>
      <dsp:spPr>
        <a:xfrm>
          <a:off x="2539395" y="160001"/>
          <a:ext cx="1281139" cy="996553"/>
        </a:xfrm>
        <a:prstGeom prst="rect">
          <a:avLst/>
        </a:prstGeom>
        <a:noFill/>
        <a:ln>
          <a:noFill/>
        </a:ln>
        <a:effectLst/>
      </dsp:spPr>
      <dsp:style>
        <a:lnRef idx="0">
          <a:scrgbClr r="0" g="0" b="0"/>
        </a:lnRef>
        <a:fillRef idx="0">
          <a:scrgbClr r="0" g="0" b="0"/>
        </a:fillRef>
        <a:effectRef idx="0">
          <a:scrgbClr r="0" g="0" b="0"/>
        </a:effectRef>
        <a:fontRef idx="minor"/>
      </dsp:style>
    </dsp:sp>
    <dsp:sp modelId="{C160723F-0AFC-49CB-B97E-BE7870CC5062}">
      <dsp:nvSpPr>
        <dsp:cNvPr id="0" name=""/>
        <dsp:cNvSpPr/>
      </dsp:nvSpPr>
      <dsp:spPr>
        <a:xfrm rot="5400000">
          <a:off x="2556215" y="2587392"/>
          <a:ext cx="1046380" cy="1191267"/>
        </a:xfrm>
        <a:prstGeom prst="bentUpArrow">
          <a:avLst>
            <a:gd name="adj1" fmla="val 32840"/>
            <a:gd name="adj2" fmla="val 25000"/>
            <a:gd name="adj3" fmla="val 35780"/>
          </a:avLst>
        </a:prstGeom>
        <a:solidFill>
          <a:srgbClr val="CC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7A7BD0-9C64-41B6-9B78-B3A92F688E51}">
      <dsp:nvSpPr>
        <dsp:cNvPr id="0" name=""/>
        <dsp:cNvSpPr/>
      </dsp:nvSpPr>
      <dsp:spPr>
        <a:xfrm>
          <a:off x="1865735" y="1427457"/>
          <a:ext cx="2873587" cy="1232985"/>
        </a:xfrm>
        <a:prstGeom prst="roundRect">
          <a:avLst>
            <a:gd name="adj" fmla="val 16670"/>
          </a:avLst>
        </a:prstGeom>
        <a:solidFill>
          <a:srgbClr val="66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SV" sz="1800" b="1" kern="1200" dirty="0" smtClean="0"/>
            <a:t>Lanzamiento de la </a:t>
          </a:r>
          <a:br>
            <a:rPr lang="es-SV" sz="1800" b="1" kern="1200" dirty="0" smtClean="0"/>
          </a:br>
          <a:r>
            <a:rPr lang="es-SV" sz="1800" b="1" kern="1200" dirty="0" smtClean="0"/>
            <a:t>Política Nacional del </a:t>
          </a:r>
          <a:br>
            <a:rPr lang="es-SV" sz="1800" b="1" kern="1200" dirty="0" smtClean="0"/>
          </a:br>
          <a:r>
            <a:rPr lang="es-SV" sz="1800" b="1" kern="1200" dirty="0" smtClean="0"/>
            <a:t>Medio Ambiente 2012</a:t>
          </a:r>
          <a:br>
            <a:rPr lang="es-SV" sz="1800" b="1" kern="1200" dirty="0" smtClean="0"/>
          </a:br>
          <a:r>
            <a:rPr lang="es-SV" sz="1800" b="1" kern="1200" dirty="0" smtClean="0"/>
            <a:t>Junio 2012</a:t>
          </a:r>
          <a:endParaRPr lang="es-SV" sz="1800" b="1" kern="1200" dirty="0"/>
        </a:p>
      </dsp:txBody>
      <dsp:txXfrm>
        <a:off x="1925935" y="1487657"/>
        <a:ext cx="2753187" cy="1112585"/>
      </dsp:txXfrm>
    </dsp:sp>
    <dsp:sp modelId="{4D593E3D-6DF7-4310-99F5-CB212B13C88F}">
      <dsp:nvSpPr>
        <dsp:cNvPr id="0" name=""/>
        <dsp:cNvSpPr/>
      </dsp:nvSpPr>
      <dsp:spPr>
        <a:xfrm>
          <a:off x="4183274" y="1545051"/>
          <a:ext cx="1281139" cy="996553"/>
        </a:xfrm>
        <a:prstGeom prst="rect">
          <a:avLst/>
        </a:prstGeom>
        <a:noFill/>
        <a:ln>
          <a:noFill/>
        </a:ln>
        <a:effectLst/>
      </dsp:spPr>
      <dsp:style>
        <a:lnRef idx="0">
          <a:scrgbClr r="0" g="0" b="0"/>
        </a:lnRef>
        <a:fillRef idx="0">
          <a:scrgbClr r="0" g="0" b="0"/>
        </a:fillRef>
        <a:effectRef idx="0">
          <a:scrgbClr r="0" g="0" b="0"/>
        </a:effectRef>
        <a:fontRef idx="minor"/>
      </dsp:style>
    </dsp:sp>
    <dsp:sp modelId="{E0D78DB9-AD60-41C3-B59E-5E1EA631F0F6}">
      <dsp:nvSpPr>
        <dsp:cNvPr id="0" name=""/>
        <dsp:cNvSpPr/>
      </dsp:nvSpPr>
      <dsp:spPr>
        <a:xfrm rot="5400000">
          <a:off x="4356414" y="3972441"/>
          <a:ext cx="1046380" cy="1191267"/>
        </a:xfrm>
        <a:prstGeom prst="bentUpArrow">
          <a:avLst>
            <a:gd name="adj1" fmla="val 32840"/>
            <a:gd name="adj2" fmla="val 25000"/>
            <a:gd name="adj3" fmla="val 35780"/>
          </a:avLst>
        </a:prstGeom>
        <a:solidFill>
          <a:srgbClr val="CC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956C2A-26FC-44DF-AED1-CCA69EBBE8F1}">
      <dsp:nvSpPr>
        <dsp:cNvPr id="0" name=""/>
        <dsp:cNvSpPr/>
      </dsp:nvSpPr>
      <dsp:spPr>
        <a:xfrm>
          <a:off x="3670165" y="2812507"/>
          <a:ext cx="2825957" cy="1232985"/>
        </a:xfrm>
        <a:prstGeom prst="roundRect">
          <a:avLst>
            <a:gd name="adj" fmla="val 16670"/>
          </a:avLst>
        </a:prstGeom>
        <a:solidFill>
          <a:srgbClr val="66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SV" sz="1800" b="1" kern="1200" dirty="0" smtClean="0"/>
            <a:t>Lanzamiento de la Estrategia Nacional del Medio Ambiente 2013</a:t>
          </a:r>
          <a:br>
            <a:rPr lang="es-SV" sz="1800" b="1" kern="1200" dirty="0" smtClean="0"/>
          </a:br>
          <a:r>
            <a:rPr lang="es-SV" sz="1800" b="1" kern="1200" dirty="0" smtClean="0"/>
            <a:t>Junio 2013 </a:t>
          </a:r>
          <a:endParaRPr lang="es-SV" sz="1800" b="1" kern="1200" dirty="0"/>
        </a:p>
      </dsp:txBody>
      <dsp:txXfrm>
        <a:off x="3730365" y="2872707"/>
        <a:ext cx="2705557" cy="1112585"/>
      </dsp:txXfrm>
    </dsp:sp>
    <dsp:sp modelId="{085CD0D2-28F7-4731-8E55-E3E732200370}">
      <dsp:nvSpPr>
        <dsp:cNvPr id="0" name=""/>
        <dsp:cNvSpPr/>
      </dsp:nvSpPr>
      <dsp:spPr>
        <a:xfrm>
          <a:off x="5963888" y="2930100"/>
          <a:ext cx="1281139" cy="996553"/>
        </a:xfrm>
        <a:prstGeom prst="rect">
          <a:avLst/>
        </a:prstGeom>
        <a:noFill/>
        <a:ln>
          <a:noFill/>
        </a:ln>
        <a:effectLst/>
      </dsp:spPr>
      <dsp:style>
        <a:lnRef idx="0">
          <a:scrgbClr r="0" g="0" b="0"/>
        </a:lnRef>
        <a:fillRef idx="0">
          <a:scrgbClr r="0" g="0" b="0"/>
        </a:fillRef>
        <a:effectRef idx="0">
          <a:scrgbClr r="0" g="0" b="0"/>
        </a:effectRef>
        <a:fontRef idx="minor"/>
      </dsp:style>
    </dsp:sp>
    <dsp:sp modelId="{1B266796-7C09-4CDA-BF2A-B38CE7791FBE}">
      <dsp:nvSpPr>
        <dsp:cNvPr id="0" name=""/>
        <dsp:cNvSpPr/>
      </dsp:nvSpPr>
      <dsp:spPr>
        <a:xfrm rot="5400000">
          <a:off x="6156610" y="5357490"/>
          <a:ext cx="1046380" cy="1191267"/>
        </a:xfrm>
        <a:prstGeom prst="bentUpArrow">
          <a:avLst>
            <a:gd name="adj1" fmla="val 32840"/>
            <a:gd name="adj2" fmla="val 25000"/>
            <a:gd name="adj3" fmla="val 35780"/>
          </a:avLst>
        </a:prstGeom>
        <a:solidFill>
          <a:srgbClr val="CC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E8274B-461C-4873-A217-5A9BAE0E460E}">
      <dsp:nvSpPr>
        <dsp:cNvPr id="0" name=""/>
        <dsp:cNvSpPr/>
      </dsp:nvSpPr>
      <dsp:spPr>
        <a:xfrm>
          <a:off x="5474595" y="4197556"/>
          <a:ext cx="3109468" cy="1232985"/>
        </a:xfrm>
        <a:prstGeom prst="roundRect">
          <a:avLst>
            <a:gd name="adj" fmla="val 16670"/>
          </a:avLst>
        </a:prstGeom>
        <a:solidFill>
          <a:srgbClr val="66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SV" sz="1700" b="1" kern="1200" dirty="0" smtClean="0"/>
            <a:t>Consulta pública para precisar planes, metas y compromisos</a:t>
          </a:r>
          <a:br>
            <a:rPr lang="es-SV" sz="1700" b="1" kern="1200" dirty="0" smtClean="0"/>
          </a:br>
          <a:r>
            <a:rPr lang="es-SV" sz="1700" b="1" kern="1200" dirty="0" smtClean="0"/>
            <a:t>Junio – Diciembre 2012 </a:t>
          </a:r>
          <a:endParaRPr lang="es-SV" sz="1700" b="1" kern="1200" dirty="0"/>
        </a:p>
      </dsp:txBody>
      <dsp:txXfrm>
        <a:off x="5534795" y="4257756"/>
        <a:ext cx="2989068" cy="1112585"/>
      </dsp:txXfrm>
    </dsp:sp>
    <dsp:sp modelId="{3AA9EC85-BA91-4E70-B263-508BC27B8C61}">
      <dsp:nvSpPr>
        <dsp:cNvPr id="0" name=""/>
        <dsp:cNvSpPr/>
      </dsp:nvSpPr>
      <dsp:spPr>
        <a:xfrm>
          <a:off x="7910074" y="4315149"/>
          <a:ext cx="1281139" cy="996553"/>
        </a:xfrm>
        <a:prstGeom prst="rect">
          <a:avLst/>
        </a:prstGeom>
        <a:noFill/>
        <a:ln>
          <a:noFill/>
        </a:ln>
        <a:effectLst/>
      </dsp:spPr>
      <dsp:style>
        <a:lnRef idx="0">
          <a:scrgbClr r="0" g="0" b="0"/>
        </a:lnRef>
        <a:fillRef idx="0">
          <a:scrgbClr r="0" g="0" b="0"/>
        </a:fillRef>
        <a:effectRef idx="0">
          <a:scrgbClr r="0" g="0" b="0"/>
        </a:effectRef>
        <a:fontRef idx="minor"/>
      </dsp:style>
    </dsp:sp>
    <dsp:sp modelId="{AEF646A9-0FBE-4219-B55F-23493F1236DD}">
      <dsp:nvSpPr>
        <dsp:cNvPr id="0" name=""/>
        <dsp:cNvSpPr/>
      </dsp:nvSpPr>
      <dsp:spPr>
        <a:xfrm>
          <a:off x="7279025" y="5582606"/>
          <a:ext cx="1761489" cy="1232985"/>
        </a:xfrm>
        <a:prstGeom prst="roundRect">
          <a:avLst>
            <a:gd name="adj" fmla="val 16670"/>
          </a:avLst>
        </a:prstGeom>
        <a:solidFill>
          <a:srgbClr val="66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SV" sz="1700" b="1" kern="1200" dirty="0" smtClean="0"/>
            <a:t>Plan de Acción</a:t>
          </a:r>
          <a:br>
            <a:rPr lang="es-SV" sz="1700" b="1" kern="1200" dirty="0" smtClean="0"/>
          </a:br>
          <a:r>
            <a:rPr lang="es-SV" sz="1700" b="1" kern="1200" dirty="0" smtClean="0"/>
            <a:t>Abril 2014</a:t>
          </a:r>
          <a:endParaRPr lang="es-SV" sz="1700" b="1" kern="1200" dirty="0"/>
        </a:p>
      </dsp:txBody>
      <dsp:txXfrm>
        <a:off x="7339225" y="5642806"/>
        <a:ext cx="1641089" cy="11125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1">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3169920" cy="480060"/>
          </a:xfrm>
          <a:prstGeom prst="rect">
            <a:avLst/>
          </a:prstGeom>
        </p:spPr>
        <p:txBody>
          <a:bodyPr vert="horz" lIns="99048" tIns="49524" rIns="99048" bIns="49524" rtlCol="0"/>
          <a:lstStyle>
            <a:lvl1pPr algn="l">
              <a:defRPr sz="1300"/>
            </a:lvl1pPr>
          </a:lstStyle>
          <a:p>
            <a:endParaRPr lang="es-SV"/>
          </a:p>
        </p:txBody>
      </p:sp>
      <p:sp>
        <p:nvSpPr>
          <p:cNvPr id="3" name="2 Marcador de fecha"/>
          <p:cNvSpPr>
            <a:spLocks noGrp="1"/>
          </p:cNvSpPr>
          <p:nvPr>
            <p:ph type="dt" sz="quarter" idx="1"/>
          </p:nvPr>
        </p:nvSpPr>
        <p:spPr>
          <a:xfrm>
            <a:off x="4143588" y="1"/>
            <a:ext cx="3169920" cy="480060"/>
          </a:xfrm>
          <a:prstGeom prst="rect">
            <a:avLst/>
          </a:prstGeom>
        </p:spPr>
        <p:txBody>
          <a:bodyPr vert="horz" lIns="99048" tIns="49524" rIns="99048" bIns="49524" rtlCol="0"/>
          <a:lstStyle>
            <a:lvl1pPr algn="r">
              <a:defRPr sz="1300"/>
            </a:lvl1pPr>
          </a:lstStyle>
          <a:p>
            <a:fld id="{96A74D3A-8C00-4D29-9D14-9634937FD872}" type="datetimeFigureOut">
              <a:rPr lang="es-SV" smtClean="0"/>
              <a:pPr/>
              <a:t>14/09/2015</a:t>
            </a:fld>
            <a:endParaRPr lang="es-SV"/>
          </a:p>
        </p:txBody>
      </p:sp>
      <p:sp>
        <p:nvSpPr>
          <p:cNvPr id="4" name="3 Marcador de pie de página"/>
          <p:cNvSpPr>
            <a:spLocks noGrp="1"/>
          </p:cNvSpPr>
          <p:nvPr>
            <p:ph type="ftr" sz="quarter" idx="2"/>
          </p:nvPr>
        </p:nvSpPr>
        <p:spPr>
          <a:xfrm>
            <a:off x="0" y="9119474"/>
            <a:ext cx="3169920" cy="480060"/>
          </a:xfrm>
          <a:prstGeom prst="rect">
            <a:avLst/>
          </a:prstGeom>
        </p:spPr>
        <p:txBody>
          <a:bodyPr vert="horz" lIns="99048" tIns="49524" rIns="99048" bIns="49524" rtlCol="0" anchor="b"/>
          <a:lstStyle>
            <a:lvl1pPr algn="l">
              <a:defRPr sz="1300"/>
            </a:lvl1pPr>
          </a:lstStyle>
          <a:p>
            <a:endParaRPr lang="es-SV"/>
          </a:p>
        </p:txBody>
      </p:sp>
      <p:sp>
        <p:nvSpPr>
          <p:cNvPr id="5" name="4 Marcador de número de diapositiva"/>
          <p:cNvSpPr>
            <a:spLocks noGrp="1"/>
          </p:cNvSpPr>
          <p:nvPr>
            <p:ph type="sldNum" sz="quarter" idx="3"/>
          </p:nvPr>
        </p:nvSpPr>
        <p:spPr>
          <a:xfrm>
            <a:off x="4143588" y="9119474"/>
            <a:ext cx="3169920" cy="480060"/>
          </a:xfrm>
          <a:prstGeom prst="rect">
            <a:avLst/>
          </a:prstGeom>
        </p:spPr>
        <p:txBody>
          <a:bodyPr vert="horz" lIns="99048" tIns="49524" rIns="99048" bIns="49524" rtlCol="0" anchor="b"/>
          <a:lstStyle>
            <a:lvl1pPr algn="r">
              <a:defRPr sz="1300"/>
            </a:lvl1pPr>
          </a:lstStyle>
          <a:p>
            <a:fld id="{D6580880-64C2-4589-BA38-1436178499CF}" type="slidenum">
              <a:rPr lang="es-SV" smtClean="0"/>
              <a:pPr/>
              <a:t>‹#›</a:t>
            </a:fld>
            <a:endParaRPr lang="es-SV"/>
          </a:p>
        </p:txBody>
      </p:sp>
    </p:spTree>
    <p:extLst>
      <p:ext uri="{BB962C8B-B14F-4D97-AF65-F5344CB8AC3E}">
        <p14:creationId xmlns:p14="http://schemas.microsoft.com/office/powerpoint/2010/main" val="4291316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3169920" cy="480060"/>
          </a:xfrm>
          <a:prstGeom prst="rect">
            <a:avLst/>
          </a:prstGeom>
        </p:spPr>
        <p:txBody>
          <a:bodyPr vert="horz" lIns="99048" tIns="49524" rIns="99048" bIns="49524" rtlCol="0"/>
          <a:lstStyle>
            <a:lvl1pPr algn="l">
              <a:defRPr sz="1300"/>
            </a:lvl1pPr>
          </a:lstStyle>
          <a:p>
            <a:endParaRPr lang="es-SV"/>
          </a:p>
        </p:txBody>
      </p:sp>
      <p:sp>
        <p:nvSpPr>
          <p:cNvPr id="3" name="2 Marcador de fecha"/>
          <p:cNvSpPr>
            <a:spLocks noGrp="1"/>
          </p:cNvSpPr>
          <p:nvPr>
            <p:ph type="dt" idx="1"/>
          </p:nvPr>
        </p:nvSpPr>
        <p:spPr>
          <a:xfrm>
            <a:off x="4143588" y="1"/>
            <a:ext cx="3169920" cy="480060"/>
          </a:xfrm>
          <a:prstGeom prst="rect">
            <a:avLst/>
          </a:prstGeom>
        </p:spPr>
        <p:txBody>
          <a:bodyPr vert="horz" lIns="99048" tIns="49524" rIns="99048" bIns="49524" rtlCol="0"/>
          <a:lstStyle>
            <a:lvl1pPr algn="r">
              <a:defRPr sz="1300"/>
            </a:lvl1pPr>
          </a:lstStyle>
          <a:p>
            <a:fld id="{A7E77D98-04BD-479D-BF51-3257073F47FE}" type="datetimeFigureOut">
              <a:rPr lang="es-SV" smtClean="0"/>
              <a:pPr/>
              <a:t>14/09/2015</a:t>
            </a:fld>
            <a:endParaRPr lang="es-SV"/>
          </a:p>
        </p:txBody>
      </p:sp>
      <p:sp>
        <p:nvSpPr>
          <p:cNvPr id="4" name="3 Marcador de imagen de diapositiva"/>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9048" tIns="49524" rIns="99048" bIns="49524" rtlCol="0" anchor="ctr"/>
          <a:lstStyle/>
          <a:p>
            <a:endParaRPr lang="es-SV"/>
          </a:p>
        </p:txBody>
      </p:sp>
      <p:sp>
        <p:nvSpPr>
          <p:cNvPr id="5" name="4 Marcador de notas"/>
          <p:cNvSpPr>
            <a:spLocks noGrp="1"/>
          </p:cNvSpPr>
          <p:nvPr>
            <p:ph type="body" sz="quarter" idx="3"/>
          </p:nvPr>
        </p:nvSpPr>
        <p:spPr>
          <a:xfrm>
            <a:off x="731520" y="4560570"/>
            <a:ext cx="5852160" cy="4320540"/>
          </a:xfrm>
          <a:prstGeom prst="rect">
            <a:avLst/>
          </a:prstGeom>
        </p:spPr>
        <p:txBody>
          <a:bodyPr vert="horz" lIns="99048" tIns="49524" rIns="99048" bIns="49524"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6" name="5 Marcador de pie de página"/>
          <p:cNvSpPr>
            <a:spLocks noGrp="1"/>
          </p:cNvSpPr>
          <p:nvPr>
            <p:ph type="ftr" sz="quarter" idx="4"/>
          </p:nvPr>
        </p:nvSpPr>
        <p:spPr>
          <a:xfrm>
            <a:off x="0" y="9119474"/>
            <a:ext cx="3169920" cy="480060"/>
          </a:xfrm>
          <a:prstGeom prst="rect">
            <a:avLst/>
          </a:prstGeom>
        </p:spPr>
        <p:txBody>
          <a:bodyPr vert="horz" lIns="99048" tIns="49524" rIns="99048" bIns="49524" rtlCol="0" anchor="b"/>
          <a:lstStyle>
            <a:lvl1pPr algn="l">
              <a:defRPr sz="1300"/>
            </a:lvl1pPr>
          </a:lstStyle>
          <a:p>
            <a:endParaRPr lang="es-SV"/>
          </a:p>
        </p:txBody>
      </p:sp>
      <p:sp>
        <p:nvSpPr>
          <p:cNvPr id="7" name="6 Marcador de número de diapositiva"/>
          <p:cNvSpPr>
            <a:spLocks noGrp="1"/>
          </p:cNvSpPr>
          <p:nvPr>
            <p:ph type="sldNum" sz="quarter" idx="5"/>
          </p:nvPr>
        </p:nvSpPr>
        <p:spPr>
          <a:xfrm>
            <a:off x="4143588" y="9119474"/>
            <a:ext cx="3169920" cy="480060"/>
          </a:xfrm>
          <a:prstGeom prst="rect">
            <a:avLst/>
          </a:prstGeom>
        </p:spPr>
        <p:txBody>
          <a:bodyPr vert="horz" lIns="99048" tIns="49524" rIns="99048" bIns="49524" rtlCol="0" anchor="b"/>
          <a:lstStyle>
            <a:lvl1pPr algn="r">
              <a:defRPr sz="1300"/>
            </a:lvl1pPr>
          </a:lstStyle>
          <a:p>
            <a:fld id="{020D0452-8EAC-4856-BB33-ADF74F3CA1A8}" type="slidenum">
              <a:rPr lang="es-SV" smtClean="0"/>
              <a:pPr/>
              <a:t>‹#›</a:t>
            </a:fld>
            <a:endParaRPr lang="es-SV"/>
          </a:p>
        </p:txBody>
      </p:sp>
    </p:spTree>
    <p:extLst>
      <p:ext uri="{BB962C8B-B14F-4D97-AF65-F5344CB8AC3E}">
        <p14:creationId xmlns:p14="http://schemas.microsoft.com/office/powerpoint/2010/main" val="199360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SV" dirty="0" smtClean="0"/>
              <a:t>El</a:t>
            </a:r>
            <a:r>
              <a:rPr lang="es-SV" baseline="0" dirty="0" smtClean="0"/>
              <a:t> Salvador tiene un 0.04% de las emisiones globales 14.45 MtCO2 al año </a:t>
            </a:r>
          </a:p>
          <a:p>
            <a:endParaRPr lang="es-SV" dirty="0"/>
          </a:p>
        </p:txBody>
      </p:sp>
      <p:sp>
        <p:nvSpPr>
          <p:cNvPr id="4" name="3 Marcador de número de diapositiva"/>
          <p:cNvSpPr>
            <a:spLocks noGrp="1"/>
          </p:cNvSpPr>
          <p:nvPr>
            <p:ph type="sldNum" sz="quarter" idx="10"/>
          </p:nvPr>
        </p:nvSpPr>
        <p:spPr/>
        <p:txBody>
          <a:bodyPr/>
          <a:lstStyle/>
          <a:p>
            <a:fld id="{020D0452-8EAC-4856-BB33-ADF74F3CA1A8}" type="slidenum">
              <a:rPr lang="es-SV" smtClean="0"/>
              <a:pPr/>
              <a:t>2</a:t>
            </a:fld>
            <a:endParaRPr lang="es-SV"/>
          </a:p>
        </p:txBody>
      </p:sp>
    </p:spTree>
    <p:extLst>
      <p:ext uri="{BB962C8B-B14F-4D97-AF65-F5344CB8AC3E}">
        <p14:creationId xmlns:p14="http://schemas.microsoft.com/office/powerpoint/2010/main" val="4266511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SV" dirty="0" smtClean="0"/>
              <a:t>Total de emisiones</a:t>
            </a:r>
            <a:r>
              <a:rPr lang="es-SV" baseline="0" dirty="0" smtClean="0"/>
              <a:t> </a:t>
            </a:r>
            <a:r>
              <a:rPr lang="es-SV" baseline="0" dirty="0" err="1" smtClean="0"/>
              <a:t>energia</a:t>
            </a:r>
            <a:r>
              <a:rPr lang="es-SV" baseline="0" dirty="0" smtClean="0"/>
              <a:t> 5.91 MtCO2 </a:t>
            </a:r>
          </a:p>
          <a:p>
            <a:r>
              <a:rPr lang="es-SV" baseline="0" dirty="0" smtClean="0"/>
              <a:t>Por carreteras Transporte 42%</a:t>
            </a:r>
            <a:endParaRPr lang="es-SV" dirty="0" smtClean="0"/>
          </a:p>
          <a:p>
            <a:r>
              <a:rPr lang="es-SV" dirty="0" smtClean="0"/>
              <a:t>Industrias</a:t>
            </a:r>
            <a:r>
              <a:rPr lang="es-SV" baseline="0" dirty="0" smtClean="0"/>
              <a:t> </a:t>
            </a:r>
            <a:r>
              <a:rPr lang="es-SV" baseline="0" dirty="0" err="1" smtClean="0"/>
              <a:t>Energeticas</a:t>
            </a:r>
            <a:r>
              <a:rPr lang="es-SV" baseline="0" dirty="0" smtClean="0"/>
              <a:t> 25%</a:t>
            </a:r>
            <a:endParaRPr lang="es-SV" dirty="0"/>
          </a:p>
        </p:txBody>
      </p:sp>
      <p:sp>
        <p:nvSpPr>
          <p:cNvPr id="4" name="3 Marcador de número de diapositiva"/>
          <p:cNvSpPr>
            <a:spLocks noGrp="1"/>
          </p:cNvSpPr>
          <p:nvPr>
            <p:ph type="sldNum" sz="quarter" idx="10"/>
          </p:nvPr>
        </p:nvSpPr>
        <p:spPr/>
        <p:txBody>
          <a:bodyPr/>
          <a:lstStyle/>
          <a:p>
            <a:fld id="{020D0452-8EAC-4856-BB33-ADF74F3CA1A8}" type="slidenum">
              <a:rPr lang="es-SV" smtClean="0"/>
              <a:pPr/>
              <a:t>3</a:t>
            </a:fld>
            <a:endParaRPr lang="es-SV"/>
          </a:p>
        </p:txBody>
      </p:sp>
    </p:spTree>
    <p:extLst>
      <p:ext uri="{BB962C8B-B14F-4D97-AF65-F5344CB8AC3E}">
        <p14:creationId xmlns:p14="http://schemas.microsoft.com/office/powerpoint/2010/main" val="4003422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dirty="0"/>
          </a:p>
        </p:txBody>
      </p:sp>
      <p:sp>
        <p:nvSpPr>
          <p:cNvPr id="4" name="3 Marcador de número de diapositiva"/>
          <p:cNvSpPr>
            <a:spLocks noGrp="1"/>
          </p:cNvSpPr>
          <p:nvPr>
            <p:ph type="sldNum" sz="quarter" idx="10"/>
          </p:nvPr>
        </p:nvSpPr>
        <p:spPr/>
        <p:txBody>
          <a:bodyPr/>
          <a:lstStyle/>
          <a:p>
            <a:fld id="{020D0452-8EAC-4856-BB33-ADF74F3CA1A8}" type="slidenum">
              <a:rPr lang="es-SV" smtClean="0"/>
              <a:pPr/>
              <a:t>7</a:t>
            </a:fld>
            <a:endParaRPr lang="es-SV"/>
          </a:p>
        </p:txBody>
      </p:sp>
    </p:spTree>
    <p:extLst>
      <p:ext uri="{BB962C8B-B14F-4D97-AF65-F5344CB8AC3E}">
        <p14:creationId xmlns:p14="http://schemas.microsoft.com/office/powerpoint/2010/main" val="372148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SV" dirty="0" smtClean="0"/>
              <a:t>Consumo </a:t>
            </a:r>
            <a:r>
              <a:rPr lang="es-SV" dirty="0" err="1" smtClean="0"/>
              <a:t>Electrico</a:t>
            </a:r>
            <a:r>
              <a:rPr lang="es-SV" baseline="0" dirty="0" smtClean="0"/>
              <a:t> Anual 140 </a:t>
            </a:r>
            <a:r>
              <a:rPr lang="es-SV" baseline="0" dirty="0" err="1" smtClean="0"/>
              <a:t>GWh</a:t>
            </a:r>
            <a:r>
              <a:rPr lang="es-SV" baseline="0" dirty="0" smtClean="0"/>
              <a:t>/año 3% consumo nacional </a:t>
            </a:r>
          </a:p>
          <a:p>
            <a:r>
              <a:rPr lang="es-SV" baseline="0" dirty="0" smtClean="0"/>
              <a:t>108 mil tCO2/año</a:t>
            </a:r>
            <a:endParaRPr lang="es-SV" dirty="0"/>
          </a:p>
        </p:txBody>
      </p:sp>
      <p:sp>
        <p:nvSpPr>
          <p:cNvPr id="4" name="3 Marcador de número de diapositiva"/>
          <p:cNvSpPr>
            <a:spLocks noGrp="1"/>
          </p:cNvSpPr>
          <p:nvPr>
            <p:ph type="sldNum" sz="quarter" idx="10"/>
          </p:nvPr>
        </p:nvSpPr>
        <p:spPr/>
        <p:txBody>
          <a:bodyPr/>
          <a:lstStyle/>
          <a:p>
            <a:fld id="{020D0452-8EAC-4856-BB33-ADF74F3CA1A8}" type="slidenum">
              <a:rPr lang="es-SV" smtClean="0"/>
              <a:pPr/>
              <a:t>13</a:t>
            </a:fld>
            <a:endParaRPr lang="es-SV"/>
          </a:p>
        </p:txBody>
      </p:sp>
    </p:spTree>
    <p:extLst>
      <p:ext uri="{BB962C8B-B14F-4D97-AF65-F5344CB8AC3E}">
        <p14:creationId xmlns:p14="http://schemas.microsoft.com/office/powerpoint/2010/main" val="1090388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SV" dirty="0" smtClean="0"/>
              <a:t>6500 edificios</a:t>
            </a:r>
            <a:r>
              <a:rPr lang="es-SV" baseline="0" dirty="0" smtClean="0"/>
              <a:t> </a:t>
            </a:r>
          </a:p>
          <a:p>
            <a:r>
              <a:rPr lang="es-SV" baseline="0" dirty="0" smtClean="0"/>
              <a:t>34% del consumo de las </a:t>
            </a:r>
            <a:r>
              <a:rPr lang="es-SV" baseline="0" dirty="0" err="1" smtClean="0"/>
              <a:t>autonomas</a:t>
            </a:r>
            <a:r>
              <a:rPr lang="es-SV" baseline="0" dirty="0" smtClean="0"/>
              <a:t> lo tiene ANDA</a:t>
            </a:r>
          </a:p>
          <a:p>
            <a:r>
              <a:rPr lang="es-SV" baseline="0" dirty="0" smtClean="0"/>
              <a:t>219 mil tCO2/año</a:t>
            </a:r>
          </a:p>
        </p:txBody>
      </p:sp>
      <p:sp>
        <p:nvSpPr>
          <p:cNvPr id="4" name="3 Marcador de número de diapositiva"/>
          <p:cNvSpPr>
            <a:spLocks noGrp="1"/>
          </p:cNvSpPr>
          <p:nvPr>
            <p:ph type="sldNum" sz="quarter" idx="10"/>
          </p:nvPr>
        </p:nvSpPr>
        <p:spPr/>
        <p:txBody>
          <a:bodyPr/>
          <a:lstStyle/>
          <a:p>
            <a:fld id="{020D0452-8EAC-4856-BB33-ADF74F3CA1A8}" type="slidenum">
              <a:rPr lang="es-SV" smtClean="0"/>
              <a:pPr/>
              <a:t>14</a:t>
            </a:fld>
            <a:endParaRPr lang="es-SV"/>
          </a:p>
        </p:txBody>
      </p:sp>
    </p:spTree>
    <p:extLst>
      <p:ext uri="{BB962C8B-B14F-4D97-AF65-F5344CB8AC3E}">
        <p14:creationId xmlns:p14="http://schemas.microsoft.com/office/powerpoint/2010/main" val="3890844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SV" dirty="0" smtClean="0"/>
              <a:t>80mil</a:t>
            </a:r>
            <a:r>
              <a:rPr lang="es-SV" baseline="0" dirty="0" smtClean="0"/>
              <a:t> toneladasCO2/año</a:t>
            </a:r>
            <a:endParaRPr lang="es-SV" dirty="0"/>
          </a:p>
        </p:txBody>
      </p:sp>
      <p:sp>
        <p:nvSpPr>
          <p:cNvPr id="4" name="3 Marcador de número de diapositiva"/>
          <p:cNvSpPr>
            <a:spLocks noGrp="1"/>
          </p:cNvSpPr>
          <p:nvPr>
            <p:ph type="sldNum" sz="quarter" idx="10"/>
          </p:nvPr>
        </p:nvSpPr>
        <p:spPr/>
        <p:txBody>
          <a:bodyPr/>
          <a:lstStyle/>
          <a:p>
            <a:fld id="{020D0452-8EAC-4856-BB33-ADF74F3CA1A8}" type="slidenum">
              <a:rPr lang="es-SV" smtClean="0"/>
              <a:pPr/>
              <a:t>15</a:t>
            </a:fld>
            <a:endParaRPr lang="es-SV"/>
          </a:p>
        </p:txBody>
      </p:sp>
    </p:spTree>
    <p:extLst>
      <p:ext uri="{BB962C8B-B14F-4D97-AF65-F5344CB8AC3E}">
        <p14:creationId xmlns:p14="http://schemas.microsoft.com/office/powerpoint/2010/main" val="3883520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SV" sz="1200" i="0" kern="1200" dirty="0" smtClean="0">
                <a:solidFill>
                  <a:schemeClr val="tx1"/>
                </a:solidFill>
                <a:effectLst/>
                <a:latin typeface="+mn-lt"/>
                <a:ea typeface="+mn-ea"/>
                <a:cs typeface="+mn-cs"/>
              </a:rPr>
              <a:t>Alumbrado público</a:t>
            </a:r>
            <a:br>
              <a:rPr lang="es-SV" sz="1200" i="0" kern="1200" dirty="0" smtClean="0">
                <a:solidFill>
                  <a:schemeClr val="tx1"/>
                </a:solidFill>
                <a:effectLst/>
                <a:latin typeface="+mn-lt"/>
                <a:ea typeface="+mn-ea"/>
                <a:cs typeface="+mn-cs"/>
              </a:rPr>
            </a:br>
            <a:r>
              <a:rPr lang="es-SV" sz="1200" i="0" kern="1200" dirty="0" smtClean="0">
                <a:solidFill>
                  <a:schemeClr val="tx1"/>
                </a:solidFill>
                <a:effectLst/>
                <a:latin typeface="+mn-lt"/>
                <a:ea typeface="+mn-ea"/>
                <a:cs typeface="+mn-cs"/>
              </a:rPr>
              <a:t>- AMS-II.L: Actividades del lado de la demanda para tecnologías eficientes de alumbrado</a:t>
            </a:r>
            <a:br>
              <a:rPr lang="es-SV" sz="1200" i="0" kern="1200" dirty="0" smtClean="0">
                <a:solidFill>
                  <a:schemeClr val="tx1"/>
                </a:solidFill>
                <a:effectLst/>
                <a:latin typeface="+mn-lt"/>
                <a:ea typeface="+mn-ea"/>
                <a:cs typeface="+mn-cs"/>
              </a:rPr>
            </a:br>
            <a:r>
              <a:rPr lang="es-SV" sz="1200" i="0" kern="1200" dirty="0" smtClean="0">
                <a:solidFill>
                  <a:schemeClr val="tx1"/>
                </a:solidFill>
                <a:effectLst/>
                <a:latin typeface="+mn-lt"/>
                <a:ea typeface="+mn-ea"/>
                <a:cs typeface="+mn-cs"/>
              </a:rPr>
              <a:t>exterior e iluminación pública (en inglés: </a:t>
            </a:r>
            <a:r>
              <a:rPr lang="es-SV" sz="1200" i="1" kern="1200" dirty="0" err="1" smtClean="0">
                <a:solidFill>
                  <a:schemeClr val="tx1"/>
                </a:solidFill>
                <a:effectLst/>
                <a:latin typeface="+mn-lt"/>
                <a:ea typeface="+mn-ea"/>
                <a:cs typeface="+mn-cs"/>
              </a:rPr>
              <a:t>Demand-side</a:t>
            </a:r>
            <a:r>
              <a:rPr lang="es-SV" sz="1200" i="1" kern="1200" dirty="0" smtClean="0">
                <a:solidFill>
                  <a:schemeClr val="tx1"/>
                </a:solidFill>
                <a:effectLst/>
                <a:latin typeface="+mn-lt"/>
                <a:ea typeface="+mn-ea"/>
                <a:cs typeface="+mn-cs"/>
              </a:rPr>
              <a:t> </a:t>
            </a:r>
            <a:r>
              <a:rPr lang="es-SV" sz="1200" i="1" kern="1200" dirty="0" err="1" smtClean="0">
                <a:solidFill>
                  <a:schemeClr val="tx1"/>
                </a:solidFill>
                <a:effectLst/>
                <a:latin typeface="+mn-lt"/>
                <a:ea typeface="+mn-ea"/>
                <a:cs typeface="+mn-cs"/>
              </a:rPr>
              <a:t>activities</a:t>
            </a:r>
            <a:r>
              <a:rPr lang="es-SV" sz="1200" i="1" kern="1200" dirty="0" smtClean="0">
                <a:solidFill>
                  <a:schemeClr val="tx1"/>
                </a:solidFill>
                <a:effectLst/>
                <a:latin typeface="+mn-lt"/>
                <a:ea typeface="+mn-ea"/>
                <a:cs typeface="+mn-cs"/>
              </a:rPr>
              <a:t> </a:t>
            </a:r>
            <a:r>
              <a:rPr lang="es-SV" sz="1200" i="1" kern="1200" dirty="0" err="1" smtClean="0">
                <a:solidFill>
                  <a:schemeClr val="tx1"/>
                </a:solidFill>
                <a:effectLst/>
                <a:latin typeface="+mn-lt"/>
                <a:ea typeface="+mn-ea"/>
                <a:cs typeface="+mn-cs"/>
              </a:rPr>
              <a:t>for</a:t>
            </a:r>
            <a:r>
              <a:rPr lang="es-SV" sz="1200" i="1" kern="1200" dirty="0" smtClean="0">
                <a:solidFill>
                  <a:schemeClr val="tx1"/>
                </a:solidFill>
                <a:effectLst/>
                <a:latin typeface="+mn-lt"/>
                <a:ea typeface="+mn-ea"/>
                <a:cs typeface="+mn-cs"/>
              </a:rPr>
              <a:t> </a:t>
            </a:r>
            <a:r>
              <a:rPr lang="es-SV" sz="1200" i="1" kern="1200" dirty="0" err="1" smtClean="0">
                <a:solidFill>
                  <a:schemeClr val="tx1"/>
                </a:solidFill>
                <a:effectLst/>
                <a:latin typeface="+mn-lt"/>
                <a:ea typeface="+mn-ea"/>
                <a:cs typeface="+mn-cs"/>
              </a:rPr>
              <a:t>efficient</a:t>
            </a:r>
            <a:r>
              <a:rPr lang="es-SV" sz="1200" i="1" kern="1200" dirty="0" smtClean="0">
                <a:solidFill>
                  <a:schemeClr val="tx1"/>
                </a:solidFill>
                <a:effectLst/>
                <a:latin typeface="+mn-lt"/>
                <a:ea typeface="+mn-ea"/>
                <a:cs typeface="+mn-cs"/>
              </a:rPr>
              <a:t> </a:t>
            </a:r>
            <a:r>
              <a:rPr lang="es-SV" sz="1200" i="1" kern="1200" dirty="0" err="1" smtClean="0">
                <a:solidFill>
                  <a:schemeClr val="tx1"/>
                </a:solidFill>
                <a:effectLst/>
                <a:latin typeface="+mn-lt"/>
                <a:ea typeface="+mn-ea"/>
                <a:cs typeface="+mn-cs"/>
              </a:rPr>
              <a:t>outdoor</a:t>
            </a:r>
            <a:r>
              <a:rPr lang="es-SV" sz="1200" i="1" kern="1200" dirty="0" smtClean="0">
                <a:solidFill>
                  <a:schemeClr val="tx1"/>
                </a:solidFill>
                <a:effectLst/>
                <a:latin typeface="+mn-lt"/>
                <a:ea typeface="+mn-ea"/>
                <a:cs typeface="+mn-cs"/>
              </a:rPr>
              <a:t> and</a:t>
            </a:r>
            <a:r>
              <a:rPr lang="es-SV" sz="1200" i="0" kern="1200" dirty="0" smtClean="0">
                <a:solidFill>
                  <a:schemeClr val="tx1"/>
                </a:solidFill>
                <a:effectLst/>
                <a:latin typeface="+mn-lt"/>
                <a:ea typeface="+mn-ea"/>
                <a:cs typeface="+mn-cs"/>
              </a:rPr>
              <a:t/>
            </a:r>
            <a:br>
              <a:rPr lang="es-SV" sz="1200" i="0" kern="1200" dirty="0" smtClean="0">
                <a:solidFill>
                  <a:schemeClr val="tx1"/>
                </a:solidFill>
                <a:effectLst/>
                <a:latin typeface="+mn-lt"/>
                <a:ea typeface="+mn-ea"/>
                <a:cs typeface="+mn-cs"/>
              </a:rPr>
            </a:br>
            <a:r>
              <a:rPr lang="es-SV" sz="1200" i="1" kern="1200" dirty="0" err="1" smtClean="0">
                <a:solidFill>
                  <a:schemeClr val="tx1"/>
                </a:solidFill>
                <a:effectLst/>
                <a:latin typeface="+mn-lt"/>
                <a:ea typeface="+mn-ea"/>
                <a:cs typeface="+mn-cs"/>
              </a:rPr>
              <a:t>street</a:t>
            </a:r>
            <a:r>
              <a:rPr lang="es-SV" sz="1200" i="1" kern="1200" dirty="0" smtClean="0">
                <a:solidFill>
                  <a:schemeClr val="tx1"/>
                </a:solidFill>
                <a:effectLst/>
                <a:latin typeface="+mn-lt"/>
                <a:ea typeface="+mn-ea"/>
                <a:cs typeface="+mn-cs"/>
              </a:rPr>
              <a:t> </a:t>
            </a:r>
            <a:r>
              <a:rPr lang="es-SV" sz="1200" i="1" kern="1200" dirty="0" err="1" smtClean="0">
                <a:solidFill>
                  <a:schemeClr val="tx1"/>
                </a:solidFill>
                <a:effectLst/>
                <a:latin typeface="+mn-lt"/>
                <a:ea typeface="+mn-ea"/>
                <a:cs typeface="+mn-cs"/>
              </a:rPr>
              <a:t>lighting</a:t>
            </a:r>
            <a:r>
              <a:rPr lang="es-SV" sz="1200" i="1" kern="1200" dirty="0" smtClean="0">
                <a:solidFill>
                  <a:schemeClr val="tx1"/>
                </a:solidFill>
                <a:effectLst/>
                <a:latin typeface="+mn-lt"/>
                <a:ea typeface="+mn-ea"/>
                <a:cs typeface="+mn-cs"/>
              </a:rPr>
              <a:t> </a:t>
            </a:r>
            <a:r>
              <a:rPr lang="es-SV" sz="1200" i="1" kern="1200" dirty="0" err="1" smtClean="0">
                <a:solidFill>
                  <a:schemeClr val="tx1"/>
                </a:solidFill>
                <a:effectLst/>
                <a:latin typeface="+mn-lt"/>
                <a:ea typeface="+mn-ea"/>
                <a:cs typeface="+mn-cs"/>
              </a:rPr>
              <a:t>technologies</a:t>
            </a:r>
            <a:r>
              <a:rPr lang="es-SV" sz="1200" i="0" kern="1200" dirty="0" smtClean="0">
                <a:solidFill>
                  <a:schemeClr val="tx1"/>
                </a:solidFill>
                <a:effectLst/>
                <a:latin typeface="+mn-lt"/>
                <a:ea typeface="+mn-ea"/>
                <a:cs typeface="+mn-cs"/>
              </a:rPr>
              <a:t>)</a:t>
            </a:r>
            <a:br>
              <a:rPr lang="es-SV" sz="1200" i="0" kern="1200" dirty="0" smtClean="0">
                <a:solidFill>
                  <a:schemeClr val="tx1"/>
                </a:solidFill>
                <a:effectLst/>
                <a:latin typeface="+mn-lt"/>
                <a:ea typeface="+mn-ea"/>
                <a:cs typeface="+mn-cs"/>
              </a:rPr>
            </a:br>
            <a:r>
              <a:rPr lang="es-SV" sz="1200" i="0" kern="1200" dirty="0" smtClean="0">
                <a:solidFill>
                  <a:schemeClr val="tx1"/>
                </a:solidFill>
                <a:effectLst/>
                <a:latin typeface="+mn-lt"/>
                <a:ea typeface="+mn-ea"/>
                <a:cs typeface="+mn-cs"/>
              </a:rPr>
              <a:t>http://cdm.unfccc.int/methodologies/DB/JXH8OI21V4PIQTL2WJLG6KJP5BTY3H</a:t>
            </a:r>
            <a:br>
              <a:rPr lang="es-SV" sz="1200" i="0" kern="1200" dirty="0" smtClean="0">
                <a:solidFill>
                  <a:schemeClr val="tx1"/>
                </a:solidFill>
                <a:effectLst/>
                <a:latin typeface="+mn-lt"/>
                <a:ea typeface="+mn-ea"/>
                <a:cs typeface="+mn-cs"/>
              </a:rPr>
            </a:br>
            <a:r>
              <a:rPr lang="es-SV" sz="1200" i="0" kern="1200" dirty="0" smtClean="0">
                <a:solidFill>
                  <a:schemeClr val="tx1"/>
                </a:solidFill>
                <a:effectLst/>
                <a:latin typeface="+mn-lt"/>
                <a:ea typeface="+mn-ea"/>
                <a:cs typeface="+mn-cs"/>
              </a:rPr>
              <a:t>Edificios públicos</a:t>
            </a:r>
            <a:br>
              <a:rPr lang="es-SV" sz="1200" i="0" kern="1200" dirty="0" smtClean="0">
                <a:solidFill>
                  <a:schemeClr val="tx1"/>
                </a:solidFill>
                <a:effectLst/>
                <a:latin typeface="+mn-lt"/>
                <a:ea typeface="+mn-ea"/>
                <a:cs typeface="+mn-cs"/>
              </a:rPr>
            </a:br>
            <a:r>
              <a:rPr lang="es-SV" sz="1200" i="0" kern="1200" dirty="0" smtClean="0">
                <a:solidFill>
                  <a:schemeClr val="tx1"/>
                </a:solidFill>
                <a:effectLst/>
                <a:latin typeface="+mn-lt"/>
                <a:ea typeface="+mn-ea"/>
                <a:cs typeface="+mn-cs"/>
              </a:rPr>
              <a:t>- AMS-II.Q: Proyectos de eficiencia energética y/o proyectos de suministro de energía en</a:t>
            </a:r>
            <a:br>
              <a:rPr lang="es-SV" sz="1200" i="0" kern="1200" dirty="0" smtClean="0">
                <a:solidFill>
                  <a:schemeClr val="tx1"/>
                </a:solidFill>
                <a:effectLst/>
                <a:latin typeface="+mn-lt"/>
                <a:ea typeface="+mn-ea"/>
                <a:cs typeface="+mn-cs"/>
              </a:rPr>
            </a:br>
            <a:r>
              <a:rPr lang="es-SV" sz="1200" i="0" kern="1200" dirty="0" smtClean="0">
                <a:solidFill>
                  <a:schemeClr val="tx1"/>
                </a:solidFill>
                <a:effectLst/>
                <a:latin typeface="+mn-lt"/>
                <a:ea typeface="+mn-ea"/>
                <a:cs typeface="+mn-cs"/>
              </a:rPr>
              <a:t>edificios comerciales (en inglés: </a:t>
            </a:r>
            <a:r>
              <a:rPr lang="es-SV" sz="1200" i="1" kern="1200" dirty="0" smtClean="0">
                <a:solidFill>
                  <a:schemeClr val="tx1"/>
                </a:solidFill>
                <a:effectLst/>
                <a:latin typeface="+mn-lt"/>
                <a:ea typeface="+mn-ea"/>
                <a:cs typeface="+mn-cs"/>
              </a:rPr>
              <a:t>Energy </a:t>
            </a:r>
            <a:r>
              <a:rPr lang="es-SV" sz="1200" i="1" kern="1200" dirty="0" err="1" smtClean="0">
                <a:solidFill>
                  <a:schemeClr val="tx1"/>
                </a:solidFill>
                <a:effectLst/>
                <a:latin typeface="+mn-lt"/>
                <a:ea typeface="+mn-ea"/>
                <a:cs typeface="+mn-cs"/>
              </a:rPr>
              <a:t>efficiency</a:t>
            </a:r>
            <a:r>
              <a:rPr lang="es-SV" sz="1200" i="1" kern="1200" dirty="0" smtClean="0">
                <a:solidFill>
                  <a:schemeClr val="tx1"/>
                </a:solidFill>
                <a:effectLst/>
                <a:latin typeface="+mn-lt"/>
                <a:ea typeface="+mn-ea"/>
                <a:cs typeface="+mn-cs"/>
              </a:rPr>
              <a:t> and/</a:t>
            </a:r>
            <a:r>
              <a:rPr lang="es-SV" sz="1200" i="1" kern="1200" dirty="0" err="1" smtClean="0">
                <a:solidFill>
                  <a:schemeClr val="tx1"/>
                </a:solidFill>
                <a:effectLst/>
                <a:latin typeface="+mn-lt"/>
                <a:ea typeface="+mn-ea"/>
                <a:cs typeface="+mn-cs"/>
              </a:rPr>
              <a:t>or</a:t>
            </a:r>
            <a:r>
              <a:rPr lang="es-SV" sz="1200" i="1" kern="1200" dirty="0" smtClean="0">
                <a:solidFill>
                  <a:schemeClr val="tx1"/>
                </a:solidFill>
                <a:effectLst/>
                <a:latin typeface="+mn-lt"/>
                <a:ea typeface="+mn-ea"/>
                <a:cs typeface="+mn-cs"/>
              </a:rPr>
              <a:t> </a:t>
            </a:r>
            <a:r>
              <a:rPr lang="es-SV" sz="1200" i="1" kern="1200" dirty="0" err="1" smtClean="0">
                <a:solidFill>
                  <a:schemeClr val="tx1"/>
                </a:solidFill>
                <a:effectLst/>
                <a:latin typeface="+mn-lt"/>
                <a:ea typeface="+mn-ea"/>
                <a:cs typeface="+mn-cs"/>
              </a:rPr>
              <a:t>energy</a:t>
            </a:r>
            <a:r>
              <a:rPr lang="es-SV" sz="1200" i="1" kern="1200" dirty="0" smtClean="0">
                <a:solidFill>
                  <a:schemeClr val="tx1"/>
                </a:solidFill>
                <a:effectLst/>
                <a:latin typeface="+mn-lt"/>
                <a:ea typeface="+mn-ea"/>
                <a:cs typeface="+mn-cs"/>
              </a:rPr>
              <a:t> </a:t>
            </a:r>
            <a:r>
              <a:rPr lang="es-SV" sz="1200" i="1" kern="1200" dirty="0" err="1" smtClean="0">
                <a:solidFill>
                  <a:schemeClr val="tx1"/>
                </a:solidFill>
                <a:effectLst/>
                <a:latin typeface="+mn-lt"/>
                <a:ea typeface="+mn-ea"/>
                <a:cs typeface="+mn-cs"/>
              </a:rPr>
              <a:t>supply</a:t>
            </a:r>
            <a:r>
              <a:rPr lang="es-SV" sz="1200" i="1" kern="1200" dirty="0" smtClean="0">
                <a:solidFill>
                  <a:schemeClr val="tx1"/>
                </a:solidFill>
                <a:effectLst/>
                <a:latin typeface="+mn-lt"/>
                <a:ea typeface="+mn-ea"/>
                <a:cs typeface="+mn-cs"/>
              </a:rPr>
              <a:t> </a:t>
            </a:r>
            <a:r>
              <a:rPr lang="es-SV" sz="1200" i="1" kern="1200" dirty="0" err="1" smtClean="0">
                <a:solidFill>
                  <a:schemeClr val="tx1"/>
                </a:solidFill>
                <a:effectLst/>
                <a:latin typeface="+mn-lt"/>
                <a:ea typeface="+mn-ea"/>
                <a:cs typeface="+mn-cs"/>
              </a:rPr>
              <a:t>projects</a:t>
            </a:r>
            <a:r>
              <a:rPr lang="es-SV" sz="1200" i="1" kern="1200" dirty="0" smtClean="0">
                <a:solidFill>
                  <a:schemeClr val="tx1"/>
                </a:solidFill>
                <a:effectLst/>
                <a:latin typeface="+mn-lt"/>
                <a:ea typeface="+mn-ea"/>
                <a:cs typeface="+mn-cs"/>
              </a:rPr>
              <a:t> in</a:t>
            </a:r>
            <a:r>
              <a:rPr lang="es-SV" sz="1200" i="0" kern="1200" dirty="0" smtClean="0">
                <a:solidFill>
                  <a:schemeClr val="tx1"/>
                </a:solidFill>
                <a:effectLst/>
                <a:latin typeface="+mn-lt"/>
                <a:ea typeface="+mn-ea"/>
                <a:cs typeface="+mn-cs"/>
              </a:rPr>
              <a:t/>
            </a:r>
            <a:br>
              <a:rPr lang="es-SV" sz="1200" i="0" kern="1200" dirty="0" smtClean="0">
                <a:solidFill>
                  <a:schemeClr val="tx1"/>
                </a:solidFill>
                <a:effectLst/>
                <a:latin typeface="+mn-lt"/>
                <a:ea typeface="+mn-ea"/>
                <a:cs typeface="+mn-cs"/>
              </a:rPr>
            </a:br>
            <a:r>
              <a:rPr lang="es-SV" sz="1200" i="1" kern="1200" dirty="0" err="1" smtClean="0">
                <a:solidFill>
                  <a:schemeClr val="tx1"/>
                </a:solidFill>
                <a:effectLst/>
                <a:latin typeface="+mn-lt"/>
                <a:ea typeface="+mn-ea"/>
                <a:cs typeface="+mn-cs"/>
              </a:rPr>
              <a:t>commercial</a:t>
            </a:r>
            <a:r>
              <a:rPr lang="es-SV" sz="1200" i="1" kern="1200" dirty="0" smtClean="0">
                <a:solidFill>
                  <a:schemeClr val="tx1"/>
                </a:solidFill>
                <a:effectLst/>
                <a:latin typeface="+mn-lt"/>
                <a:ea typeface="+mn-ea"/>
                <a:cs typeface="+mn-cs"/>
              </a:rPr>
              <a:t> </a:t>
            </a:r>
            <a:r>
              <a:rPr lang="es-SV" sz="1200" i="1" kern="1200" dirty="0" err="1" smtClean="0">
                <a:solidFill>
                  <a:schemeClr val="tx1"/>
                </a:solidFill>
                <a:effectLst/>
                <a:latin typeface="+mn-lt"/>
                <a:ea typeface="+mn-ea"/>
                <a:cs typeface="+mn-cs"/>
              </a:rPr>
              <a:t>buildings</a:t>
            </a:r>
            <a:r>
              <a:rPr lang="es-SV" sz="1200" i="0" kern="1200" dirty="0" smtClean="0">
                <a:solidFill>
                  <a:schemeClr val="tx1"/>
                </a:solidFill>
                <a:effectLst/>
                <a:latin typeface="+mn-lt"/>
                <a:ea typeface="+mn-ea"/>
                <a:cs typeface="+mn-cs"/>
              </a:rPr>
              <a:t>)</a:t>
            </a:r>
            <a:br>
              <a:rPr lang="es-SV" sz="1200" i="0" kern="1200" dirty="0" smtClean="0">
                <a:solidFill>
                  <a:schemeClr val="tx1"/>
                </a:solidFill>
                <a:effectLst/>
                <a:latin typeface="+mn-lt"/>
                <a:ea typeface="+mn-ea"/>
                <a:cs typeface="+mn-cs"/>
              </a:rPr>
            </a:br>
            <a:r>
              <a:rPr lang="es-SV" sz="1200" i="0" kern="1200" dirty="0" smtClean="0">
                <a:solidFill>
                  <a:schemeClr val="tx1"/>
                </a:solidFill>
                <a:effectLst/>
                <a:latin typeface="+mn-lt"/>
                <a:ea typeface="+mn-ea"/>
                <a:cs typeface="+mn-cs"/>
              </a:rPr>
              <a:t>http://cdm.unfccc.int/methodologies/DB/YCL1T3NURPHKSHBSR8TIHC2T543HTQ</a:t>
            </a:r>
            <a:br>
              <a:rPr lang="es-SV" sz="1200" i="0" kern="1200" dirty="0" smtClean="0">
                <a:solidFill>
                  <a:schemeClr val="tx1"/>
                </a:solidFill>
                <a:effectLst/>
                <a:latin typeface="+mn-lt"/>
                <a:ea typeface="+mn-ea"/>
                <a:cs typeface="+mn-cs"/>
              </a:rPr>
            </a:br>
            <a:r>
              <a:rPr lang="es-SV" sz="1200" i="0" kern="1200" dirty="0" smtClean="0">
                <a:solidFill>
                  <a:schemeClr val="tx1"/>
                </a:solidFill>
                <a:effectLst/>
                <a:latin typeface="+mn-lt"/>
                <a:ea typeface="+mn-ea"/>
                <a:cs typeface="+mn-cs"/>
              </a:rPr>
              <a:t>- AMS-III.AE: Medidas de eficiencia energética y energías renovables en nuevos edificios</a:t>
            </a:r>
            <a:br>
              <a:rPr lang="es-SV" sz="1200" i="0" kern="1200" dirty="0" smtClean="0">
                <a:solidFill>
                  <a:schemeClr val="tx1"/>
                </a:solidFill>
                <a:effectLst/>
                <a:latin typeface="+mn-lt"/>
                <a:ea typeface="+mn-ea"/>
                <a:cs typeface="+mn-cs"/>
              </a:rPr>
            </a:br>
            <a:r>
              <a:rPr lang="es-SV" sz="1200" i="0" kern="1200" dirty="0" smtClean="0">
                <a:solidFill>
                  <a:schemeClr val="tx1"/>
                </a:solidFill>
                <a:effectLst/>
                <a:latin typeface="+mn-lt"/>
                <a:ea typeface="+mn-ea"/>
                <a:cs typeface="+mn-cs"/>
              </a:rPr>
              <a:t>residenciales (en inglés: </a:t>
            </a:r>
            <a:r>
              <a:rPr lang="es-SV" sz="1200" i="1" kern="1200" dirty="0" smtClean="0">
                <a:solidFill>
                  <a:schemeClr val="tx1"/>
                </a:solidFill>
                <a:effectLst/>
                <a:latin typeface="+mn-lt"/>
                <a:ea typeface="+mn-ea"/>
                <a:cs typeface="+mn-cs"/>
              </a:rPr>
              <a:t>Energy </a:t>
            </a:r>
            <a:r>
              <a:rPr lang="es-SV" sz="1200" i="1" kern="1200" dirty="0" err="1" smtClean="0">
                <a:solidFill>
                  <a:schemeClr val="tx1"/>
                </a:solidFill>
                <a:effectLst/>
                <a:latin typeface="+mn-lt"/>
                <a:ea typeface="+mn-ea"/>
                <a:cs typeface="+mn-cs"/>
              </a:rPr>
              <a:t>efficiency</a:t>
            </a:r>
            <a:r>
              <a:rPr lang="es-SV" sz="1200" i="1" kern="1200" dirty="0" smtClean="0">
                <a:solidFill>
                  <a:schemeClr val="tx1"/>
                </a:solidFill>
                <a:effectLst/>
                <a:latin typeface="+mn-lt"/>
                <a:ea typeface="+mn-ea"/>
                <a:cs typeface="+mn-cs"/>
              </a:rPr>
              <a:t> and </a:t>
            </a:r>
            <a:r>
              <a:rPr lang="es-SV" sz="1200" i="1" kern="1200" dirty="0" err="1" smtClean="0">
                <a:solidFill>
                  <a:schemeClr val="tx1"/>
                </a:solidFill>
                <a:effectLst/>
                <a:latin typeface="+mn-lt"/>
                <a:ea typeface="+mn-ea"/>
                <a:cs typeface="+mn-cs"/>
              </a:rPr>
              <a:t>renewable</a:t>
            </a:r>
            <a:r>
              <a:rPr lang="es-SV" sz="1200" i="1" kern="1200" dirty="0" smtClean="0">
                <a:solidFill>
                  <a:schemeClr val="tx1"/>
                </a:solidFill>
                <a:effectLst/>
                <a:latin typeface="+mn-lt"/>
                <a:ea typeface="+mn-ea"/>
                <a:cs typeface="+mn-cs"/>
              </a:rPr>
              <a:t> </a:t>
            </a:r>
            <a:r>
              <a:rPr lang="es-SV" sz="1200" i="1" kern="1200" dirty="0" err="1" smtClean="0">
                <a:solidFill>
                  <a:schemeClr val="tx1"/>
                </a:solidFill>
                <a:effectLst/>
                <a:latin typeface="+mn-lt"/>
                <a:ea typeface="+mn-ea"/>
                <a:cs typeface="+mn-cs"/>
              </a:rPr>
              <a:t>energy</a:t>
            </a:r>
            <a:r>
              <a:rPr lang="es-SV" sz="1200" i="1" kern="1200" dirty="0" smtClean="0">
                <a:solidFill>
                  <a:schemeClr val="tx1"/>
                </a:solidFill>
                <a:effectLst/>
                <a:latin typeface="+mn-lt"/>
                <a:ea typeface="+mn-ea"/>
                <a:cs typeface="+mn-cs"/>
              </a:rPr>
              <a:t> </a:t>
            </a:r>
            <a:r>
              <a:rPr lang="es-SV" sz="1200" i="1" kern="1200" dirty="0" err="1" smtClean="0">
                <a:solidFill>
                  <a:schemeClr val="tx1"/>
                </a:solidFill>
                <a:effectLst/>
                <a:latin typeface="+mn-lt"/>
                <a:ea typeface="+mn-ea"/>
                <a:cs typeface="+mn-cs"/>
              </a:rPr>
              <a:t>measures</a:t>
            </a:r>
            <a:r>
              <a:rPr lang="es-SV" sz="1200" i="1" kern="1200" dirty="0" smtClean="0">
                <a:solidFill>
                  <a:schemeClr val="tx1"/>
                </a:solidFill>
                <a:effectLst/>
                <a:latin typeface="+mn-lt"/>
                <a:ea typeface="+mn-ea"/>
                <a:cs typeface="+mn-cs"/>
              </a:rPr>
              <a:t> in new</a:t>
            </a:r>
            <a:r>
              <a:rPr lang="es-SV" sz="1200" i="0" kern="1200" dirty="0" smtClean="0">
                <a:solidFill>
                  <a:schemeClr val="tx1"/>
                </a:solidFill>
                <a:effectLst/>
                <a:latin typeface="+mn-lt"/>
                <a:ea typeface="+mn-ea"/>
                <a:cs typeface="+mn-cs"/>
              </a:rPr>
              <a:t/>
            </a:r>
            <a:br>
              <a:rPr lang="es-SV" sz="1200" i="0" kern="1200" dirty="0" smtClean="0">
                <a:solidFill>
                  <a:schemeClr val="tx1"/>
                </a:solidFill>
                <a:effectLst/>
                <a:latin typeface="+mn-lt"/>
                <a:ea typeface="+mn-ea"/>
                <a:cs typeface="+mn-cs"/>
              </a:rPr>
            </a:br>
            <a:r>
              <a:rPr lang="es-SV" sz="1200" i="1" kern="1200" dirty="0" err="1" smtClean="0">
                <a:solidFill>
                  <a:schemeClr val="tx1"/>
                </a:solidFill>
                <a:effectLst/>
                <a:latin typeface="+mn-lt"/>
                <a:ea typeface="+mn-ea"/>
                <a:cs typeface="+mn-cs"/>
              </a:rPr>
              <a:t>residential</a:t>
            </a:r>
            <a:r>
              <a:rPr lang="es-SV" sz="1200" i="1" kern="1200" dirty="0" smtClean="0">
                <a:solidFill>
                  <a:schemeClr val="tx1"/>
                </a:solidFill>
                <a:effectLst/>
                <a:latin typeface="+mn-lt"/>
                <a:ea typeface="+mn-ea"/>
                <a:cs typeface="+mn-cs"/>
              </a:rPr>
              <a:t> </a:t>
            </a:r>
            <a:r>
              <a:rPr lang="es-SV" sz="1200" i="1" kern="1200" dirty="0" err="1" smtClean="0">
                <a:solidFill>
                  <a:schemeClr val="tx1"/>
                </a:solidFill>
                <a:effectLst/>
                <a:latin typeface="+mn-lt"/>
                <a:ea typeface="+mn-ea"/>
                <a:cs typeface="+mn-cs"/>
              </a:rPr>
              <a:t>buildings</a:t>
            </a:r>
            <a:r>
              <a:rPr lang="es-SV" sz="1200" i="0" kern="1200" dirty="0" smtClean="0">
                <a:solidFill>
                  <a:schemeClr val="tx1"/>
                </a:solidFill>
                <a:effectLst/>
                <a:latin typeface="+mn-lt"/>
                <a:ea typeface="+mn-ea"/>
                <a:cs typeface="+mn-cs"/>
              </a:rPr>
              <a:t>)</a:t>
            </a:r>
            <a:br>
              <a:rPr lang="es-SV" sz="1200" i="0" kern="1200" dirty="0" smtClean="0">
                <a:solidFill>
                  <a:schemeClr val="tx1"/>
                </a:solidFill>
                <a:effectLst/>
                <a:latin typeface="+mn-lt"/>
                <a:ea typeface="+mn-ea"/>
                <a:cs typeface="+mn-cs"/>
              </a:rPr>
            </a:br>
            <a:r>
              <a:rPr lang="es-SV" sz="1200" i="0" kern="1200" dirty="0" smtClean="0">
                <a:solidFill>
                  <a:schemeClr val="tx1"/>
                </a:solidFill>
                <a:effectLst/>
                <a:latin typeface="+mn-lt"/>
                <a:ea typeface="+mn-ea"/>
                <a:cs typeface="+mn-cs"/>
              </a:rPr>
              <a:t/>
            </a:r>
            <a:br>
              <a:rPr lang="es-SV" sz="1200" i="0" kern="1200" dirty="0" smtClean="0">
                <a:solidFill>
                  <a:schemeClr val="tx1"/>
                </a:solidFill>
                <a:effectLst/>
                <a:latin typeface="+mn-lt"/>
                <a:ea typeface="+mn-ea"/>
                <a:cs typeface="+mn-cs"/>
              </a:rPr>
            </a:br>
            <a:r>
              <a:rPr lang="es-SV" sz="1200" i="0" kern="1200" dirty="0" smtClean="0">
                <a:solidFill>
                  <a:schemeClr val="tx1"/>
                </a:solidFill>
                <a:effectLst/>
                <a:latin typeface="+mn-lt"/>
                <a:ea typeface="+mn-ea"/>
                <a:cs typeface="+mn-cs"/>
              </a:rPr>
              <a:t>http://cdm.unfccc.int/methodologies/DB/AWRS1U9S13QBGT2FX236Z2CVTMH44A</a:t>
            </a:r>
            <a:br>
              <a:rPr lang="es-SV" sz="1200" i="0" kern="1200" dirty="0" smtClean="0">
                <a:solidFill>
                  <a:schemeClr val="tx1"/>
                </a:solidFill>
                <a:effectLst/>
                <a:latin typeface="+mn-lt"/>
                <a:ea typeface="+mn-ea"/>
                <a:cs typeface="+mn-cs"/>
              </a:rPr>
            </a:br>
            <a:r>
              <a:rPr lang="es-SV" sz="1200" i="0" kern="1200" dirty="0" smtClean="0">
                <a:solidFill>
                  <a:schemeClr val="tx1"/>
                </a:solidFill>
                <a:effectLst/>
                <a:latin typeface="+mn-lt"/>
                <a:ea typeface="+mn-ea"/>
                <a:cs typeface="+mn-cs"/>
              </a:rPr>
              <a:t>- AM0091 : Tecnologías de eficiencia energética y sustitución de combustible en edificios</a:t>
            </a:r>
            <a:br>
              <a:rPr lang="es-SV" sz="1200" i="0" kern="1200" dirty="0" smtClean="0">
                <a:solidFill>
                  <a:schemeClr val="tx1"/>
                </a:solidFill>
                <a:effectLst/>
                <a:latin typeface="+mn-lt"/>
                <a:ea typeface="+mn-ea"/>
                <a:cs typeface="+mn-cs"/>
              </a:rPr>
            </a:br>
            <a:r>
              <a:rPr lang="es-SV" sz="1200" i="0" kern="1200" dirty="0" smtClean="0">
                <a:solidFill>
                  <a:schemeClr val="tx1"/>
                </a:solidFill>
                <a:effectLst/>
                <a:latin typeface="+mn-lt"/>
                <a:ea typeface="+mn-ea"/>
                <a:cs typeface="+mn-cs"/>
              </a:rPr>
              <a:t>nuevos y existentes (en inglés: </a:t>
            </a:r>
            <a:r>
              <a:rPr lang="es-SV" sz="1200" i="1" kern="1200" dirty="0" smtClean="0">
                <a:solidFill>
                  <a:schemeClr val="tx1"/>
                </a:solidFill>
                <a:effectLst/>
                <a:latin typeface="+mn-lt"/>
                <a:ea typeface="+mn-ea"/>
                <a:cs typeface="+mn-cs"/>
              </a:rPr>
              <a:t>Energy </a:t>
            </a:r>
            <a:r>
              <a:rPr lang="es-SV" sz="1200" i="1" kern="1200" dirty="0" err="1" smtClean="0">
                <a:solidFill>
                  <a:schemeClr val="tx1"/>
                </a:solidFill>
                <a:effectLst/>
                <a:latin typeface="+mn-lt"/>
                <a:ea typeface="+mn-ea"/>
                <a:cs typeface="+mn-cs"/>
              </a:rPr>
              <a:t>efficiency</a:t>
            </a:r>
            <a:r>
              <a:rPr lang="es-SV" sz="1200" i="1" kern="1200" dirty="0" smtClean="0">
                <a:solidFill>
                  <a:schemeClr val="tx1"/>
                </a:solidFill>
                <a:effectLst/>
                <a:latin typeface="+mn-lt"/>
                <a:ea typeface="+mn-ea"/>
                <a:cs typeface="+mn-cs"/>
              </a:rPr>
              <a:t> </a:t>
            </a:r>
            <a:r>
              <a:rPr lang="es-SV" sz="1200" i="1" kern="1200" dirty="0" err="1" smtClean="0">
                <a:solidFill>
                  <a:schemeClr val="tx1"/>
                </a:solidFill>
                <a:effectLst/>
                <a:latin typeface="+mn-lt"/>
                <a:ea typeface="+mn-ea"/>
                <a:cs typeface="+mn-cs"/>
              </a:rPr>
              <a:t>technologies</a:t>
            </a:r>
            <a:r>
              <a:rPr lang="es-SV" sz="1200" i="1" kern="1200" dirty="0" smtClean="0">
                <a:solidFill>
                  <a:schemeClr val="tx1"/>
                </a:solidFill>
                <a:effectLst/>
                <a:latin typeface="+mn-lt"/>
                <a:ea typeface="+mn-ea"/>
                <a:cs typeface="+mn-cs"/>
              </a:rPr>
              <a:t> and fuel </a:t>
            </a:r>
            <a:r>
              <a:rPr lang="es-SV" sz="1200" i="1" kern="1200" dirty="0" err="1" smtClean="0">
                <a:solidFill>
                  <a:schemeClr val="tx1"/>
                </a:solidFill>
                <a:effectLst/>
                <a:latin typeface="+mn-lt"/>
                <a:ea typeface="+mn-ea"/>
                <a:cs typeface="+mn-cs"/>
              </a:rPr>
              <a:t>switching</a:t>
            </a:r>
            <a:r>
              <a:rPr lang="es-SV" sz="1200" i="1" kern="1200" dirty="0" smtClean="0">
                <a:solidFill>
                  <a:schemeClr val="tx1"/>
                </a:solidFill>
                <a:effectLst/>
                <a:latin typeface="+mn-lt"/>
                <a:ea typeface="+mn-ea"/>
                <a:cs typeface="+mn-cs"/>
              </a:rPr>
              <a:t> in new and</a:t>
            </a:r>
            <a:r>
              <a:rPr lang="es-SV" sz="1200" i="0" kern="1200" dirty="0" smtClean="0">
                <a:solidFill>
                  <a:schemeClr val="tx1"/>
                </a:solidFill>
                <a:effectLst/>
                <a:latin typeface="+mn-lt"/>
                <a:ea typeface="+mn-ea"/>
                <a:cs typeface="+mn-cs"/>
              </a:rPr>
              <a:t/>
            </a:r>
            <a:br>
              <a:rPr lang="es-SV" sz="1200" i="0" kern="1200" dirty="0" smtClean="0">
                <a:solidFill>
                  <a:schemeClr val="tx1"/>
                </a:solidFill>
                <a:effectLst/>
                <a:latin typeface="+mn-lt"/>
                <a:ea typeface="+mn-ea"/>
                <a:cs typeface="+mn-cs"/>
              </a:rPr>
            </a:br>
            <a:r>
              <a:rPr lang="es-SV" sz="1200" i="1" kern="1200" dirty="0" err="1" smtClean="0">
                <a:solidFill>
                  <a:schemeClr val="tx1"/>
                </a:solidFill>
                <a:effectLst/>
                <a:latin typeface="+mn-lt"/>
                <a:ea typeface="+mn-ea"/>
                <a:cs typeface="+mn-cs"/>
              </a:rPr>
              <a:t>existing</a:t>
            </a:r>
            <a:r>
              <a:rPr lang="es-SV" sz="1200" i="1" kern="1200" dirty="0" smtClean="0">
                <a:solidFill>
                  <a:schemeClr val="tx1"/>
                </a:solidFill>
                <a:effectLst/>
                <a:latin typeface="+mn-lt"/>
                <a:ea typeface="+mn-ea"/>
                <a:cs typeface="+mn-cs"/>
              </a:rPr>
              <a:t> </a:t>
            </a:r>
            <a:r>
              <a:rPr lang="es-SV" sz="1200" i="1" kern="1200" dirty="0" err="1" smtClean="0">
                <a:solidFill>
                  <a:schemeClr val="tx1"/>
                </a:solidFill>
                <a:effectLst/>
                <a:latin typeface="+mn-lt"/>
                <a:ea typeface="+mn-ea"/>
                <a:cs typeface="+mn-cs"/>
              </a:rPr>
              <a:t>buildings</a:t>
            </a:r>
            <a:r>
              <a:rPr lang="es-SV" sz="1200" i="0" kern="1200" dirty="0" smtClean="0">
                <a:solidFill>
                  <a:schemeClr val="tx1"/>
                </a:solidFill>
                <a:effectLst/>
                <a:latin typeface="+mn-lt"/>
                <a:ea typeface="+mn-ea"/>
                <a:cs typeface="+mn-cs"/>
              </a:rPr>
              <a:t>)</a:t>
            </a:r>
            <a:br>
              <a:rPr lang="es-SV" sz="1200" i="0" kern="1200" dirty="0" smtClean="0">
                <a:solidFill>
                  <a:schemeClr val="tx1"/>
                </a:solidFill>
                <a:effectLst/>
                <a:latin typeface="+mn-lt"/>
                <a:ea typeface="+mn-ea"/>
                <a:cs typeface="+mn-cs"/>
              </a:rPr>
            </a:br>
            <a:r>
              <a:rPr lang="es-SV" sz="1200" i="0" kern="1200" dirty="0" smtClean="0">
                <a:solidFill>
                  <a:schemeClr val="tx1"/>
                </a:solidFill>
                <a:effectLst/>
                <a:latin typeface="+mn-lt"/>
                <a:ea typeface="+mn-ea"/>
                <a:cs typeface="+mn-cs"/>
              </a:rPr>
              <a:t>http://cdm.unfccc.int/methodologies/DB/OHDO0UYZWFH6ZK0U9K98P9NW5WVMJ8</a:t>
            </a:r>
            <a:br>
              <a:rPr lang="es-SV" sz="1200" i="0" kern="1200" dirty="0" smtClean="0">
                <a:solidFill>
                  <a:schemeClr val="tx1"/>
                </a:solidFill>
                <a:effectLst/>
                <a:latin typeface="+mn-lt"/>
                <a:ea typeface="+mn-ea"/>
                <a:cs typeface="+mn-cs"/>
              </a:rPr>
            </a:br>
            <a:r>
              <a:rPr lang="es-SV" sz="1200" i="0" kern="1200" dirty="0" smtClean="0">
                <a:solidFill>
                  <a:schemeClr val="tx1"/>
                </a:solidFill>
                <a:effectLst/>
                <a:latin typeface="+mn-lt"/>
                <a:ea typeface="+mn-ea"/>
                <a:cs typeface="+mn-cs"/>
              </a:rPr>
              <a:t>- VM0008: Climatización de edificios unifamiliares y multifamiliares (en inglés: </a:t>
            </a:r>
            <a:r>
              <a:rPr lang="es-SV" sz="1200" i="1" kern="1200" dirty="0" err="1" smtClean="0">
                <a:solidFill>
                  <a:schemeClr val="tx1"/>
                </a:solidFill>
                <a:effectLst/>
                <a:latin typeface="+mn-lt"/>
                <a:ea typeface="+mn-ea"/>
                <a:cs typeface="+mn-cs"/>
              </a:rPr>
              <a:t>Weatherization</a:t>
            </a:r>
            <a:r>
              <a:rPr lang="es-SV" sz="1200" i="0" kern="1200" dirty="0" smtClean="0">
                <a:solidFill>
                  <a:schemeClr val="tx1"/>
                </a:solidFill>
                <a:effectLst/>
                <a:latin typeface="+mn-lt"/>
                <a:ea typeface="+mn-ea"/>
                <a:cs typeface="+mn-cs"/>
              </a:rPr>
              <a:t/>
            </a:r>
            <a:br>
              <a:rPr lang="es-SV" sz="1200" i="0" kern="1200" dirty="0" smtClean="0">
                <a:solidFill>
                  <a:schemeClr val="tx1"/>
                </a:solidFill>
                <a:effectLst/>
                <a:latin typeface="+mn-lt"/>
                <a:ea typeface="+mn-ea"/>
                <a:cs typeface="+mn-cs"/>
              </a:rPr>
            </a:br>
            <a:r>
              <a:rPr lang="es-SV" sz="1200" i="1" kern="1200" dirty="0" smtClean="0">
                <a:solidFill>
                  <a:schemeClr val="tx1"/>
                </a:solidFill>
                <a:effectLst/>
                <a:latin typeface="+mn-lt"/>
                <a:ea typeface="+mn-ea"/>
                <a:cs typeface="+mn-cs"/>
              </a:rPr>
              <a:t>of Single </a:t>
            </a:r>
            <a:r>
              <a:rPr lang="es-SV" sz="1200" i="1" kern="1200" dirty="0" err="1" smtClean="0">
                <a:solidFill>
                  <a:schemeClr val="tx1"/>
                </a:solidFill>
                <a:effectLst/>
                <a:latin typeface="+mn-lt"/>
                <a:ea typeface="+mn-ea"/>
                <a:cs typeface="+mn-cs"/>
              </a:rPr>
              <a:t>Family</a:t>
            </a:r>
            <a:r>
              <a:rPr lang="es-SV" sz="1200" i="1" kern="1200" dirty="0" smtClean="0">
                <a:solidFill>
                  <a:schemeClr val="tx1"/>
                </a:solidFill>
                <a:effectLst/>
                <a:latin typeface="+mn-lt"/>
                <a:ea typeface="+mn-ea"/>
                <a:cs typeface="+mn-cs"/>
              </a:rPr>
              <a:t> and </a:t>
            </a:r>
            <a:r>
              <a:rPr lang="es-SV" sz="1200" i="1" kern="1200" dirty="0" err="1" smtClean="0">
                <a:solidFill>
                  <a:schemeClr val="tx1"/>
                </a:solidFill>
                <a:effectLst/>
                <a:latin typeface="+mn-lt"/>
                <a:ea typeface="+mn-ea"/>
                <a:cs typeface="+mn-cs"/>
              </a:rPr>
              <a:t>Multi-Family</a:t>
            </a:r>
            <a:r>
              <a:rPr lang="es-SV" sz="1200" i="1" kern="1200" dirty="0" smtClean="0">
                <a:solidFill>
                  <a:schemeClr val="tx1"/>
                </a:solidFill>
                <a:effectLst/>
                <a:latin typeface="+mn-lt"/>
                <a:ea typeface="+mn-ea"/>
                <a:cs typeface="+mn-cs"/>
              </a:rPr>
              <a:t> </a:t>
            </a:r>
            <a:r>
              <a:rPr lang="es-SV" sz="1200" i="1" kern="1200" dirty="0" err="1" smtClean="0">
                <a:solidFill>
                  <a:schemeClr val="tx1"/>
                </a:solidFill>
                <a:effectLst/>
                <a:latin typeface="+mn-lt"/>
                <a:ea typeface="+mn-ea"/>
                <a:cs typeface="+mn-cs"/>
              </a:rPr>
              <a:t>Buildings</a:t>
            </a:r>
            <a:r>
              <a:rPr lang="es-SV" sz="1200" i="0" kern="1200" dirty="0" smtClean="0">
                <a:solidFill>
                  <a:schemeClr val="tx1"/>
                </a:solidFill>
                <a:effectLst/>
                <a:latin typeface="+mn-lt"/>
                <a:ea typeface="+mn-ea"/>
                <a:cs typeface="+mn-cs"/>
              </a:rPr>
              <a:t>)</a:t>
            </a:r>
            <a:br>
              <a:rPr lang="es-SV" sz="1200" i="0" kern="1200" dirty="0" smtClean="0">
                <a:solidFill>
                  <a:schemeClr val="tx1"/>
                </a:solidFill>
                <a:effectLst/>
                <a:latin typeface="+mn-lt"/>
                <a:ea typeface="+mn-ea"/>
                <a:cs typeface="+mn-cs"/>
              </a:rPr>
            </a:br>
            <a:r>
              <a:rPr lang="es-SV" sz="1200" i="0" kern="1200" dirty="0" smtClean="0">
                <a:solidFill>
                  <a:schemeClr val="tx1"/>
                </a:solidFill>
                <a:effectLst/>
                <a:latin typeface="+mn-lt"/>
                <a:ea typeface="+mn-ea"/>
                <a:cs typeface="+mn-cs"/>
              </a:rPr>
              <a:t>http://www.v-c-s.org/sites/v-c-s.org/files/VM0008%20v1.1%2C%20FINAL.pdf</a:t>
            </a:r>
            <a:br>
              <a:rPr lang="es-SV" sz="1200" i="0" kern="1200" dirty="0" smtClean="0">
                <a:solidFill>
                  <a:schemeClr val="tx1"/>
                </a:solidFill>
                <a:effectLst/>
                <a:latin typeface="+mn-lt"/>
                <a:ea typeface="+mn-ea"/>
                <a:cs typeface="+mn-cs"/>
              </a:rPr>
            </a:br>
            <a:r>
              <a:rPr lang="es-SV" sz="1200" i="0" kern="1200" dirty="0" smtClean="0">
                <a:solidFill>
                  <a:schemeClr val="tx1"/>
                </a:solidFill>
                <a:effectLst/>
                <a:latin typeface="+mn-lt"/>
                <a:ea typeface="+mn-ea"/>
                <a:cs typeface="+mn-cs"/>
              </a:rPr>
              <a:t/>
            </a:r>
            <a:br>
              <a:rPr lang="es-SV" sz="1200" i="0" kern="1200" dirty="0" smtClean="0">
                <a:solidFill>
                  <a:schemeClr val="tx1"/>
                </a:solidFill>
                <a:effectLst/>
                <a:latin typeface="+mn-lt"/>
                <a:ea typeface="+mn-ea"/>
                <a:cs typeface="+mn-cs"/>
              </a:rPr>
            </a:br>
            <a:r>
              <a:rPr lang="es-SV" sz="1200" i="0" kern="1200" dirty="0" smtClean="0">
                <a:solidFill>
                  <a:schemeClr val="tx1"/>
                </a:solidFill>
                <a:effectLst/>
                <a:latin typeface="+mn-lt"/>
                <a:ea typeface="+mn-ea"/>
                <a:cs typeface="+mn-cs"/>
              </a:rPr>
              <a:t>Transporte nacional</a:t>
            </a:r>
            <a:br>
              <a:rPr lang="es-SV" sz="1200" i="0" kern="1200" dirty="0" smtClean="0">
                <a:solidFill>
                  <a:schemeClr val="tx1"/>
                </a:solidFill>
                <a:effectLst/>
                <a:latin typeface="+mn-lt"/>
                <a:ea typeface="+mn-ea"/>
                <a:cs typeface="+mn-cs"/>
              </a:rPr>
            </a:br>
            <a:r>
              <a:rPr lang="es-SV" sz="1200" i="0" kern="1200" dirty="0" smtClean="0">
                <a:solidFill>
                  <a:schemeClr val="tx1"/>
                </a:solidFill>
                <a:effectLst/>
                <a:latin typeface="+mn-lt"/>
                <a:ea typeface="+mn-ea"/>
                <a:cs typeface="+mn-cs"/>
              </a:rPr>
              <a:t>- AMS-III.C: Reducciones de emisiones por vehículos eléctricos y híbridos (en inglés:</a:t>
            </a:r>
            <a:br>
              <a:rPr lang="es-SV" sz="1200" i="0" kern="1200" dirty="0" smtClean="0">
                <a:solidFill>
                  <a:schemeClr val="tx1"/>
                </a:solidFill>
                <a:effectLst/>
                <a:latin typeface="+mn-lt"/>
                <a:ea typeface="+mn-ea"/>
                <a:cs typeface="+mn-cs"/>
              </a:rPr>
            </a:br>
            <a:r>
              <a:rPr lang="es-SV" sz="1200" i="1" kern="1200" dirty="0" err="1" smtClean="0">
                <a:solidFill>
                  <a:schemeClr val="tx1"/>
                </a:solidFill>
                <a:effectLst/>
                <a:latin typeface="+mn-lt"/>
                <a:ea typeface="+mn-ea"/>
                <a:cs typeface="+mn-cs"/>
              </a:rPr>
              <a:t>Emission</a:t>
            </a:r>
            <a:r>
              <a:rPr lang="es-SV" sz="1200" i="1" kern="1200" dirty="0" smtClean="0">
                <a:solidFill>
                  <a:schemeClr val="tx1"/>
                </a:solidFill>
                <a:effectLst/>
                <a:latin typeface="+mn-lt"/>
                <a:ea typeface="+mn-ea"/>
                <a:cs typeface="+mn-cs"/>
              </a:rPr>
              <a:t> </a:t>
            </a:r>
            <a:r>
              <a:rPr lang="es-SV" sz="1200" i="1" kern="1200" dirty="0" err="1" smtClean="0">
                <a:solidFill>
                  <a:schemeClr val="tx1"/>
                </a:solidFill>
                <a:effectLst/>
                <a:latin typeface="+mn-lt"/>
                <a:ea typeface="+mn-ea"/>
                <a:cs typeface="+mn-cs"/>
              </a:rPr>
              <a:t>reductions</a:t>
            </a:r>
            <a:r>
              <a:rPr lang="es-SV" sz="1200" i="1" kern="1200" dirty="0" smtClean="0">
                <a:solidFill>
                  <a:schemeClr val="tx1"/>
                </a:solidFill>
                <a:effectLst/>
                <a:latin typeface="+mn-lt"/>
                <a:ea typeface="+mn-ea"/>
                <a:cs typeface="+mn-cs"/>
              </a:rPr>
              <a:t> </a:t>
            </a:r>
            <a:r>
              <a:rPr lang="es-SV" sz="1200" i="1" kern="1200" dirty="0" err="1" smtClean="0">
                <a:solidFill>
                  <a:schemeClr val="tx1"/>
                </a:solidFill>
                <a:effectLst/>
                <a:latin typeface="+mn-lt"/>
                <a:ea typeface="+mn-ea"/>
                <a:cs typeface="+mn-cs"/>
              </a:rPr>
              <a:t>by</a:t>
            </a:r>
            <a:r>
              <a:rPr lang="es-SV" sz="1200" i="1" kern="1200" dirty="0" smtClean="0">
                <a:solidFill>
                  <a:schemeClr val="tx1"/>
                </a:solidFill>
                <a:effectLst/>
                <a:latin typeface="+mn-lt"/>
                <a:ea typeface="+mn-ea"/>
                <a:cs typeface="+mn-cs"/>
              </a:rPr>
              <a:t> </a:t>
            </a:r>
            <a:r>
              <a:rPr lang="es-SV" sz="1200" i="1" kern="1200" dirty="0" err="1" smtClean="0">
                <a:solidFill>
                  <a:schemeClr val="tx1"/>
                </a:solidFill>
                <a:effectLst/>
                <a:latin typeface="+mn-lt"/>
                <a:ea typeface="+mn-ea"/>
                <a:cs typeface="+mn-cs"/>
              </a:rPr>
              <a:t>electric</a:t>
            </a:r>
            <a:r>
              <a:rPr lang="es-SV" sz="1200" i="1" kern="1200" dirty="0" smtClean="0">
                <a:solidFill>
                  <a:schemeClr val="tx1"/>
                </a:solidFill>
                <a:effectLst/>
                <a:latin typeface="+mn-lt"/>
                <a:ea typeface="+mn-ea"/>
                <a:cs typeface="+mn-cs"/>
              </a:rPr>
              <a:t> and </a:t>
            </a:r>
            <a:r>
              <a:rPr lang="es-SV" sz="1200" i="1" kern="1200" dirty="0" err="1" smtClean="0">
                <a:solidFill>
                  <a:schemeClr val="tx1"/>
                </a:solidFill>
                <a:effectLst/>
                <a:latin typeface="+mn-lt"/>
                <a:ea typeface="+mn-ea"/>
                <a:cs typeface="+mn-cs"/>
              </a:rPr>
              <a:t>hybrid</a:t>
            </a:r>
            <a:r>
              <a:rPr lang="es-SV" sz="1200" i="1" kern="1200" dirty="0" smtClean="0">
                <a:solidFill>
                  <a:schemeClr val="tx1"/>
                </a:solidFill>
                <a:effectLst/>
                <a:latin typeface="+mn-lt"/>
                <a:ea typeface="+mn-ea"/>
                <a:cs typeface="+mn-cs"/>
              </a:rPr>
              <a:t> </a:t>
            </a:r>
            <a:r>
              <a:rPr lang="es-SV" sz="1200" i="1" kern="1200" dirty="0" err="1" smtClean="0">
                <a:solidFill>
                  <a:schemeClr val="tx1"/>
                </a:solidFill>
                <a:effectLst/>
                <a:latin typeface="+mn-lt"/>
                <a:ea typeface="+mn-ea"/>
                <a:cs typeface="+mn-cs"/>
              </a:rPr>
              <a:t>vehicles</a:t>
            </a:r>
            <a:r>
              <a:rPr lang="es-SV" sz="1200" i="0" kern="1200" dirty="0" smtClean="0">
                <a:solidFill>
                  <a:schemeClr val="tx1"/>
                </a:solidFill>
                <a:effectLst/>
                <a:latin typeface="+mn-lt"/>
                <a:ea typeface="+mn-ea"/>
                <a:cs typeface="+mn-cs"/>
              </a:rPr>
              <a:t>)</a:t>
            </a:r>
            <a:br>
              <a:rPr lang="es-SV" sz="1200" i="0" kern="1200" dirty="0" smtClean="0">
                <a:solidFill>
                  <a:schemeClr val="tx1"/>
                </a:solidFill>
                <a:effectLst/>
                <a:latin typeface="+mn-lt"/>
                <a:ea typeface="+mn-ea"/>
                <a:cs typeface="+mn-cs"/>
              </a:rPr>
            </a:br>
            <a:r>
              <a:rPr lang="es-SV" sz="1200" i="0" kern="1200" dirty="0" smtClean="0">
                <a:solidFill>
                  <a:schemeClr val="tx1"/>
                </a:solidFill>
                <a:effectLst/>
                <a:latin typeface="+mn-lt"/>
                <a:ea typeface="+mn-ea"/>
                <a:cs typeface="+mn-cs"/>
              </a:rPr>
              <a:t>http://cdm.unfccc.int/methodologies/DB/7DYUF4TWIPX6BHOM3EHMM8B8LIKF1M</a:t>
            </a:r>
            <a:br>
              <a:rPr lang="es-SV" sz="1200" i="0" kern="1200" dirty="0" smtClean="0">
                <a:solidFill>
                  <a:schemeClr val="tx1"/>
                </a:solidFill>
                <a:effectLst/>
                <a:latin typeface="+mn-lt"/>
                <a:ea typeface="+mn-ea"/>
                <a:cs typeface="+mn-cs"/>
              </a:rPr>
            </a:br>
            <a:r>
              <a:rPr lang="es-SV" sz="1200" i="0" kern="1200" dirty="0" smtClean="0">
                <a:solidFill>
                  <a:schemeClr val="tx1"/>
                </a:solidFill>
                <a:effectLst/>
                <a:latin typeface="+mn-lt"/>
                <a:ea typeface="+mn-ea"/>
                <a:cs typeface="+mn-cs"/>
              </a:rPr>
              <a:t>- AMS-III.S: Introducción de vehículos/tecnologías bajos en carbono en flotas de vehículos</a:t>
            </a:r>
            <a:br>
              <a:rPr lang="es-SV" sz="1200" i="0" kern="1200" dirty="0" smtClean="0">
                <a:solidFill>
                  <a:schemeClr val="tx1"/>
                </a:solidFill>
                <a:effectLst/>
                <a:latin typeface="+mn-lt"/>
                <a:ea typeface="+mn-ea"/>
                <a:cs typeface="+mn-cs"/>
              </a:rPr>
            </a:br>
            <a:r>
              <a:rPr lang="es-SV" sz="1200" i="0" kern="1200" dirty="0" smtClean="0">
                <a:solidFill>
                  <a:schemeClr val="tx1"/>
                </a:solidFill>
                <a:effectLst/>
                <a:latin typeface="+mn-lt"/>
                <a:ea typeface="+mn-ea"/>
                <a:cs typeface="+mn-cs"/>
              </a:rPr>
              <a:t>comerciales (en inglés: </a:t>
            </a:r>
            <a:r>
              <a:rPr lang="es-SV" sz="1200" i="1" kern="1200" dirty="0" err="1" smtClean="0">
                <a:solidFill>
                  <a:schemeClr val="tx1"/>
                </a:solidFill>
                <a:effectLst/>
                <a:latin typeface="+mn-lt"/>
                <a:ea typeface="+mn-ea"/>
                <a:cs typeface="+mn-cs"/>
              </a:rPr>
              <a:t>Introduction</a:t>
            </a:r>
            <a:r>
              <a:rPr lang="es-SV" sz="1200" i="1" kern="1200" dirty="0" smtClean="0">
                <a:solidFill>
                  <a:schemeClr val="tx1"/>
                </a:solidFill>
                <a:effectLst/>
                <a:latin typeface="+mn-lt"/>
                <a:ea typeface="+mn-ea"/>
                <a:cs typeface="+mn-cs"/>
              </a:rPr>
              <a:t> of </a:t>
            </a:r>
            <a:r>
              <a:rPr lang="es-SV" sz="1200" i="1" kern="1200" dirty="0" err="1" smtClean="0">
                <a:solidFill>
                  <a:schemeClr val="tx1"/>
                </a:solidFill>
                <a:effectLst/>
                <a:latin typeface="+mn-lt"/>
                <a:ea typeface="+mn-ea"/>
                <a:cs typeface="+mn-cs"/>
              </a:rPr>
              <a:t>low-emission</a:t>
            </a:r>
            <a:r>
              <a:rPr lang="es-SV" sz="1200" i="1" kern="1200" dirty="0" smtClean="0">
                <a:solidFill>
                  <a:schemeClr val="tx1"/>
                </a:solidFill>
                <a:effectLst/>
                <a:latin typeface="+mn-lt"/>
                <a:ea typeface="+mn-ea"/>
                <a:cs typeface="+mn-cs"/>
              </a:rPr>
              <a:t> </a:t>
            </a:r>
            <a:r>
              <a:rPr lang="es-SV" sz="1200" i="1" kern="1200" dirty="0" err="1" smtClean="0">
                <a:solidFill>
                  <a:schemeClr val="tx1"/>
                </a:solidFill>
                <a:effectLst/>
                <a:latin typeface="+mn-lt"/>
                <a:ea typeface="+mn-ea"/>
                <a:cs typeface="+mn-cs"/>
              </a:rPr>
              <a:t>vehicles</a:t>
            </a:r>
            <a:r>
              <a:rPr lang="es-SV" sz="1200" i="1" kern="1200" dirty="0" smtClean="0">
                <a:solidFill>
                  <a:schemeClr val="tx1"/>
                </a:solidFill>
                <a:effectLst/>
                <a:latin typeface="+mn-lt"/>
                <a:ea typeface="+mn-ea"/>
                <a:cs typeface="+mn-cs"/>
              </a:rPr>
              <a:t>/</a:t>
            </a:r>
            <a:r>
              <a:rPr lang="es-SV" sz="1200" i="1" kern="1200" dirty="0" err="1" smtClean="0">
                <a:solidFill>
                  <a:schemeClr val="tx1"/>
                </a:solidFill>
                <a:effectLst/>
                <a:latin typeface="+mn-lt"/>
                <a:ea typeface="+mn-ea"/>
                <a:cs typeface="+mn-cs"/>
              </a:rPr>
              <a:t>technologies</a:t>
            </a:r>
            <a:r>
              <a:rPr lang="es-SV" sz="1200" i="1" kern="1200" dirty="0" smtClean="0">
                <a:solidFill>
                  <a:schemeClr val="tx1"/>
                </a:solidFill>
                <a:effectLst/>
                <a:latin typeface="+mn-lt"/>
                <a:ea typeface="+mn-ea"/>
                <a:cs typeface="+mn-cs"/>
              </a:rPr>
              <a:t> to </a:t>
            </a:r>
            <a:r>
              <a:rPr lang="es-SV" sz="1200" i="1" kern="1200" dirty="0" err="1" smtClean="0">
                <a:solidFill>
                  <a:schemeClr val="tx1"/>
                </a:solidFill>
                <a:effectLst/>
                <a:latin typeface="+mn-lt"/>
                <a:ea typeface="+mn-ea"/>
                <a:cs typeface="+mn-cs"/>
              </a:rPr>
              <a:t>commercial</a:t>
            </a:r>
            <a:r>
              <a:rPr lang="es-SV" sz="1200" i="0" kern="1200" dirty="0" smtClean="0">
                <a:solidFill>
                  <a:schemeClr val="tx1"/>
                </a:solidFill>
                <a:effectLst/>
                <a:latin typeface="+mn-lt"/>
                <a:ea typeface="+mn-ea"/>
                <a:cs typeface="+mn-cs"/>
              </a:rPr>
              <a:t/>
            </a:r>
            <a:br>
              <a:rPr lang="es-SV" sz="1200" i="0" kern="1200" dirty="0" smtClean="0">
                <a:solidFill>
                  <a:schemeClr val="tx1"/>
                </a:solidFill>
                <a:effectLst/>
                <a:latin typeface="+mn-lt"/>
                <a:ea typeface="+mn-ea"/>
                <a:cs typeface="+mn-cs"/>
              </a:rPr>
            </a:br>
            <a:r>
              <a:rPr lang="es-SV" sz="1200" i="1" kern="1200" dirty="0" err="1" smtClean="0">
                <a:solidFill>
                  <a:schemeClr val="tx1"/>
                </a:solidFill>
                <a:effectLst/>
                <a:latin typeface="+mn-lt"/>
                <a:ea typeface="+mn-ea"/>
                <a:cs typeface="+mn-cs"/>
              </a:rPr>
              <a:t>vehicle</a:t>
            </a:r>
            <a:r>
              <a:rPr lang="es-SV" sz="1200" i="1" kern="1200" dirty="0" smtClean="0">
                <a:solidFill>
                  <a:schemeClr val="tx1"/>
                </a:solidFill>
                <a:effectLst/>
                <a:latin typeface="+mn-lt"/>
                <a:ea typeface="+mn-ea"/>
                <a:cs typeface="+mn-cs"/>
              </a:rPr>
              <a:t> </a:t>
            </a:r>
            <a:r>
              <a:rPr lang="es-SV" sz="1200" i="1" kern="1200" dirty="0" err="1" smtClean="0">
                <a:solidFill>
                  <a:schemeClr val="tx1"/>
                </a:solidFill>
                <a:effectLst/>
                <a:latin typeface="+mn-lt"/>
                <a:ea typeface="+mn-ea"/>
                <a:cs typeface="+mn-cs"/>
              </a:rPr>
              <a:t>fleets</a:t>
            </a:r>
            <a:r>
              <a:rPr lang="es-SV" sz="1200" i="0" kern="1200" dirty="0" smtClean="0">
                <a:solidFill>
                  <a:schemeClr val="tx1"/>
                </a:solidFill>
                <a:effectLst/>
                <a:latin typeface="+mn-lt"/>
                <a:ea typeface="+mn-ea"/>
                <a:cs typeface="+mn-cs"/>
              </a:rPr>
              <a:t>)</a:t>
            </a:r>
            <a:br>
              <a:rPr lang="es-SV" sz="1200" i="0" kern="1200" dirty="0" smtClean="0">
                <a:solidFill>
                  <a:schemeClr val="tx1"/>
                </a:solidFill>
                <a:effectLst/>
                <a:latin typeface="+mn-lt"/>
                <a:ea typeface="+mn-ea"/>
                <a:cs typeface="+mn-cs"/>
              </a:rPr>
            </a:br>
            <a:r>
              <a:rPr lang="es-SV" sz="1200" i="0" kern="1200" dirty="0" smtClean="0">
                <a:solidFill>
                  <a:schemeClr val="tx1"/>
                </a:solidFill>
                <a:effectLst/>
                <a:latin typeface="+mn-lt"/>
                <a:ea typeface="+mn-ea"/>
                <a:cs typeface="+mn-cs"/>
              </a:rPr>
              <a:t>http://cdm.unfccc.int/methodologies/DB/CAEL7OU5NIMXWM9E4RU2C4MV9WHXJN</a:t>
            </a:r>
            <a:br>
              <a:rPr lang="es-SV" sz="1200" i="0" kern="1200" dirty="0" smtClean="0">
                <a:solidFill>
                  <a:schemeClr val="tx1"/>
                </a:solidFill>
                <a:effectLst/>
                <a:latin typeface="+mn-lt"/>
                <a:ea typeface="+mn-ea"/>
                <a:cs typeface="+mn-cs"/>
              </a:rPr>
            </a:br>
            <a:r>
              <a:rPr lang="es-SV" sz="1200" i="0" kern="1200" dirty="0" smtClean="0">
                <a:solidFill>
                  <a:schemeClr val="tx1"/>
                </a:solidFill>
                <a:effectLst/>
                <a:latin typeface="+mn-lt"/>
                <a:ea typeface="+mn-ea"/>
                <a:cs typeface="+mn-cs"/>
              </a:rPr>
              <a:t>- AMS-III.AA: Actividades de transporte energéticamente eficiente usando tecnologías de</a:t>
            </a:r>
            <a:br>
              <a:rPr lang="es-SV" sz="1200" i="0" kern="1200" dirty="0" smtClean="0">
                <a:solidFill>
                  <a:schemeClr val="tx1"/>
                </a:solidFill>
                <a:effectLst/>
                <a:latin typeface="+mn-lt"/>
                <a:ea typeface="+mn-ea"/>
                <a:cs typeface="+mn-cs"/>
              </a:rPr>
            </a:br>
            <a:r>
              <a:rPr lang="es-SV" sz="1200" i="0" kern="1200" dirty="0" smtClean="0">
                <a:solidFill>
                  <a:schemeClr val="tx1"/>
                </a:solidFill>
                <a:effectLst/>
                <a:latin typeface="+mn-lt"/>
                <a:ea typeface="+mn-ea"/>
                <a:cs typeface="+mn-cs"/>
              </a:rPr>
              <a:t>“</a:t>
            </a:r>
            <a:r>
              <a:rPr lang="es-SV" sz="1200" i="0" kern="1200" dirty="0" err="1" smtClean="0">
                <a:solidFill>
                  <a:schemeClr val="tx1"/>
                </a:solidFill>
                <a:effectLst/>
                <a:latin typeface="+mn-lt"/>
                <a:ea typeface="+mn-ea"/>
                <a:cs typeface="+mn-cs"/>
              </a:rPr>
              <a:t>retrofit</a:t>
            </a:r>
            <a:r>
              <a:rPr lang="es-SV" sz="1200" i="0" kern="1200" dirty="0" smtClean="0">
                <a:solidFill>
                  <a:schemeClr val="tx1"/>
                </a:solidFill>
                <a:effectLst/>
                <a:latin typeface="+mn-lt"/>
                <a:ea typeface="+mn-ea"/>
                <a:cs typeface="+mn-cs"/>
              </a:rPr>
              <a:t>” (en inglés: </a:t>
            </a:r>
            <a:r>
              <a:rPr lang="es-SV" sz="1200" i="1" kern="1200" dirty="0" err="1" smtClean="0">
                <a:solidFill>
                  <a:schemeClr val="tx1"/>
                </a:solidFill>
                <a:effectLst/>
                <a:latin typeface="+mn-lt"/>
                <a:ea typeface="+mn-ea"/>
                <a:cs typeface="+mn-cs"/>
              </a:rPr>
              <a:t>Transportation</a:t>
            </a:r>
            <a:r>
              <a:rPr lang="es-SV" sz="1200" i="1" kern="1200" dirty="0" smtClean="0">
                <a:solidFill>
                  <a:schemeClr val="tx1"/>
                </a:solidFill>
                <a:effectLst/>
                <a:latin typeface="+mn-lt"/>
                <a:ea typeface="+mn-ea"/>
                <a:cs typeface="+mn-cs"/>
              </a:rPr>
              <a:t> Energy </a:t>
            </a:r>
            <a:r>
              <a:rPr lang="es-SV" sz="1200" i="1" kern="1200" dirty="0" err="1" smtClean="0">
                <a:solidFill>
                  <a:schemeClr val="tx1"/>
                </a:solidFill>
                <a:effectLst/>
                <a:latin typeface="+mn-lt"/>
                <a:ea typeface="+mn-ea"/>
                <a:cs typeface="+mn-cs"/>
              </a:rPr>
              <a:t>Efficiency</a:t>
            </a:r>
            <a:r>
              <a:rPr lang="es-SV" sz="1200" i="1" kern="1200" dirty="0" smtClean="0">
                <a:solidFill>
                  <a:schemeClr val="tx1"/>
                </a:solidFill>
                <a:effectLst/>
                <a:latin typeface="+mn-lt"/>
                <a:ea typeface="+mn-ea"/>
                <a:cs typeface="+mn-cs"/>
              </a:rPr>
              <a:t> </a:t>
            </a:r>
            <a:r>
              <a:rPr lang="es-SV" sz="1200" i="1" kern="1200" dirty="0" err="1" smtClean="0">
                <a:solidFill>
                  <a:schemeClr val="tx1"/>
                </a:solidFill>
                <a:effectLst/>
                <a:latin typeface="+mn-lt"/>
                <a:ea typeface="+mn-ea"/>
                <a:cs typeface="+mn-cs"/>
              </a:rPr>
              <a:t>Activities</a:t>
            </a:r>
            <a:r>
              <a:rPr lang="es-SV" sz="1200" i="1" kern="1200" dirty="0" smtClean="0">
                <a:solidFill>
                  <a:schemeClr val="tx1"/>
                </a:solidFill>
                <a:effectLst/>
                <a:latin typeface="+mn-lt"/>
                <a:ea typeface="+mn-ea"/>
                <a:cs typeface="+mn-cs"/>
              </a:rPr>
              <a:t> </a:t>
            </a:r>
            <a:r>
              <a:rPr lang="es-SV" sz="1200" i="1" kern="1200" dirty="0" err="1" smtClean="0">
                <a:solidFill>
                  <a:schemeClr val="tx1"/>
                </a:solidFill>
                <a:effectLst/>
                <a:latin typeface="+mn-lt"/>
                <a:ea typeface="+mn-ea"/>
                <a:cs typeface="+mn-cs"/>
              </a:rPr>
              <a:t>using</a:t>
            </a:r>
            <a:r>
              <a:rPr lang="es-SV" sz="1200" i="1" kern="1200" dirty="0" smtClean="0">
                <a:solidFill>
                  <a:schemeClr val="tx1"/>
                </a:solidFill>
                <a:effectLst/>
                <a:latin typeface="+mn-lt"/>
                <a:ea typeface="+mn-ea"/>
                <a:cs typeface="+mn-cs"/>
              </a:rPr>
              <a:t> </a:t>
            </a:r>
            <a:r>
              <a:rPr lang="es-SV" sz="1200" i="1" kern="1200" dirty="0" err="1" smtClean="0">
                <a:solidFill>
                  <a:schemeClr val="tx1"/>
                </a:solidFill>
                <a:effectLst/>
                <a:latin typeface="+mn-lt"/>
                <a:ea typeface="+mn-ea"/>
                <a:cs typeface="+mn-cs"/>
              </a:rPr>
              <a:t>Retrofit</a:t>
            </a:r>
            <a:r>
              <a:rPr lang="es-SV" sz="1200" i="1" kern="1200" dirty="0" smtClean="0">
                <a:solidFill>
                  <a:schemeClr val="tx1"/>
                </a:solidFill>
                <a:effectLst/>
                <a:latin typeface="+mn-lt"/>
                <a:ea typeface="+mn-ea"/>
                <a:cs typeface="+mn-cs"/>
              </a:rPr>
              <a:t> Technologies</a:t>
            </a:r>
            <a:r>
              <a:rPr lang="es-SV" sz="1200" i="0" kern="1200" dirty="0" smtClean="0">
                <a:solidFill>
                  <a:schemeClr val="tx1"/>
                </a:solidFill>
                <a:effectLst/>
                <a:latin typeface="+mn-lt"/>
                <a:ea typeface="+mn-ea"/>
                <a:cs typeface="+mn-cs"/>
              </a:rPr>
              <a:t>)</a:t>
            </a:r>
            <a:br>
              <a:rPr lang="es-SV" sz="1200" i="0" kern="1200" dirty="0" smtClean="0">
                <a:solidFill>
                  <a:schemeClr val="tx1"/>
                </a:solidFill>
                <a:effectLst/>
                <a:latin typeface="+mn-lt"/>
                <a:ea typeface="+mn-ea"/>
                <a:cs typeface="+mn-cs"/>
              </a:rPr>
            </a:br>
            <a:r>
              <a:rPr lang="es-SV" sz="1200" i="0" kern="1200" dirty="0" smtClean="0">
                <a:solidFill>
                  <a:schemeClr val="tx1"/>
                </a:solidFill>
                <a:effectLst/>
                <a:latin typeface="+mn-lt"/>
                <a:ea typeface="+mn-ea"/>
                <a:cs typeface="+mn-cs"/>
              </a:rPr>
              <a:t>http://cdm.unfccc.int/methodologies/DB/4N6Q5WI36PVIUDBJT6M7DBM4I6R5D6</a:t>
            </a:r>
            <a:br>
              <a:rPr lang="es-SV" sz="1200" i="0" kern="1200" dirty="0" smtClean="0">
                <a:solidFill>
                  <a:schemeClr val="tx1"/>
                </a:solidFill>
                <a:effectLst/>
                <a:latin typeface="+mn-lt"/>
                <a:ea typeface="+mn-ea"/>
                <a:cs typeface="+mn-cs"/>
              </a:rPr>
            </a:br>
            <a:r>
              <a:rPr lang="es-SV" sz="1200" i="0" kern="1200" dirty="0" smtClean="0">
                <a:solidFill>
                  <a:schemeClr val="tx1"/>
                </a:solidFill>
                <a:effectLst/>
                <a:latin typeface="+mn-lt"/>
                <a:ea typeface="+mn-ea"/>
                <a:cs typeface="+mn-cs"/>
              </a:rPr>
              <a:t/>
            </a:r>
            <a:br>
              <a:rPr lang="es-SV" sz="1200" i="0" kern="1200" dirty="0" smtClean="0">
                <a:solidFill>
                  <a:schemeClr val="tx1"/>
                </a:solidFill>
                <a:effectLst/>
                <a:latin typeface="+mn-lt"/>
                <a:ea typeface="+mn-ea"/>
                <a:cs typeface="+mn-cs"/>
              </a:rPr>
            </a:br>
            <a:endParaRPr lang="es-SV" dirty="0"/>
          </a:p>
        </p:txBody>
      </p:sp>
      <p:sp>
        <p:nvSpPr>
          <p:cNvPr id="4" name="3 Marcador de número de diapositiva"/>
          <p:cNvSpPr>
            <a:spLocks noGrp="1"/>
          </p:cNvSpPr>
          <p:nvPr>
            <p:ph type="sldNum" sz="quarter" idx="10"/>
          </p:nvPr>
        </p:nvSpPr>
        <p:spPr/>
        <p:txBody>
          <a:bodyPr/>
          <a:lstStyle/>
          <a:p>
            <a:fld id="{020D0452-8EAC-4856-BB33-ADF74F3CA1A8}" type="slidenum">
              <a:rPr lang="es-SV" smtClean="0"/>
              <a:pPr/>
              <a:t>22</a:t>
            </a:fld>
            <a:endParaRPr lang="es-SV"/>
          </a:p>
        </p:txBody>
      </p:sp>
    </p:spTree>
    <p:extLst>
      <p:ext uri="{BB962C8B-B14F-4D97-AF65-F5344CB8AC3E}">
        <p14:creationId xmlns:p14="http://schemas.microsoft.com/office/powerpoint/2010/main" val="3664343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2130425"/>
            <a:ext cx="8496944" cy="1470025"/>
          </a:xfrm>
        </p:spPr>
        <p:txBody>
          <a:bodyPr/>
          <a:lstStyle>
            <a:lvl1pPr>
              <a:defRPr sz="3400"/>
            </a:lvl1p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14/09/2015</a:t>
            </a:fld>
            <a:endParaRPr lang="es-ES"/>
          </a:p>
        </p:txBody>
      </p:sp>
      <p:sp>
        <p:nvSpPr>
          <p:cNvPr id="8" name="7 Marcador de número de diapositiva"/>
          <p:cNvSpPr>
            <a:spLocks noGrp="1"/>
          </p:cNvSpPr>
          <p:nvPr>
            <p:ph type="sldNum" sz="quarter" idx="11"/>
          </p:nvPr>
        </p:nvSpPr>
        <p:spPr/>
        <p:txBody>
          <a:bodyPr/>
          <a:lstStyle/>
          <a:p>
            <a:fld id="{132FADFE-3B8F-471C-ABF0-DBC7717ECBBC}" type="slidenum">
              <a:rPr lang="es-ES" smtClean="0"/>
              <a:pPr/>
              <a:t>‹#›</a:t>
            </a:fld>
            <a:endParaRPr lang="es-ES"/>
          </a:p>
        </p:txBody>
      </p:sp>
      <p:sp>
        <p:nvSpPr>
          <p:cNvPr id="9" name="8 Marcador de pie de página"/>
          <p:cNvSpPr>
            <a:spLocks noGrp="1"/>
          </p:cNvSpPr>
          <p:nvPr>
            <p:ph type="ftr" sz="quarter" idx="12"/>
          </p:nvPr>
        </p:nvSpPr>
        <p:spPr/>
        <p:txBody>
          <a:bodyPr/>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a:t>
            </a:r>
            <a:endParaRPr lang="es-ES" dirty="0"/>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14/09/2015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14/09/2015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4" name="13 Redondear rectángulo de esquina del mismo lado"/>
          <p:cNvSpPr/>
          <p:nvPr userDrawn="1"/>
        </p:nvSpPr>
        <p:spPr>
          <a:xfrm rot="10800000">
            <a:off x="0" y="18119"/>
            <a:ext cx="9144000" cy="674577"/>
          </a:xfrm>
          <a:prstGeom prst="round2SameRect">
            <a:avLst>
              <a:gd name="adj1" fmla="val 43865"/>
              <a:gd name="adj2" fmla="val 0"/>
            </a:avLst>
          </a:prstGeom>
          <a:solidFill>
            <a:schemeClr val="bg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translucentPowder">
            <a:bevelT w="127000" h="266700"/>
            <a:bevelB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smtClean="0">
              <a:solidFill>
                <a:schemeClr val="tx2"/>
              </a:solidFill>
            </a:endParaRPr>
          </a:p>
        </p:txBody>
      </p:sp>
      <p:sp>
        <p:nvSpPr>
          <p:cNvPr id="3" name="2 Marcador de contenido"/>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a:xfrm>
            <a:off x="1187624" y="6381328"/>
            <a:ext cx="1368152" cy="365125"/>
          </a:xfrm>
        </p:spPr>
        <p:txBody>
          <a:bodyPr/>
          <a:lstStyle/>
          <a:p>
            <a:fld id="{7A847CFC-816F-41D0-AAC0-9BF4FEBC753E}" type="datetimeFigureOut">
              <a:rPr lang="es-ES" smtClean="0"/>
              <a:pPr/>
              <a:t>14/09/2015</a:t>
            </a:fld>
            <a:endParaRPr lang="es-ES"/>
          </a:p>
        </p:txBody>
      </p:sp>
      <p:sp>
        <p:nvSpPr>
          <p:cNvPr id="5" name="4 Marcador de pie de página"/>
          <p:cNvSpPr>
            <a:spLocks noGrp="1"/>
          </p:cNvSpPr>
          <p:nvPr>
            <p:ph type="ftr" sz="quarter" idx="11"/>
          </p:nvPr>
        </p:nvSpPr>
        <p:spPr>
          <a:xfrm>
            <a:off x="2699792" y="6381328"/>
            <a:ext cx="3168352" cy="365125"/>
          </a:xfrm>
        </p:spPr>
        <p:txBody>
          <a:bodyPr/>
          <a:lstStyle/>
          <a:p>
            <a:endParaRPr lang="es-ES" dirty="0"/>
          </a:p>
        </p:txBody>
      </p:sp>
      <p:sp>
        <p:nvSpPr>
          <p:cNvPr id="6" name="5 Marcador de número de diapositiva"/>
          <p:cNvSpPr>
            <a:spLocks noGrp="1"/>
          </p:cNvSpPr>
          <p:nvPr>
            <p:ph type="sldNum" sz="quarter" idx="12"/>
          </p:nvPr>
        </p:nvSpPr>
        <p:spPr>
          <a:xfrm>
            <a:off x="107504" y="6381328"/>
            <a:ext cx="864096" cy="365125"/>
          </a:xfrm>
        </p:spPr>
        <p:txBody>
          <a:bodyPr/>
          <a:lstStyle>
            <a:lvl1pPr algn="l">
              <a:defRPr/>
            </a:lvl1pPr>
          </a:lstStyle>
          <a:p>
            <a:fld id="{132FADFE-3B8F-471C-ABF0-DBC7717ECBBC}" type="slidenum">
              <a:rPr lang="es-ES" smtClean="0"/>
              <a:pPr/>
              <a:t>‹#›</a:t>
            </a:fld>
            <a:endParaRPr lang="es-ES"/>
          </a:p>
        </p:txBody>
      </p:sp>
      <p:sp>
        <p:nvSpPr>
          <p:cNvPr id="2" name="1 Título"/>
          <p:cNvSpPr>
            <a:spLocks noGrp="1"/>
          </p:cNvSpPr>
          <p:nvPr>
            <p:ph type="title"/>
          </p:nvPr>
        </p:nvSpPr>
        <p:spPr>
          <a:xfrm>
            <a:off x="457200" y="63672"/>
            <a:ext cx="8229600" cy="532631"/>
          </a:xfrm>
        </p:spPr>
        <p:txBody>
          <a:bodyPr/>
          <a:lstStyle>
            <a:lvl1pPr>
              <a:defRPr sz="2000">
                <a:solidFill>
                  <a:schemeClr val="tx2"/>
                </a:solidFill>
              </a:defRPr>
            </a:lvl1pPr>
          </a:lstStyle>
          <a:p>
            <a:r>
              <a:rPr lang="es-ES" dirty="0" smtClean="0"/>
              <a:t>Haga clic para modificar el estilo de título</a:t>
            </a:r>
            <a:endParaRPr lang="es-ES" dirty="0"/>
          </a:p>
        </p:txBody>
      </p:sp>
      <p:pic>
        <p:nvPicPr>
          <p:cNvPr id="12" name="Picture 2"/>
          <p:cNvPicPr>
            <a:picLocks noChangeAspect="1" noChangeArrowheads="1"/>
          </p:cNvPicPr>
          <p:nvPr userDrawn="1"/>
        </p:nvPicPr>
        <p:blipFill>
          <a:blip r:embed="rId2" cstate="print"/>
          <a:srcRect/>
          <a:stretch>
            <a:fillRect/>
          </a:stretch>
        </p:blipFill>
        <p:spPr bwMode="auto">
          <a:xfrm>
            <a:off x="6588224" y="6424214"/>
            <a:ext cx="2016224" cy="400435"/>
          </a:xfrm>
          <a:prstGeom prst="rect">
            <a:avLst/>
          </a:prstGeom>
          <a:noFill/>
          <a:ln w="9525">
            <a:noFill/>
            <a:miter lim="800000"/>
            <a:headEnd/>
            <a:tailEnd/>
          </a:ln>
        </p:spPr>
      </p:pic>
      <p:pic>
        <p:nvPicPr>
          <p:cNvPr id="13" name="Picture 2" descr="C:\Users\dmurcia.CNE\Desktop\ORGANIZANDO\Logos\LOGO.png"/>
          <p:cNvPicPr>
            <a:picLocks noChangeAspect="1" noChangeArrowheads="1"/>
          </p:cNvPicPr>
          <p:nvPr userDrawn="1"/>
        </p:nvPicPr>
        <p:blipFill>
          <a:blip r:embed="rId3" cstate="print"/>
          <a:srcRect/>
          <a:stretch>
            <a:fillRect/>
          </a:stretch>
        </p:blipFill>
        <p:spPr bwMode="auto">
          <a:xfrm>
            <a:off x="8662797" y="6453336"/>
            <a:ext cx="402274" cy="31288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0" cap="all"/>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14/09/2015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a:t>
            </a:r>
            <a:endParaRPr lang="es-ES" dirty="0"/>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14/09/2015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dirty="0" smtClean="0"/>
              <a:t>Haga clic para modificar el estilo de título</a:t>
            </a:r>
            <a:endParaRPr lang="es-ES" dirty="0"/>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14/09/2015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a:t>
            </a:r>
            <a:endParaRPr lang="es-ES" dirty="0"/>
          </a:p>
        </p:txBody>
      </p:sp>
      <p:sp>
        <p:nvSpPr>
          <p:cNvPr id="3" name="2 Marcador de fecha"/>
          <p:cNvSpPr>
            <a:spLocks noGrp="1"/>
          </p:cNvSpPr>
          <p:nvPr>
            <p:ph type="dt" sz="half" idx="10"/>
          </p:nvPr>
        </p:nvSpPr>
        <p:spPr/>
        <p:txBody>
          <a:bodyPr/>
          <a:lstStyle/>
          <a:p>
            <a:fld id="{7A847CFC-816F-41D0-AAC0-9BF4FEBC753E}" type="datetimeFigureOut">
              <a:rPr lang="es-ES" smtClean="0"/>
              <a:pPr/>
              <a:t>14/09/2015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14/09/2015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0"/>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14/09/2015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0"/>
            </a:lvl1pPr>
          </a:lstStyle>
          <a:p>
            <a:r>
              <a:rPr lang="es-ES" dirty="0" smtClean="0"/>
              <a:t>Haga clic para modificar el estilo de título del patrón</a:t>
            </a:r>
            <a:endParaRPr lang="es-ES" dirty="0"/>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14/09/2015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81120"/>
            <a:ext cx="8229600" cy="432048"/>
          </a:xfrm>
          <a:prstGeom prst="rect">
            <a:avLst/>
          </a:prstGeom>
        </p:spPr>
        <p:txBody>
          <a:bodyPr vert="horz" lIns="91440" tIns="45720" rIns="91440" bIns="45720" rtlCol="0" anchor="ctr">
            <a:noAutofit/>
          </a:bodyPr>
          <a:lstStyle/>
          <a:p>
            <a:r>
              <a:rPr lang="es-ES" dirty="0" smtClean="0"/>
              <a:t>Haga clic para modificar el estilo de título</a:t>
            </a:r>
            <a:endParaRPr lang="es-ES" dirty="0"/>
          </a:p>
        </p:txBody>
      </p:sp>
      <p:sp>
        <p:nvSpPr>
          <p:cNvPr id="3" name="2 Marcador de texto"/>
          <p:cNvSpPr>
            <a:spLocks noGrp="1"/>
          </p:cNvSpPr>
          <p:nvPr>
            <p:ph type="body" idx="1"/>
          </p:nvPr>
        </p:nvSpPr>
        <p:spPr>
          <a:xfrm>
            <a:off x="457200" y="1063277"/>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14/09/2015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400" b="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jpe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7.jpeg"/><Relationship Id="rId5" Type="http://schemas.openxmlformats.org/officeDocument/2006/relationships/diagramQuickStyle" Target="../diagrams/quickStyle1.xml"/><Relationship Id="rId10" Type="http://schemas.openxmlformats.org/officeDocument/2006/relationships/image" Target="../media/image16.jpeg"/><Relationship Id="rId4" Type="http://schemas.openxmlformats.org/officeDocument/2006/relationships/diagramLayout" Target="../diagrams/layout1.xm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microsoft.com/office/2007/relationships/hdphoto" Target="../media/hdphoto1.wdp"/><Relationship Id="rId9"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5" Type="http://schemas.microsoft.com/office/2007/relationships/hdphoto" Target="../media/hdphoto3.wdp"/><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4" descr="http://www.eltiempo.com/economia/negocios/IMAGEN/IMAGEN-12374414-1.pn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3059832" y="4653136"/>
            <a:ext cx="1754696" cy="749546"/>
          </a:xfrm>
          <a:prstGeom prst="ellipse">
            <a:avLst/>
          </a:prstGeom>
          <a:ln>
            <a:noFill/>
          </a:ln>
          <a:effectLst>
            <a:softEdge rad="112500"/>
          </a:effectLst>
        </p:spPr>
      </p:pic>
      <p:sp>
        <p:nvSpPr>
          <p:cNvPr id="4" name="3 Rectángulo"/>
          <p:cNvSpPr/>
          <p:nvPr/>
        </p:nvSpPr>
        <p:spPr>
          <a:xfrm>
            <a:off x="4355976" y="4190482"/>
            <a:ext cx="195936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dirty="0" smtClean="0">
                <a:solidFill>
                  <a:schemeClr val="bg1">
                    <a:lumMod val="50000"/>
                  </a:schemeClr>
                </a:solidFill>
              </a:rPr>
              <a:t>Septiembre </a:t>
            </a:r>
            <a:endParaRPr lang="es-SV" sz="2200" dirty="0">
              <a:solidFill>
                <a:schemeClr val="bg1">
                  <a:lumMod val="50000"/>
                </a:schemeClr>
              </a:solidFill>
            </a:endParaRPr>
          </a:p>
        </p:txBody>
      </p:sp>
      <p:sp>
        <p:nvSpPr>
          <p:cNvPr id="2" name="1 Rectángulo"/>
          <p:cNvSpPr/>
          <p:nvPr/>
        </p:nvSpPr>
        <p:spPr>
          <a:xfrm>
            <a:off x="946948" y="4653136"/>
            <a:ext cx="250702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solidFill>
                  <a:schemeClr val="accent5">
                    <a:lumMod val="50000"/>
                  </a:schemeClr>
                </a:solidFill>
              </a:rPr>
              <a:t>Proyecto EEPB</a:t>
            </a:r>
          </a:p>
          <a:p>
            <a:r>
              <a:rPr lang="es-MX" sz="2000" dirty="0" smtClean="0">
                <a:solidFill>
                  <a:schemeClr val="accent5">
                    <a:lumMod val="50000"/>
                  </a:schemeClr>
                </a:solidFill>
              </a:rPr>
              <a:t>CNE/PNUD/GEF</a:t>
            </a:r>
            <a:endParaRPr lang="es-SV" sz="2000" dirty="0">
              <a:solidFill>
                <a:schemeClr val="accent5">
                  <a:lumMod val="50000"/>
                </a:schemeClr>
              </a:solidFill>
            </a:endParaRPr>
          </a:p>
        </p:txBody>
      </p:sp>
      <p:sp>
        <p:nvSpPr>
          <p:cNvPr id="5" name="4 CuadroTexto"/>
          <p:cNvSpPr txBox="1"/>
          <p:nvPr/>
        </p:nvSpPr>
        <p:spPr>
          <a:xfrm>
            <a:off x="1462404" y="1618927"/>
            <a:ext cx="3757668" cy="1200329"/>
          </a:xfrm>
          <a:prstGeom prst="rect">
            <a:avLst/>
          </a:prstGeom>
          <a:noFill/>
        </p:spPr>
        <p:txBody>
          <a:bodyPr wrap="square" rtlCol="0">
            <a:spAutoFit/>
          </a:bodyPr>
          <a:lstStyle/>
          <a:p>
            <a:pPr algn="ctr"/>
            <a:r>
              <a:rPr lang="es-MX" sz="3600" b="1" dirty="0" smtClean="0">
                <a:solidFill>
                  <a:schemeClr val="accent1">
                    <a:lumMod val="75000"/>
                  </a:schemeClr>
                </a:solidFill>
              </a:rPr>
              <a:t>Experiencia </a:t>
            </a:r>
          </a:p>
          <a:p>
            <a:pPr algn="ctr"/>
            <a:r>
              <a:rPr lang="es-MX" sz="3600" b="1" dirty="0" smtClean="0">
                <a:solidFill>
                  <a:schemeClr val="accent1">
                    <a:lumMod val="75000"/>
                  </a:schemeClr>
                </a:solidFill>
              </a:rPr>
              <a:t>NAMA</a:t>
            </a:r>
            <a:endParaRPr lang="es-SV" sz="3600" b="1" dirty="0">
              <a:solidFill>
                <a:schemeClr val="accent1">
                  <a:lumMod val="75000"/>
                </a:schemeClr>
              </a:solidFill>
            </a:endParaRPr>
          </a:p>
        </p:txBody>
      </p:sp>
      <p:pic>
        <p:nvPicPr>
          <p:cNvPr id="8" name="Picture 16" descr="http://www.pucp.edu.pe/climadecambios/pucp/img/interior/imagengris.jpg"/>
          <p:cNvPicPr>
            <a:picLocks noChangeAspect="1" noChangeArrowheads="1"/>
          </p:cNvPicPr>
          <p:nvPr/>
        </p:nvPicPr>
        <p:blipFill>
          <a:blip r:embed="rId3"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sp>
        <p:nvSpPr>
          <p:cNvPr id="31" name="30 CuadroTexto"/>
          <p:cNvSpPr txBox="1"/>
          <p:nvPr/>
        </p:nvSpPr>
        <p:spPr>
          <a:xfrm>
            <a:off x="0" y="31372"/>
            <a:ext cx="9144000" cy="553998"/>
          </a:xfrm>
          <a:prstGeom prst="rect">
            <a:avLst/>
          </a:prstGeom>
          <a:noFill/>
        </p:spPr>
        <p:txBody>
          <a:bodyPr wrap="square" rtlCol="0">
            <a:spAutoFit/>
          </a:bodyPr>
          <a:lstStyle/>
          <a:p>
            <a:pPr algn="ctr"/>
            <a:r>
              <a:rPr lang="es-MX" sz="3000" dirty="0" smtClean="0">
                <a:solidFill>
                  <a:schemeClr val="tx2"/>
                </a:solidFill>
              </a:rPr>
              <a:t>Consejo Nacional de Energía</a:t>
            </a:r>
            <a:endParaRPr lang="es-SV" sz="3000" dirty="0">
              <a:solidFill>
                <a:schemeClr val="tx2"/>
              </a:solidFill>
            </a:endParaRPr>
          </a:p>
        </p:txBody>
      </p:sp>
      <p:cxnSp>
        <p:nvCxnSpPr>
          <p:cNvPr id="32" name="31 Conector recto"/>
          <p:cNvCxnSpPr/>
          <p:nvPr/>
        </p:nvCxnSpPr>
        <p:spPr>
          <a:xfrm>
            <a:off x="440432" y="647192"/>
            <a:ext cx="823602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44" name="Picture 2" descr="C:\Users\dmurcia.CNE\Desktop\ORGANIZANDO\Logos\LOGO.png"/>
          <p:cNvPicPr>
            <a:picLocks noChangeAspect="1" noChangeArrowheads="1"/>
          </p:cNvPicPr>
          <p:nvPr/>
        </p:nvPicPr>
        <p:blipFill>
          <a:blip r:embed="rId4" cstate="print"/>
          <a:srcRect/>
          <a:stretch>
            <a:fillRect/>
          </a:stretch>
        </p:blipFill>
        <p:spPr bwMode="auto">
          <a:xfrm>
            <a:off x="107504" y="4791404"/>
            <a:ext cx="802374" cy="624068"/>
          </a:xfrm>
          <a:prstGeom prst="rect">
            <a:avLst/>
          </a:prstGeom>
          <a:noFill/>
        </p:spPr>
      </p:pic>
      <p:pic>
        <p:nvPicPr>
          <p:cNvPr id="45" name="Picture 16" descr="http://www.pucp.edu.pe/climadecambios/pucp/img/interior/imagengris.jpg"/>
          <p:cNvPicPr>
            <a:picLocks noChangeAspect="1" noChangeArrowheads="1"/>
          </p:cNvPicPr>
          <p:nvPr/>
        </p:nvPicPr>
        <p:blipFill>
          <a:blip r:embed="rId3"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cxnSp>
        <p:nvCxnSpPr>
          <p:cNvPr id="50" name="49 Conector recto"/>
          <p:cNvCxnSpPr/>
          <p:nvPr/>
        </p:nvCxnSpPr>
        <p:spPr>
          <a:xfrm>
            <a:off x="1044504" y="5412972"/>
            <a:ext cx="8064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2 Rectángulo"/>
          <p:cNvSpPr/>
          <p:nvPr/>
        </p:nvSpPr>
        <p:spPr>
          <a:xfrm>
            <a:off x="4572000" y="4653136"/>
            <a:ext cx="144016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300" dirty="0" smtClean="0">
                <a:solidFill>
                  <a:schemeClr val="bg1">
                    <a:lumMod val="50000"/>
                  </a:schemeClr>
                </a:solidFill>
              </a:rPr>
              <a:t>2015</a:t>
            </a:r>
            <a:endParaRPr lang="es-SV" sz="4300" dirty="0">
              <a:solidFill>
                <a:schemeClr val="bg1">
                  <a:lumMod val="50000"/>
                </a:schemeClr>
              </a:solidFill>
            </a:endParaRPr>
          </a:p>
        </p:txBody>
      </p:sp>
      <p:pic>
        <p:nvPicPr>
          <p:cNvPr id="28" name="27 Imagen"/>
          <p:cNvPicPr>
            <a:picLocks noChangeAspect="1"/>
          </p:cNvPicPr>
          <p:nvPr/>
        </p:nvPicPr>
        <p:blipFill rotWithShape="1">
          <a:blip r:embed="rId5" cstate="print">
            <a:extLst>
              <a:ext uri="{28A0092B-C50C-407E-A947-70E740481C1C}">
                <a14:useLocalDpi xmlns:a14="http://schemas.microsoft.com/office/drawing/2010/main" val="0"/>
              </a:ext>
            </a:extLst>
          </a:blip>
          <a:srcRect l="33358" t="66715" r="59554" b="19764"/>
          <a:stretch/>
        </p:blipFill>
        <p:spPr>
          <a:xfrm>
            <a:off x="2015832" y="3068616"/>
            <a:ext cx="504000" cy="504000"/>
          </a:xfrm>
          <a:prstGeom prst="rect">
            <a:avLst/>
          </a:prstGeom>
        </p:spPr>
      </p:pic>
      <p:pic>
        <p:nvPicPr>
          <p:cNvPr id="29" name="28 Imagen"/>
          <p:cNvPicPr>
            <a:picLocks noChangeAspect="1"/>
          </p:cNvPicPr>
          <p:nvPr/>
        </p:nvPicPr>
        <p:blipFill rotWithShape="1">
          <a:blip r:embed="rId6" cstate="print">
            <a:extLst>
              <a:ext uri="{28A0092B-C50C-407E-A947-70E740481C1C}">
                <a14:useLocalDpi xmlns:a14="http://schemas.microsoft.com/office/drawing/2010/main" val="0"/>
              </a:ext>
            </a:extLst>
          </a:blip>
          <a:srcRect l="62818" t="66715" r="30142" b="19764"/>
          <a:stretch/>
        </p:blipFill>
        <p:spPr>
          <a:xfrm>
            <a:off x="4284024" y="3068618"/>
            <a:ext cx="504000" cy="504000"/>
          </a:xfrm>
          <a:prstGeom prst="rect">
            <a:avLst/>
          </a:prstGeom>
        </p:spPr>
      </p:pic>
      <p:pic>
        <p:nvPicPr>
          <p:cNvPr id="30" name="29 Imagen"/>
          <p:cNvPicPr>
            <a:picLocks noChangeAspect="1"/>
          </p:cNvPicPr>
          <p:nvPr/>
        </p:nvPicPr>
        <p:blipFill rotWithShape="1">
          <a:blip r:embed="rId7" cstate="print">
            <a:extLst>
              <a:ext uri="{28A0092B-C50C-407E-A947-70E740481C1C}">
                <a14:useLocalDpi xmlns:a14="http://schemas.microsoft.com/office/drawing/2010/main" val="0"/>
              </a:ext>
            </a:extLst>
          </a:blip>
          <a:srcRect l="55544" t="66715" r="37737" b="19764"/>
          <a:stretch/>
        </p:blipFill>
        <p:spPr>
          <a:xfrm>
            <a:off x="3716976" y="3068617"/>
            <a:ext cx="504000" cy="504000"/>
          </a:xfrm>
          <a:prstGeom prst="rect">
            <a:avLst/>
          </a:prstGeom>
        </p:spPr>
      </p:pic>
      <p:pic>
        <p:nvPicPr>
          <p:cNvPr id="33" name="32 Imagen"/>
          <p:cNvPicPr>
            <a:picLocks noChangeAspect="1"/>
          </p:cNvPicPr>
          <p:nvPr/>
        </p:nvPicPr>
        <p:blipFill rotWithShape="1">
          <a:blip r:embed="rId8" cstate="print">
            <a:extLst>
              <a:ext uri="{28A0092B-C50C-407E-A947-70E740481C1C}">
                <a14:useLocalDpi xmlns:a14="http://schemas.microsoft.com/office/drawing/2010/main" val="0"/>
              </a:ext>
            </a:extLst>
          </a:blip>
          <a:srcRect l="48138" t="66715" r="44935" b="19764"/>
          <a:stretch/>
        </p:blipFill>
        <p:spPr>
          <a:xfrm>
            <a:off x="3149928" y="3068618"/>
            <a:ext cx="504000" cy="504000"/>
          </a:xfrm>
          <a:prstGeom prst="rect">
            <a:avLst/>
          </a:prstGeom>
        </p:spPr>
      </p:pic>
      <p:pic>
        <p:nvPicPr>
          <p:cNvPr id="34" name="33 Imagen"/>
          <p:cNvPicPr>
            <a:picLocks noChangeAspect="1"/>
          </p:cNvPicPr>
          <p:nvPr/>
        </p:nvPicPr>
        <p:blipFill rotWithShape="1">
          <a:blip r:embed="rId9" cstate="print">
            <a:extLst>
              <a:ext uri="{28A0092B-C50C-407E-A947-70E740481C1C}">
                <a14:useLocalDpi xmlns:a14="http://schemas.microsoft.com/office/drawing/2010/main" val="0"/>
              </a:ext>
            </a:extLst>
          </a:blip>
          <a:srcRect l="40584" t="66715" r="52245" b="19764"/>
          <a:stretch/>
        </p:blipFill>
        <p:spPr>
          <a:xfrm>
            <a:off x="2582880" y="3069016"/>
            <a:ext cx="504000" cy="504000"/>
          </a:xfrm>
          <a:prstGeom prst="rect">
            <a:avLst/>
          </a:prstGeom>
        </p:spPr>
      </p:pic>
      <p:sp>
        <p:nvSpPr>
          <p:cNvPr id="38" name="37 Rectángulo"/>
          <p:cNvSpPr/>
          <p:nvPr/>
        </p:nvSpPr>
        <p:spPr>
          <a:xfrm>
            <a:off x="4499992" y="5083213"/>
            <a:ext cx="1512168" cy="493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dirty="0" smtClean="0">
                <a:solidFill>
                  <a:schemeClr val="bg1">
                    <a:lumMod val="50000"/>
                  </a:schemeClr>
                </a:solidFill>
              </a:rPr>
              <a:t>San Salvador</a:t>
            </a:r>
            <a:endParaRPr lang="es-SV" sz="1500" dirty="0">
              <a:solidFill>
                <a:schemeClr val="bg1">
                  <a:lumMod val="50000"/>
                </a:schemeClr>
              </a:solidFill>
            </a:endParaRP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6176" y="1178857"/>
            <a:ext cx="2765469" cy="390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28"/>
                                        </p:tgtEl>
                                      </p:cBhvr>
                                    </p:animEffect>
                                    <p:animScale>
                                      <p:cBhvr>
                                        <p:cTn id="7" dur="250" autoRev="1" fill="hold"/>
                                        <p:tgtEl>
                                          <p:spTgt spid="28"/>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34"/>
                                        </p:tgtEl>
                                      </p:cBhvr>
                                    </p:animEffect>
                                    <p:animScale>
                                      <p:cBhvr>
                                        <p:cTn id="11" dur="250" autoRev="1" fill="hold"/>
                                        <p:tgtEl>
                                          <p:spTgt spid="34"/>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33"/>
                                        </p:tgtEl>
                                      </p:cBhvr>
                                    </p:animEffect>
                                    <p:animScale>
                                      <p:cBhvr>
                                        <p:cTn id="15" dur="250" autoRev="1" fill="hold"/>
                                        <p:tgtEl>
                                          <p:spTgt spid="33"/>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30"/>
                                        </p:tgtEl>
                                      </p:cBhvr>
                                    </p:animEffect>
                                    <p:animScale>
                                      <p:cBhvr>
                                        <p:cTn id="19" dur="250" autoRev="1" fill="hold"/>
                                        <p:tgtEl>
                                          <p:spTgt spid="30"/>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29"/>
                                        </p:tgtEl>
                                      </p:cBhvr>
                                    </p:animEffect>
                                    <p:animScale>
                                      <p:cBhvr>
                                        <p:cTn id="23" dur="25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dirty="0" smtClean="0"/>
              <a:t>OBJETIVOS DE PROPUESTA NAMA</a:t>
            </a:r>
            <a:endParaRPr lang="es-SV" b="1" dirty="0"/>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sp>
        <p:nvSpPr>
          <p:cNvPr id="7" name="1 Marcador de contenido"/>
          <p:cNvSpPr>
            <a:spLocks noGrp="1"/>
          </p:cNvSpPr>
          <p:nvPr>
            <p:ph idx="1"/>
          </p:nvPr>
        </p:nvSpPr>
        <p:spPr>
          <a:xfrm>
            <a:off x="395536" y="1082168"/>
            <a:ext cx="8064896" cy="4867111"/>
          </a:xfrm>
        </p:spPr>
        <p:txBody>
          <a:bodyPr>
            <a:normAutofit/>
          </a:bodyPr>
          <a:lstStyle/>
          <a:p>
            <a:pPr marL="0" indent="0" algn="just">
              <a:buNone/>
            </a:pPr>
            <a:r>
              <a:rPr lang="es-SV" sz="2400" dirty="0" smtClean="0"/>
              <a:t>Elaborar un documento de </a:t>
            </a:r>
            <a:r>
              <a:rPr lang="es-SV" sz="2400" b="1" dirty="0" smtClean="0"/>
              <a:t>Acciones de Mitigación Nacionalmente Apropiadas (</a:t>
            </a:r>
            <a:r>
              <a:rPr lang="es-SV" sz="2400" b="1" dirty="0" err="1" smtClean="0"/>
              <a:t>NAMAs</a:t>
            </a:r>
            <a:r>
              <a:rPr lang="es-SV" sz="2400" b="1" dirty="0" smtClean="0"/>
              <a:t>)</a:t>
            </a:r>
            <a:r>
              <a:rPr lang="es-SV" sz="2400" dirty="0" smtClean="0"/>
              <a:t> de Eficiencia Energética en el </a:t>
            </a:r>
            <a:r>
              <a:rPr lang="es-SV" sz="2400" b="1" dirty="0" smtClean="0"/>
              <a:t>Sector Gubernamental de El Salvador</a:t>
            </a:r>
            <a:r>
              <a:rPr lang="es-SV" sz="2400" dirty="0" smtClean="0"/>
              <a:t>, es los subsectores:</a:t>
            </a:r>
          </a:p>
          <a:p>
            <a:pPr marL="0" indent="0" algn="just">
              <a:buNone/>
            </a:pPr>
            <a:endParaRPr lang="es-SV" sz="2400" dirty="0"/>
          </a:p>
          <a:p>
            <a:pPr algn="just">
              <a:buFont typeface="Century Gothic" panose="020B0502020202020204" pitchFamily="34" charset="0"/>
              <a:buChar char="−"/>
            </a:pPr>
            <a:r>
              <a:rPr lang="es-SV" sz="2400" dirty="0" smtClean="0"/>
              <a:t>Alumbrado Público.</a:t>
            </a:r>
          </a:p>
          <a:p>
            <a:pPr algn="just">
              <a:buFont typeface="Century Gothic" panose="020B0502020202020204" pitchFamily="34" charset="0"/>
              <a:buChar char="−"/>
            </a:pPr>
            <a:r>
              <a:rPr lang="es-SV" sz="2400" dirty="0" smtClean="0"/>
              <a:t>Edificios Públicos.</a:t>
            </a:r>
          </a:p>
          <a:p>
            <a:pPr algn="just">
              <a:buFont typeface="Century Gothic" panose="020B0502020202020204" pitchFamily="34" charset="0"/>
              <a:buChar char="−"/>
            </a:pPr>
            <a:r>
              <a:rPr lang="es-SV" sz="2400" dirty="0" smtClean="0"/>
              <a:t>Transporte oficial.</a:t>
            </a:r>
          </a:p>
          <a:p>
            <a:pPr marL="0" indent="0" algn="just">
              <a:buNone/>
            </a:pPr>
            <a:endParaRPr lang="es-SV" sz="2400" dirty="0"/>
          </a:p>
          <a:p>
            <a:pPr marL="0" indent="0">
              <a:buNone/>
            </a:pPr>
            <a:endParaRPr lang="es-SV" dirty="0"/>
          </a:p>
        </p:txBody>
      </p:sp>
    </p:spTree>
    <p:extLst>
      <p:ext uri="{BB962C8B-B14F-4D97-AF65-F5344CB8AC3E}">
        <p14:creationId xmlns:p14="http://schemas.microsoft.com/office/powerpoint/2010/main" val="1892884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dirty="0" smtClean="0"/>
              <a:t>SOCIO ESTRATÉGICO: PERSPECTIVES</a:t>
            </a:r>
            <a:endParaRPr lang="es-SV" b="1" dirty="0"/>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sp>
        <p:nvSpPr>
          <p:cNvPr id="7" name="1 Marcador de contenido"/>
          <p:cNvSpPr>
            <a:spLocks noGrp="1"/>
          </p:cNvSpPr>
          <p:nvPr>
            <p:ph idx="1"/>
          </p:nvPr>
        </p:nvSpPr>
        <p:spPr>
          <a:xfrm>
            <a:off x="395536" y="1082168"/>
            <a:ext cx="5256584" cy="4867111"/>
          </a:xfrm>
        </p:spPr>
        <p:txBody>
          <a:bodyPr>
            <a:normAutofit/>
          </a:bodyPr>
          <a:lstStyle/>
          <a:p>
            <a:pPr marL="0" indent="0" algn="just">
              <a:buNone/>
            </a:pPr>
            <a:r>
              <a:rPr lang="es-SV" sz="1800" b="1" dirty="0" smtClean="0"/>
              <a:t>Perspectives: </a:t>
            </a:r>
          </a:p>
          <a:p>
            <a:pPr marL="0" indent="0" algn="just">
              <a:buNone/>
            </a:pPr>
            <a:r>
              <a:rPr lang="es-SV" sz="1800" dirty="0" smtClean="0"/>
              <a:t>Es una compañía alemana consultora e independiente que brinda asesoramientos a clientes del sector  privado, gubernamental y no gubernamental, en el ámbito internacional de los gases de efecto invernadero.</a:t>
            </a:r>
          </a:p>
          <a:p>
            <a:pPr marL="0" indent="0" algn="just">
              <a:buNone/>
            </a:pPr>
            <a:endParaRPr lang="es-SV" sz="1800" dirty="0"/>
          </a:p>
          <a:p>
            <a:pPr marL="0" indent="0" algn="just">
              <a:buNone/>
            </a:pPr>
            <a:r>
              <a:rPr lang="es-SV" sz="1800" dirty="0" smtClean="0"/>
              <a:t>Son especialistas en Acciones de Mitigación Nacionalmente Apropiadas (</a:t>
            </a:r>
            <a:r>
              <a:rPr lang="es-SV" sz="1800" dirty="0" err="1" smtClean="0"/>
              <a:t>NAMAs</a:t>
            </a:r>
            <a:r>
              <a:rPr lang="es-SV" sz="1800" dirty="0" smtClean="0"/>
              <a:t>) </a:t>
            </a:r>
          </a:p>
          <a:p>
            <a:pPr marL="0" indent="0" algn="just">
              <a:buNone/>
            </a:pPr>
            <a:endParaRPr lang="es-SV" sz="1800" dirty="0"/>
          </a:p>
          <a:p>
            <a:pPr marL="0" indent="0" algn="just">
              <a:buNone/>
            </a:pPr>
            <a:r>
              <a:rPr lang="es-SV" sz="1800" dirty="0" smtClean="0"/>
              <a:t>Poseen una larga trayectoria en el desarrollo de proyectos en el mercado de carbono.</a:t>
            </a:r>
          </a:p>
          <a:p>
            <a:pPr marL="0" indent="0">
              <a:buNone/>
            </a:pPr>
            <a:endParaRPr lang="es-SV" dirty="0"/>
          </a:p>
        </p:txBody>
      </p:sp>
      <p:pic>
        <p:nvPicPr>
          <p:cNvPr id="8" name="Picture 5" descr="Contact"/>
          <p:cNvPicPr>
            <a:picLocks noChangeAspect="1" noChangeArrowheads="1"/>
          </p:cNvPicPr>
          <p:nvPr/>
        </p:nvPicPr>
        <p:blipFill rotWithShape="1">
          <a:blip r:embed="rId3">
            <a:extLst>
              <a:ext uri="{28A0092B-C50C-407E-A947-70E740481C1C}">
                <a14:useLocalDpi xmlns:a14="http://schemas.microsoft.com/office/drawing/2010/main" val="0"/>
              </a:ext>
            </a:extLst>
          </a:blip>
          <a:srcRect r="69838"/>
          <a:stretch/>
        </p:blipFill>
        <p:spPr bwMode="auto">
          <a:xfrm>
            <a:off x="5868144" y="1982493"/>
            <a:ext cx="2817445" cy="18785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0632" y="3782693"/>
            <a:ext cx="282224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9331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dirty="0" smtClean="0"/>
              <a:t>PROCESO NAMA</a:t>
            </a:r>
            <a:endParaRPr lang="es-SV" b="1" dirty="0"/>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80628"/>
            <a:ext cx="8022024" cy="5467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9205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dirty="0" smtClean="0"/>
              <a:t>NAMA EN EL USO FINAL DE LA ENERGÍA</a:t>
            </a:r>
            <a:endParaRPr lang="es-SV" b="1" dirty="0"/>
          </a:p>
        </p:txBody>
      </p:sp>
      <p:pic>
        <p:nvPicPr>
          <p:cNvPr id="4" name="Picture 16" descr="http://www.pucp.edu.pe/climadecambios/pucp/img/interior/imagengris.jpg"/>
          <p:cNvPicPr>
            <a:picLocks noChangeAspect="1" noChangeArrowheads="1"/>
          </p:cNvPicPr>
          <p:nvPr/>
        </p:nvPicPr>
        <p:blipFill>
          <a:blip r:embed="rId3"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3"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663" y="5494850"/>
            <a:ext cx="6378609" cy="670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 y="1124744"/>
            <a:ext cx="6022924" cy="4115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2473" r="18865" b="10918"/>
          <a:stretch/>
        </p:blipFill>
        <p:spPr bwMode="auto">
          <a:xfrm>
            <a:off x="5979337" y="1700808"/>
            <a:ext cx="3138171" cy="2965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81086" t="13472" r="-4747" b="15129"/>
          <a:stretch/>
        </p:blipFill>
        <p:spPr bwMode="auto">
          <a:xfrm>
            <a:off x="8172400" y="3944203"/>
            <a:ext cx="1173707" cy="2203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4954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dirty="0" smtClean="0"/>
              <a:t>NAMA EN EL USO FINAL DE LA ENERGÍA</a:t>
            </a:r>
            <a:endParaRPr lang="es-SV" b="1" dirty="0"/>
          </a:p>
        </p:txBody>
      </p:sp>
      <p:pic>
        <p:nvPicPr>
          <p:cNvPr id="4" name="Picture 16" descr="http://www.pucp.edu.pe/climadecambios/pucp/img/interior/imagengris.jpg"/>
          <p:cNvPicPr>
            <a:picLocks noChangeAspect="1" noChangeArrowheads="1"/>
          </p:cNvPicPr>
          <p:nvPr/>
        </p:nvPicPr>
        <p:blipFill>
          <a:blip r:embed="rId3"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3"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980728"/>
            <a:ext cx="5926779" cy="43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603"/>
          <a:stretch/>
        </p:blipFill>
        <p:spPr bwMode="auto">
          <a:xfrm>
            <a:off x="5868537" y="1791364"/>
            <a:ext cx="3287363" cy="4229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9513"/>
          <a:stretch/>
        </p:blipFill>
        <p:spPr bwMode="auto">
          <a:xfrm>
            <a:off x="107504" y="872543"/>
            <a:ext cx="7560840" cy="1128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1030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dirty="0" smtClean="0"/>
              <a:t>NAMA EN EL USO FINAL DE LA ENERGÍA</a:t>
            </a:r>
            <a:endParaRPr lang="es-SV" b="1" dirty="0"/>
          </a:p>
        </p:txBody>
      </p:sp>
      <p:pic>
        <p:nvPicPr>
          <p:cNvPr id="4" name="Picture 16" descr="http://www.pucp.edu.pe/climadecambios/pucp/img/interior/imagengris.jpg"/>
          <p:cNvPicPr>
            <a:picLocks noChangeAspect="1" noChangeArrowheads="1"/>
          </p:cNvPicPr>
          <p:nvPr/>
        </p:nvPicPr>
        <p:blipFill>
          <a:blip r:embed="rId3"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3"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19" y="608134"/>
            <a:ext cx="8064896" cy="1717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0449" t="-1531" b="13750"/>
          <a:stretch/>
        </p:blipFill>
        <p:spPr bwMode="auto">
          <a:xfrm>
            <a:off x="30547" y="3139617"/>
            <a:ext cx="4692499" cy="2773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440" y="5823664"/>
            <a:ext cx="4325119" cy="179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5620" y="3139617"/>
            <a:ext cx="4698379" cy="2548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5 Conector recto"/>
          <p:cNvCxnSpPr/>
          <p:nvPr/>
        </p:nvCxnSpPr>
        <p:spPr>
          <a:xfrm>
            <a:off x="4445620" y="2922604"/>
            <a:ext cx="0" cy="2990917"/>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0032" y="5829647"/>
            <a:ext cx="3914734" cy="173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035" y="2326955"/>
            <a:ext cx="745807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856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dirty="0" smtClean="0"/>
              <a:t>METODOLOGÍA PARA ESTABLECIMIENTO DE LINEA BASE</a:t>
            </a:r>
            <a:endParaRPr lang="es-SV" b="1" dirty="0"/>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908720"/>
            <a:ext cx="7272808" cy="5188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1859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dirty="0" smtClean="0"/>
              <a:t>ACCIONES DE MITIGACIÓN</a:t>
            </a:r>
            <a:endParaRPr lang="es-SV" b="1" dirty="0"/>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959" y="834593"/>
            <a:ext cx="7798081" cy="5308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021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dirty="0" smtClean="0"/>
              <a:t>ACCIONES DE MITIGACIÓN</a:t>
            </a:r>
            <a:endParaRPr lang="es-SV" b="1" dirty="0"/>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821" y="908720"/>
            <a:ext cx="7093024" cy="5082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16787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dirty="0" smtClean="0"/>
              <a:t>RESUMEN RESULTADOS NAMA</a:t>
            </a:r>
            <a:endParaRPr lang="es-SV" b="1" dirty="0"/>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graphicFrame>
        <p:nvGraphicFramePr>
          <p:cNvPr id="6" name="5 Tabla"/>
          <p:cNvGraphicFramePr>
            <a:graphicFrameLocks noGrp="1"/>
          </p:cNvGraphicFramePr>
          <p:nvPr>
            <p:extLst>
              <p:ext uri="{D42A27DB-BD31-4B8C-83A1-F6EECF244321}">
                <p14:modId xmlns:p14="http://schemas.microsoft.com/office/powerpoint/2010/main" val="3573591021"/>
              </p:ext>
            </p:extLst>
          </p:nvPr>
        </p:nvGraphicFramePr>
        <p:xfrm>
          <a:off x="2265848" y="1556792"/>
          <a:ext cx="6552728" cy="4206240"/>
        </p:xfrm>
        <a:graphic>
          <a:graphicData uri="http://schemas.openxmlformats.org/drawingml/2006/table">
            <a:tbl>
              <a:tblPr firstRow="1" bandRow="1">
                <a:tableStyleId>{C083E6E3-FA7D-4D7B-A595-EF9225AFEA82}</a:tableStyleId>
              </a:tblPr>
              <a:tblGrid>
                <a:gridCol w="1800200"/>
                <a:gridCol w="2376264"/>
                <a:gridCol w="2376264"/>
              </a:tblGrid>
              <a:tr h="139040">
                <a:tc>
                  <a:txBody>
                    <a:bodyPr/>
                    <a:lstStyle/>
                    <a:p>
                      <a:endParaRPr lang="es-SV" dirty="0">
                        <a:solidFill>
                          <a:schemeClr val="tx1"/>
                        </a:solidFill>
                        <a:latin typeface="Eras Bold ITC" panose="020B0907030504020204" pitchFamily="34" charset="0"/>
                      </a:endParaRPr>
                    </a:p>
                  </a:txBody>
                  <a:tcPr/>
                </a:tc>
                <a:tc>
                  <a:txBody>
                    <a:bodyPr/>
                    <a:lstStyle/>
                    <a:p>
                      <a:r>
                        <a:rPr lang="es-SV" sz="1600" kern="1200" dirty="0" smtClean="0">
                          <a:solidFill>
                            <a:schemeClr val="tx2">
                              <a:lumMod val="75000"/>
                            </a:schemeClr>
                          </a:solidFill>
                        </a:rPr>
                        <a:t>Escenario 1</a:t>
                      </a:r>
                      <a:endParaRPr lang="es-SV" sz="1600" kern="1200" dirty="0" smtClean="0">
                        <a:solidFill>
                          <a:schemeClr val="tx2">
                            <a:lumMod val="75000"/>
                          </a:schemeClr>
                        </a:solidFill>
                        <a:latin typeface="+mn-lt"/>
                        <a:ea typeface="+mn-ea"/>
                        <a:cs typeface="+mn-cs"/>
                      </a:endParaRPr>
                    </a:p>
                  </a:txBody>
                  <a:tcPr/>
                </a:tc>
                <a:tc>
                  <a:txBody>
                    <a:bodyPr/>
                    <a:lstStyle/>
                    <a:p>
                      <a:r>
                        <a:rPr lang="es-SV" sz="1600" kern="1200" dirty="0" smtClean="0">
                          <a:solidFill>
                            <a:schemeClr val="tx2">
                              <a:lumMod val="75000"/>
                            </a:schemeClr>
                          </a:solidFill>
                        </a:rPr>
                        <a:t>Escenario 2</a:t>
                      </a:r>
                      <a:endParaRPr lang="es-SV" sz="1600" kern="1200" dirty="0" smtClean="0">
                        <a:solidFill>
                          <a:schemeClr val="tx2">
                            <a:lumMod val="75000"/>
                          </a:schemeClr>
                        </a:solidFill>
                        <a:latin typeface="+mn-lt"/>
                        <a:ea typeface="+mn-ea"/>
                        <a:cs typeface="+mn-cs"/>
                      </a:endParaRPr>
                    </a:p>
                  </a:txBody>
                  <a:tcPr/>
                </a:tc>
              </a:tr>
              <a:tr h="139040">
                <a:tc>
                  <a:txBody>
                    <a:bodyPr/>
                    <a:lstStyle/>
                    <a:p>
                      <a:pPr marL="0" algn="l" defTabSz="914400" rtl="0" eaLnBrk="1" latinLnBrk="0" hangingPunct="1"/>
                      <a:r>
                        <a:rPr lang="es-SV" sz="1600" b="1" kern="1200" dirty="0" smtClean="0">
                          <a:solidFill>
                            <a:schemeClr val="tx2">
                              <a:lumMod val="75000"/>
                            </a:schemeClr>
                          </a:solidFill>
                          <a:latin typeface="+mn-lt"/>
                          <a:ea typeface="+mn-ea"/>
                          <a:cs typeface="+mn-cs"/>
                        </a:rPr>
                        <a:t>Sub-Sector I</a:t>
                      </a:r>
                    </a:p>
                    <a:p>
                      <a:pPr marL="0" algn="l" defTabSz="914400" rtl="0" eaLnBrk="1" latinLnBrk="0" hangingPunct="1"/>
                      <a:r>
                        <a:rPr lang="es-SV" sz="1600" b="1" kern="1200" dirty="0" smtClean="0">
                          <a:solidFill>
                            <a:schemeClr val="tx2">
                              <a:lumMod val="75000"/>
                            </a:schemeClr>
                          </a:solidFill>
                          <a:latin typeface="+mn-lt"/>
                          <a:ea typeface="+mn-ea"/>
                          <a:cs typeface="+mn-cs"/>
                        </a:rPr>
                        <a:t>Alumbrado</a:t>
                      </a:r>
                    </a:p>
                    <a:p>
                      <a:pPr marL="0" algn="l" defTabSz="914400" rtl="0" eaLnBrk="1" latinLnBrk="0" hangingPunct="1"/>
                      <a:r>
                        <a:rPr lang="es-SV" sz="1600" b="1" kern="1200" dirty="0" smtClean="0">
                          <a:solidFill>
                            <a:schemeClr val="tx2">
                              <a:lumMod val="75000"/>
                            </a:schemeClr>
                          </a:solidFill>
                          <a:latin typeface="+mn-lt"/>
                          <a:ea typeface="+mn-ea"/>
                          <a:cs typeface="+mn-cs"/>
                        </a:rPr>
                        <a:t>Público</a:t>
                      </a:r>
                      <a:endParaRPr lang="es-SV" sz="1600" b="1" kern="1200" dirty="0">
                        <a:solidFill>
                          <a:schemeClr val="tx2">
                            <a:lumMod val="75000"/>
                          </a:schemeClr>
                        </a:solidFill>
                        <a:latin typeface="+mn-lt"/>
                        <a:ea typeface="+mn-ea"/>
                        <a:cs typeface="+mn-cs"/>
                      </a:endParaRPr>
                    </a:p>
                  </a:txBody>
                  <a:tcPr/>
                </a:tc>
                <a:tc>
                  <a:txBody>
                    <a:bodyPr/>
                    <a:lstStyle/>
                    <a:p>
                      <a:r>
                        <a:rPr lang="es-SV" sz="1300" kern="1200" dirty="0" smtClean="0">
                          <a:solidFill>
                            <a:schemeClr val="tx2">
                              <a:lumMod val="75000"/>
                            </a:schemeClr>
                          </a:solidFill>
                        </a:rPr>
                        <a:t>Ahorro:</a:t>
                      </a:r>
                    </a:p>
                    <a:p>
                      <a:pPr marL="0" marR="0" indent="0" algn="l" defTabSz="914400" rtl="0" eaLnBrk="1" fontAlgn="auto" latinLnBrk="0" hangingPunct="1">
                        <a:lnSpc>
                          <a:spcPct val="100000"/>
                        </a:lnSpc>
                        <a:spcBef>
                          <a:spcPts val="0"/>
                        </a:spcBef>
                        <a:spcAft>
                          <a:spcPts val="0"/>
                        </a:spcAft>
                        <a:buClrTx/>
                        <a:buSzTx/>
                        <a:buFontTx/>
                        <a:buNone/>
                        <a:tabLst/>
                        <a:defRPr/>
                      </a:pPr>
                      <a:r>
                        <a:rPr lang="es-SV" sz="1300" kern="1200" dirty="0" smtClean="0">
                          <a:solidFill>
                            <a:schemeClr val="tx2">
                              <a:lumMod val="75000"/>
                            </a:schemeClr>
                          </a:solidFill>
                        </a:rPr>
                        <a:t>68,635 tCO2e/año (64% actual)</a:t>
                      </a:r>
                    </a:p>
                    <a:p>
                      <a:r>
                        <a:rPr lang="es-SV" sz="1300" kern="1200" dirty="0" smtClean="0">
                          <a:solidFill>
                            <a:schemeClr val="tx2">
                              <a:lumMod val="75000"/>
                            </a:schemeClr>
                          </a:solidFill>
                        </a:rPr>
                        <a:t>Inversión:</a:t>
                      </a:r>
                    </a:p>
                    <a:p>
                      <a:pPr marL="0" marR="0" indent="0" algn="l" defTabSz="914400" rtl="0" eaLnBrk="1" fontAlgn="auto" latinLnBrk="0" hangingPunct="1">
                        <a:lnSpc>
                          <a:spcPct val="100000"/>
                        </a:lnSpc>
                        <a:spcBef>
                          <a:spcPts val="0"/>
                        </a:spcBef>
                        <a:spcAft>
                          <a:spcPts val="0"/>
                        </a:spcAft>
                        <a:buClrTx/>
                        <a:buSzTx/>
                        <a:buFontTx/>
                        <a:buNone/>
                        <a:tabLst/>
                        <a:defRPr/>
                      </a:pPr>
                      <a:r>
                        <a:rPr lang="es-SV" sz="1300" kern="1200" dirty="0" smtClean="0">
                          <a:solidFill>
                            <a:schemeClr val="tx2">
                              <a:lumMod val="75000"/>
                            </a:schemeClr>
                          </a:solidFill>
                        </a:rPr>
                        <a:t>100.3 US$ Millones</a:t>
                      </a:r>
                    </a:p>
                    <a:p>
                      <a:endParaRPr lang="es-SV" sz="1300" kern="1200" dirty="0">
                        <a:solidFill>
                          <a:schemeClr val="tx2">
                            <a:lumMod val="75000"/>
                          </a:schemeClr>
                        </a:solidFill>
                        <a:latin typeface="+mn-lt"/>
                        <a:ea typeface="+mn-ea"/>
                        <a:cs typeface="+mn-cs"/>
                      </a:endParaRPr>
                    </a:p>
                  </a:txBody>
                  <a:tcPr/>
                </a:tc>
                <a:tc>
                  <a:txBody>
                    <a:bodyPr/>
                    <a:lstStyle/>
                    <a:p>
                      <a:r>
                        <a:rPr lang="es-SV" sz="1300" kern="1200" dirty="0" smtClean="0">
                          <a:solidFill>
                            <a:schemeClr val="tx2">
                              <a:lumMod val="75000"/>
                            </a:schemeClr>
                          </a:solidFill>
                        </a:rPr>
                        <a:t>Ahorro:</a:t>
                      </a:r>
                    </a:p>
                    <a:p>
                      <a:pPr marL="0" marR="0" indent="0" algn="l" defTabSz="914400" rtl="0" eaLnBrk="1" fontAlgn="auto" latinLnBrk="0" hangingPunct="1">
                        <a:lnSpc>
                          <a:spcPct val="100000"/>
                        </a:lnSpc>
                        <a:spcBef>
                          <a:spcPts val="0"/>
                        </a:spcBef>
                        <a:spcAft>
                          <a:spcPts val="0"/>
                        </a:spcAft>
                        <a:buClrTx/>
                        <a:buSzTx/>
                        <a:buFontTx/>
                        <a:buNone/>
                        <a:tabLst/>
                        <a:defRPr/>
                      </a:pPr>
                      <a:r>
                        <a:rPr lang="es-SV" sz="1300" kern="1200" dirty="0" smtClean="0">
                          <a:solidFill>
                            <a:schemeClr val="tx2">
                              <a:lumMod val="75000"/>
                            </a:schemeClr>
                          </a:solidFill>
                        </a:rPr>
                        <a:t>9,555 tCO2e/año (9% actual)</a:t>
                      </a:r>
                    </a:p>
                    <a:p>
                      <a:r>
                        <a:rPr lang="es-SV" sz="1300" kern="1200" dirty="0" smtClean="0">
                          <a:solidFill>
                            <a:schemeClr val="tx2">
                              <a:lumMod val="75000"/>
                            </a:schemeClr>
                          </a:solidFill>
                        </a:rPr>
                        <a:t>Inversión:</a:t>
                      </a:r>
                    </a:p>
                    <a:p>
                      <a:pPr marL="0" marR="0" indent="0" algn="l" defTabSz="914400" rtl="0" eaLnBrk="1" fontAlgn="auto" latinLnBrk="0" hangingPunct="1">
                        <a:lnSpc>
                          <a:spcPct val="100000"/>
                        </a:lnSpc>
                        <a:spcBef>
                          <a:spcPts val="0"/>
                        </a:spcBef>
                        <a:spcAft>
                          <a:spcPts val="0"/>
                        </a:spcAft>
                        <a:buClrTx/>
                        <a:buSzTx/>
                        <a:buFontTx/>
                        <a:buNone/>
                        <a:tabLst/>
                        <a:defRPr/>
                      </a:pPr>
                      <a:r>
                        <a:rPr lang="es-SV" sz="1300" kern="1200" dirty="0" smtClean="0">
                          <a:solidFill>
                            <a:schemeClr val="tx2">
                              <a:lumMod val="75000"/>
                            </a:schemeClr>
                          </a:solidFill>
                        </a:rPr>
                        <a:t>4.4 US$ Millones</a:t>
                      </a:r>
                    </a:p>
                    <a:p>
                      <a:endParaRPr lang="es-SV" sz="1300" kern="1200" dirty="0">
                        <a:solidFill>
                          <a:schemeClr val="tx2">
                            <a:lumMod val="75000"/>
                          </a:schemeClr>
                        </a:solidFill>
                        <a:latin typeface="+mn-lt"/>
                        <a:ea typeface="+mn-ea"/>
                        <a:cs typeface="+mn-cs"/>
                      </a:endParaRPr>
                    </a:p>
                  </a:txBody>
                  <a:tcPr/>
                </a:tc>
              </a:tr>
              <a:tr h="370840">
                <a:tc>
                  <a:txBody>
                    <a:bodyPr/>
                    <a:lstStyle/>
                    <a:p>
                      <a:pPr marL="0" algn="l" defTabSz="914400" rtl="0" eaLnBrk="1" latinLnBrk="0" hangingPunct="1"/>
                      <a:r>
                        <a:rPr lang="es-SV" sz="1600" b="1" kern="1200" dirty="0" smtClean="0">
                          <a:solidFill>
                            <a:schemeClr val="tx2">
                              <a:lumMod val="75000"/>
                            </a:schemeClr>
                          </a:solidFill>
                          <a:latin typeface="+mn-lt"/>
                          <a:ea typeface="+mn-ea"/>
                          <a:cs typeface="+mn-cs"/>
                        </a:rPr>
                        <a:t>Sub-Sector II</a:t>
                      </a:r>
                    </a:p>
                    <a:p>
                      <a:pPr marL="0" algn="l" defTabSz="914400" rtl="0" eaLnBrk="1" latinLnBrk="0" hangingPunct="1"/>
                      <a:r>
                        <a:rPr lang="es-SV" sz="1600" b="1" kern="1200" dirty="0" smtClean="0">
                          <a:solidFill>
                            <a:schemeClr val="tx2">
                              <a:lumMod val="75000"/>
                            </a:schemeClr>
                          </a:solidFill>
                          <a:latin typeface="+mn-lt"/>
                          <a:ea typeface="+mn-ea"/>
                          <a:cs typeface="+mn-cs"/>
                        </a:rPr>
                        <a:t>Edificios Públicos</a:t>
                      </a:r>
                      <a:endParaRPr lang="es-SV" sz="1600" b="1" kern="1200" dirty="0">
                        <a:solidFill>
                          <a:schemeClr val="tx2">
                            <a:lumMod val="75000"/>
                          </a:schemeClr>
                        </a:solidFill>
                        <a:latin typeface="+mn-lt"/>
                        <a:ea typeface="+mn-ea"/>
                        <a:cs typeface="+mn-cs"/>
                      </a:endParaRPr>
                    </a:p>
                  </a:txBody>
                  <a:tcPr/>
                </a:tc>
                <a:tc>
                  <a:txBody>
                    <a:bodyPr/>
                    <a:lstStyle/>
                    <a:p>
                      <a:r>
                        <a:rPr lang="es-SV" sz="1300" kern="1200" dirty="0" smtClean="0">
                          <a:solidFill>
                            <a:schemeClr val="tx2">
                              <a:lumMod val="75000"/>
                            </a:schemeClr>
                          </a:solidFill>
                        </a:rPr>
                        <a:t>Ahorro:</a:t>
                      </a:r>
                    </a:p>
                    <a:p>
                      <a:pPr marL="0" marR="0" indent="0" algn="l" defTabSz="914400" rtl="0" eaLnBrk="1" fontAlgn="auto" latinLnBrk="0" hangingPunct="1">
                        <a:lnSpc>
                          <a:spcPct val="100000"/>
                        </a:lnSpc>
                        <a:spcBef>
                          <a:spcPts val="0"/>
                        </a:spcBef>
                        <a:spcAft>
                          <a:spcPts val="0"/>
                        </a:spcAft>
                        <a:buClrTx/>
                        <a:buSzTx/>
                        <a:buFontTx/>
                        <a:buNone/>
                        <a:tabLst/>
                        <a:defRPr/>
                      </a:pPr>
                      <a:r>
                        <a:rPr lang="es-SV" sz="1300" kern="1200" dirty="0" smtClean="0">
                          <a:solidFill>
                            <a:schemeClr val="tx2">
                              <a:lumMod val="75000"/>
                            </a:schemeClr>
                          </a:solidFill>
                        </a:rPr>
                        <a:t>58,341 tCO2e/año (27% actual)</a:t>
                      </a:r>
                    </a:p>
                    <a:p>
                      <a:r>
                        <a:rPr lang="es-SV" sz="1300" kern="1200" dirty="0" smtClean="0">
                          <a:solidFill>
                            <a:schemeClr val="tx2">
                              <a:lumMod val="75000"/>
                            </a:schemeClr>
                          </a:solidFill>
                        </a:rPr>
                        <a:t>Inversión:</a:t>
                      </a:r>
                    </a:p>
                    <a:p>
                      <a:pPr marL="0" marR="0" indent="0" algn="l" defTabSz="914400" rtl="0" eaLnBrk="1" fontAlgn="auto" latinLnBrk="0" hangingPunct="1">
                        <a:lnSpc>
                          <a:spcPct val="100000"/>
                        </a:lnSpc>
                        <a:spcBef>
                          <a:spcPts val="0"/>
                        </a:spcBef>
                        <a:spcAft>
                          <a:spcPts val="0"/>
                        </a:spcAft>
                        <a:buClrTx/>
                        <a:buSzTx/>
                        <a:buFontTx/>
                        <a:buNone/>
                        <a:tabLst/>
                        <a:defRPr/>
                      </a:pPr>
                      <a:r>
                        <a:rPr lang="es-SV" sz="1300" kern="1200" dirty="0" smtClean="0">
                          <a:solidFill>
                            <a:schemeClr val="tx2">
                              <a:lumMod val="75000"/>
                            </a:schemeClr>
                          </a:solidFill>
                        </a:rPr>
                        <a:t>84.9 US$ Millones</a:t>
                      </a:r>
                    </a:p>
                    <a:p>
                      <a:endParaRPr lang="es-SV" sz="1300" kern="1200" dirty="0">
                        <a:solidFill>
                          <a:schemeClr val="tx2">
                            <a:lumMod val="75000"/>
                          </a:schemeClr>
                        </a:solidFill>
                        <a:latin typeface="+mn-lt"/>
                        <a:ea typeface="+mn-ea"/>
                        <a:cs typeface="+mn-cs"/>
                      </a:endParaRPr>
                    </a:p>
                  </a:txBody>
                  <a:tcPr/>
                </a:tc>
                <a:tc>
                  <a:txBody>
                    <a:bodyPr/>
                    <a:lstStyle/>
                    <a:p>
                      <a:r>
                        <a:rPr lang="es-SV" sz="1300" kern="1200" dirty="0" smtClean="0">
                          <a:solidFill>
                            <a:schemeClr val="tx2">
                              <a:lumMod val="75000"/>
                            </a:schemeClr>
                          </a:solidFill>
                        </a:rPr>
                        <a:t>Ahorro:</a:t>
                      </a:r>
                    </a:p>
                    <a:p>
                      <a:pPr marL="0" marR="0" indent="0" algn="l" defTabSz="914400" rtl="0" eaLnBrk="1" fontAlgn="auto" latinLnBrk="0" hangingPunct="1">
                        <a:lnSpc>
                          <a:spcPct val="100000"/>
                        </a:lnSpc>
                        <a:spcBef>
                          <a:spcPts val="0"/>
                        </a:spcBef>
                        <a:spcAft>
                          <a:spcPts val="0"/>
                        </a:spcAft>
                        <a:buClrTx/>
                        <a:buSzTx/>
                        <a:buFontTx/>
                        <a:buNone/>
                        <a:tabLst/>
                        <a:defRPr/>
                      </a:pPr>
                      <a:r>
                        <a:rPr lang="es-SV" sz="1300" kern="1200" dirty="0" smtClean="0">
                          <a:solidFill>
                            <a:schemeClr val="tx2">
                              <a:lumMod val="75000"/>
                            </a:schemeClr>
                          </a:solidFill>
                        </a:rPr>
                        <a:t>15,129 tCO2e/año (7% actual)</a:t>
                      </a:r>
                    </a:p>
                    <a:p>
                      <a:r>
                        <a:rPr lang="es-SV" sz="1300" kern="1200" dirty="0" smtClean="0">
                          <a:solidFill>
                            <a:schemeClr val="tx2">
                              <a:lumMod val="75000"/>
                            </a:schemeClr>
                          </a:solidFill>
                        </a:rPr>
                        <a:t>Inversión:</a:t>
                      </a:r>
                    </a:p>
                    <a:p>
                      <a:pPr marL="0" marR="0" indent="0" algn="l" defTabSz="914400" rtl="0" eaLnBrk="1" fontAlgn="auto" latinLnBrk="0" hangingPunct="1">
                        <a:lnSpc>
                          <a:spcPct val="100000"/>
                        </a:lnSpc>
                        <a:spcBef>
                          <a:spcPts val="0"/>
                        </a:spcBef>
                        <a:spcAft>
                          <a:spcPts val="0"/>
                        </a:spcAft>
                        <a:buClrTx/>
                        <a:buSzTx/>
                        <a:buFontTx/>
                        <a:buNone/>
                        <a:tabLst/>
                        <a:defRPr/>
                      </a:pPr>
                      <a:r>
                        <a:rPr lang="es-SV" sz="1300" kern="1200" dirty="0" smtClean="0">
                          <a:solidFill>
                            <a:schemeClr val="tx2">
                              <a:lumMod val="75000"/>
                            </a:schemeClr>
                          </a:solidFill>
                        </a:rPr>
                        <a:t>31.1 US$ Millones</a:t>
                      </a:r>
                    </a:p>
                    <a:p>
                      <a:endParaRPr lang="es-SV" sz="1300" kern="1200" dirty="0">
                        <a:solidFill>
                          <a:schemeClr val="tx2">
                            <a:lumMod val="75000"/>
                          </a:schemeClr>
                        </a:solidFill>
                        <a:latin typeface="+mn-lt"/>
                        <a:ea typeface="+mn-ea"/>
                        <a:cs typeface="+mn-cs"/>
                      </a:endParaRPr>
                    </a:p>
                  </a:txBody>
                  <a:tcPr/>
                </a:tc>
              </a:tr>
              <a:tr h="370840">
                <a:tc>
                  <a:txBody>
                    <a:bodyPr/>
                    <a:lstStyle/>
                    <a:p>
                      <a:pPr marL="0" algn="l" defTabSz="914400" rtl="0" eaLnBrk="1" latinLnBrk="0" hangingPunct="1"/>
                      <a:r>
                        <a:rPr lang="es-SV" sz="1600" b="1" kern="1200" dirty="0" smtClean="0">
                          <a:solidFill>
                            <a:schemeClr val="tx2">
                              <a:lumMod val="75000"/>
                            </a:schemeClr>
                          </a:solidFill>
                          <a:latin typeface="+mn-lt"/>
                          <a:ea typeface="+mn-ea"/>
                          <a:cs typeface="+mn-cs"/>
                        </a:rPr>
                        <a:t>Sub-Sector III</a:t>
                      </a:r>
                    </a:p>
                    <a:p>
                      <a:pPr marL="0" algn="l" defTabSz="914400" rtl="0" eaLnBrk="1" latinLnBrk="0" hangingPunct="1"/>
                      <a:r>
                        <a:rPr lang="es-SV" sz="1600" b="1" kern="1200" dirty="0" smtClean="0">
                          <a:solidFill>
                            <a:schemeClr val="tx2">
                              <a:lumMod val="75000"/>
                            </a:schemeClr>
                          </a:solidFill>
                          <a:latin typeface="+mn-lt"/>
                          <a:ea typeface="+mn-ea"/>
                          <a:cs typeface="+mn-cs"/>
                        </a:rPr>
                        <a:t>Transporte</a:t>
                      </a:r>
                    </a:p>
                    <a:p>
                      <a:pPr marL="0" algn="l" defTabSz="914400" rtl="0" eaLnBrk="1" latinLnBrk="0" hangingPunct="1"/>
                      <a:r>
                        <a:rPr lang="es-SV" sz="1600" b="1" kern="1200" dirty="0" smtClean="0">
                          <a:solidFill>
                            <a:schemeClr val="tx2">
                              <a:lumMod val="75000"/>
                            </a:schemeClr>
                          </a:solidFill>
                          <a:latin typeface="+mn-lt"/>
                          <a:ea typeface="+mn-ea"/>
                          <a:cs typeface="+mn-cs"/>
                        </a:rPr>
                        <a:t>Oficial</a:t>
                      </a:r>
                      <a:endParaRPr lang="es-SV" sz="1600" b="1" kern="1200" dirty="0">
                        <a:solidFill>
                          <a:schemeClr val="tx2">
                            <a:lumMod val="75000"/>
                          </a:schemeClr>
                        </a:solidFill>
                        <a:latin typeface="+mn-lt"/>
                        <a:ea typeface="+mn-ea"/>
                        <a:cs typeface="+mn-cs"/>
                      </a:endParaRPr>
                    </a:p>
                  </a:txBody>
                  <a:tcPr/>
                </a:tc>
                <a:tc>
                  <a:txBody>
                    <a:bodyPr/>
                    <a:lstStyle/>
                    <a:p>
                      <a:r>
                        <a:rPr lang="es-SV" sz="1300" kern="1200" dirty="0" smtClean="0">
                          <a:solidFill>
                            <a:schemeClr val="tx2">
                              <a:lumMod val="75000"/>
                            </a:schemeClr>
                          </a:solidFill>
                        </a:rPr>
                        <a:t>Ahorro:</a:t>
                      </a:r>
                    </a:p>
                    <a:p>
                      <a:pPr marL="0" marR="0" indent="0" algn="l" defTabSz="914400" rtl="0" eaLnBrk="1" fontAlgn="auto" latinLnBrk="0" hangingPunct="1">
                        <a:lnSpc>
                          <a:spcPct val="100000"/>
                        </a:lnSpc>
                        <a:spcBef>
                          <a:spcPts val="0"/>
                        </a:spcBef>
                        <a:spcAft>
                          <a:spcPts val="0"/>
                        </a:spcAft>
                        <a:buClrTx/>
                        <a:buSzTx/>
                        <a:buFontTx/>
                        <a:buNone/>
                        <a:tabLst/>
                        <a:defRPr/>
                      </a:pPr>
                      <a:r>
                        <a:rPr lang="es-SV" sz="1300" kern="1200" dirty="0" smtClean="0">
                          <a:solidFill>
                            <a:schemeClr val="tx2">
                              <a:lumMod val="75000"/>
                            </a:schemeClr>
                          </a:solidFill>
                        </a:rPr>
                        <a:t>23,965 tCO2e/año (30% actual)</a:t>
                      </a:r>
                    </a:p>
                    <a:p>
                      <a:r>
                        <a:rPr lang="es-SV" sz="1300" kern="1200" dirty="0" smtClean="0">
                          <a:solidFill>
                            <a:schemeClr val="tx2">
                              <a:lumMod val="75000"/>
                            </a:schemeClr>
                          </a:solidFill>
                        </a:rPr>
                        <a:t>Inversión:</a:t>
                      </a:r>
                    </a:p>
                    <a:p>
                      <a:pPr marL="0" marR="0" indent="0" algn="l" defTabSz="914400" rtl="0" eaLnBrk="1" fontAlgn="auto" latinLnBrk="0" hangingPunct="1">
                        <a:lnSpc>
                          <a:spcPct val="100000"/>
                        </a:lnSpc>
                        <a:spcBef>
                          <a:spcPts val="0"/>
                        </a:spcBef>
                        <a:spcAft>
                          <a:spcPts val="0"/>
                        </a:spcAft>
                        <a:buClrTx/>
                        <a:buSzTx/>
                        <a:buFontTx/>
                        <a:buNone/>
                        <a:tabLst/>
                        <a:defRPr/>
                      </a:pPr>
                      <a:r>
                        <a:rPr lang="es-SV" sz="1300" kern="1200" dirty="0" smtClean="0">
                          <a:solidFill>
                            <a:schemeClr val="tx2">
                              <a:lumMod val="75000"/>
                            </a:schemeClr>
                          </a:solidFill>
                        </a:rPr>
                        <a:t>357.1 US$ Millones</a:t>
                      </a:r>
                    </a:p>
                    <a:p>
                      <a:endParaRPr lang="es-SV" sz="1300" kern="1200" dirty="0" smtClean="0">
                        <a:solidFill>
                          <a:schemeClr val="tx2">
                            <a:lumMod val="75000"/>
                          </a:schemeClr>
                        </a:solidFill>
                        <a:latin typeface="+mn-lt"/>
                        <a:ea typeface="+mn-ea"/>
                        <a:cs typeface="+mn-cs"/>
                      </a:endParaRPr>
                    </a:p>
                  </a:txBody>
                  <a:tcPr/>
                </a:tc>
                <a:tc>
                  <a:txBody>
                    <a:bodyPr/>
                    <a:lstStyle/>
                    <a:p>
                      <a:r>
                        <a:rPr lang="es-SV" sz="1300" kern="1200" dirty="0" smtClean="0">
                          <a:solidFill>
                            <a:schemeClr val="tx2">
                              <a:lumMod val="75000"/>
                            </a:schemeClr>
                          </a:solidFill>
                        </a:rPr>
                        <a:t>Ahorro:</a:t>
                      </a:r>
                    </a:p>
                    <a:p>
                      <a:pPr marL="0" marR="0" indent="0" algn="l" defTabSz="914400" rtl="0" eaLnBrk="1" fontAlgn="auto" latinLnBrk="0" hangingPunct="1">
                        <a:lnSpc>
                          <a:spcPct val="100000"/>
                        </a:lnSpc>
                        <a:spcBef>
                          <a:spcPts val="0"/>
                        </a:spcBef>
                        <a:spcAft>
                          <a:spcPts val="0"/>
                        </a:spcAft>
                        <a:buClrTx/>
                        <a:buSzTx/>
                        <a:buFontTx/>
                        <a:buNone/>
                        <a:tabLst/>
                        <a:defRPr/>
                      </a:pPr>
                      <a:r>
                        <a:rPr lang="es-SV" sz="1300" kern="1200" dirty="0" smtClean="0">
                          <a:solidFill>
                            <a:schemeClr val="tx2">
                              <a:lumMod val="75000"/>
                            </a:schemeClr>
                          </a:solidFill>
                        </a:rPr>
                        <a:t>6,717 tCO2e/año (8% actual)</a:t>
                      </a:r>
                    </a:p>
                    <a:p>
                      <a:r>
                        <a:rPr lang="es-SV" sz="1300" kern="1200" dirty="0" smtClean="0">
                          <a:solidFill>
                            <a:schemeClr val="tx2">
                              <a:lumMod val="75000"/>
                            </a:schemeClr>
                          </a:solidFill>
                        </a:rPr>
                        <a:t>Inversión:</a:t>
                      </a:r>
                    </a:p>
                    <a:p>
                      <a:pPr marL="0" marR="0" indent="0" algn="l" defTabSz="914400" rtl="0" eaLnBrk="1" fontAlgn="auto" latinLnBrk="0" hangingPunct="1">
                        <a:lnSpc>
                          <a:spcPct val="100000"/>
                        </a:lnSpc>
                        <a:spcBef>
                          <a:spcPts val="0"/>
                        </a:spcBef>
                        <a:spcAft>
                          <a:spcPts val="0"/>
                        </a:spcAft>
                        <a:buClrTx/>
                        <a:buSzTx/>
                        <a:buFontTx/>
                        <a:buNone/>
                        <a:tabLst/>
                        <a:defRPr/>
                      </a:pPr>
                      <a:r>
                        <a:rPr lang="es-SV" sz="1300" kern="1200" dirty="0" smtClean="0">
                          <a:solidFill>
                            <a:schemeClr val="tx2">
                              <a:lumMod val="75000"/>
                            </a:schemeClr>
                          </a:solidFill>
                        </a:rPr>
                        <a:t>102.1 US$ Millones</a:t>
                      </a:r>
                    </a:p>
                    <a:p>
                      <a:endParaRPr lang="es-SV" sz="1300" kern="1200" dirty="0" smtClean="0">
                        <a:solidFill>
                          <a:schemeClr val="tx2">
                            <a:lumMod val="75000"/>
                          </a:schemeClr>
                        </a:solidFill>
                        <a:latin typeface="+mn-lt"/>
                        <a:ea typeface="+mn-ea"/>
                        <a:cs typeface="+mn-cs"/>
                      </a:endParaRPr>
                    </a:p>
                  </a:txBody>
                  <a:tcPr/>
                </a:tc>
              </a:tr>
            </a:tbl>
          </a:graphicData>
        </a:graphic>
      </p:graphicFrame>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3513"/>
          <a:stretch/>
        </p:blipFill>
        <p:spPr bwMode="auto">
          <a:xfrm>
            <a:off x="-36512" y="2784121"/>
            <a:ext cx="1971909" cy="2846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0" y="692696"/>
            <a:ext cx="2030413"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4385" r="12239"/>
          <a:stretch/>
        </p:blipFill>
        <p:spPr bwMode="auto">
          <a:xfrm>
            <a:off x="-14290" y="4437112"/>
            <a:ext cx="1921994"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4545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987824" y="980728"/>
            <a:ext cx="5940152" cy="5328592"/>
          </a:xfrm>
        </p:spPr>
        <p:txBody>
          <a:bodyPr>
            <a:normAutofit fontScale="70000" lnSpcReduction="20000"/>
          </a:bodyPr>
          <a:lstStyle/>
          <a:p>
            <a:endParaRPr lang="es-SV" dirty="0" smtClean="0"/>
          </a:p>
          <a:p>
            <a:pPr marL="0" lvl="0" indent="0">
              <a:buNone/>
            </a:pPr>
            <a:r>
              <a:rPr lang="es-SV" sz="2800" u="sng" dirty="0" smtClean="0"/>
              <a:t>Consejo Nacional de Energía:</a:t>
            </a:r>
            <a:endParaRPr lang="es-SV" sz="2800" dirty="0"/>
          </a:p>
          <a:p>
            <a:endParaRPr lang="es-SV" sz="2600" dirty="0"/>
          </a:p>
          <a:p>
            <a:pPr marL="0" indent="0" algn="just">
              <a:buNone/>
            </a:pPr>
            <a:r>
              <a:rPr lang="es-SV" sz="2300" dirty="0" smtClean="0"/>
              <a:t>El CNE es la autoridad superior, rectora y normativa en materia energética, cuya finalidad es el establecimiento de la Política Energética Nacional y las estrategias que promuevan el desarrollo eficiente del sector energético.</a:t>
            </a:r>
          </a:p>
          <a:p>
            <a:pPr marL="0" indent="0" algn="just">
              <a:buNone/>
            </a:pPr>
            <a:endParaRPr lang="es-SV" sz="2300" dirty="0"/>
          </a:p>
          <a:p>
            <a:pPr marL="0" indent="0" algn="just">
              <a:buNone/>
            </a:pPr>
            <a:r>
              <a:rPr lang="es-SV" sz="2300" dirty="0" smtClean="0"/>
              <a:t>Decreto No. 404:		Ley de creación del CNE.</a:t>
            </a:r>
          </a:p>
          <a:p>
            <a:pPr marL="0" indent="0" algn="just">
              <a:buNone/>
            </a:pPr>
            <a:r>
              <a:rPr lang="es-SV" sz="2300" dirty="0" smtClean="0"/>
              <a:t>Fecha:			18 septiembre 2007</a:t>
            </a:r>
          </a:p>
          <a:p>
            <a:pPr marL="0" indent="0" algn="just">
              <a:buNone/>
            </a:pPr>
            <a:r>
              <a:rPr lang="es-SV" sz="2300" dirty="0" smtClean="0"/>
              <a:t>Inicio de operación:	1 agosto de 2009.</a:t>
            </a:r>
          </a:p>
          <a:p>
            <a:pPr marL="0" indent="0" algn="just">
              <a:buNone/>
            </a:pPr>
            <a:r>
              <a:rPr lang="es-SV" sz="2300" dirty="0" smtClean="0"/>
              <a:t>Juramentación JD:	12 enero de 2010.</a:t>
            </a:r>
            <a:endParaRPr lang="es-SV" sz="2300" dirty="0"/>
          </a:p>
          <a:p>
            <a:endParaRPr lang="es-SV" sz="1900" dirty="0"/>
          </a:p>
          <a:p>
            <a:pPr marL="0" indent="0">
              <a:buNone/>
            </a:pPr>
            <a:r>
              <a:rPr lang="es-SV" sz="2800" dirty="0" smtClean="0"/>
              <a:t>Objetivos del CNE:</a:t>
            </a:r>
            <a:endParaRPr lang="es-SV" sz="2800" dirty="0"/>
          </a:p>
          <a:p>
            <a:pPr marL="457200" lvl="0" indent="-457200">
              <a:buFont typeface="+mj-lt"/>
              <a:buAutoNum type="arabicPeriod"/>
            </a:pPr>
            <a:r>
              <a:rPr lang="es-SV" sz="2100" dirty="0" smtClean="0"/>
              <a:t>Elaborar la Política </a:t>
            </a:r>
            <a:r>
              <a:rPr lang="es-SV" sz="2100" dirty="0"/>
              <a:t>E</a:t>
            </a:r>
            <a:r>
              <a:rPr lang="es-SV" sz="2100" dirty="0" smtClean="0"/>
              <a:t>nergética Nacional y planificación energética de corto, mediano y largo plazo.</a:t>
            </a:r>
            <a:endParaRPr lang="es-SV" sz="2100" dirty="0"/>
          </a:p>
          <a:p>
            <a:pPr marL="457200" lvl="0" indent="-457200">
              <a:buFont typeface="+mj-lt"/>
              <a:buAutoNum type="arabicPeriod"/>
            </a:pPr>
            <a:r>
              <a:rPr lang="es-SV" sz="2100" dirty="0" smtClean="0"/>
              <a:t>Propiciar la existencia de marcos regulatorios para promover la inversión y desarrollo del sector energético.</a:t>
            </a:r>
            <a:endParaRPr lang="es-SV" sz="2100" dirty="0"/>
          </a:p>
          <a:p>
            <a:pPr marL="457200" lvl="0" indent="-457200">
              <a:buFont typeface="+mj-lt"/>
              <a:buAutoNum type="arabicPeriod"/>
            </a:pPr>
            <a:r>
              <a:rPr lang="es-SV" sz="2100" dirty="0" smtClean="0"/>
              <a:t>Promover el uso racional de la energía.</a:t>
            </a:r>
          </a:p>
          <a:p>
            <a:pPr marL="457200" lvl="0" indent="-457200">
              <a:buFont typeface="+mj-lt"/>
              <a:buAutoNum type="arabicPeriod"/>
            </a:pPr>
            <a:r>
              <a:rPr lang="es-SV" sz="2100" dirty="0" smtClean="0"/>
              <a:t>Desarrollar y expandir los recursos de ER.</a:t>
            </a:r>
          </a:p>
          <a:p>
            <a:pPr marL="457200" lvl="0" indent="-457200">
              <a:buFont typeface="+mj-lt"/>
              <a:buAutoNum type="arabicPeriod"/>
            </a:pPr>
            <a:r>
              <a:rPr lang="es-SV" sz="2100" dirty="0" smtClean="0"/>
              <a:t>Impulsar la integración de MER.</a:t>
            </a:r>
            <a:endParaRPr lang="es-SV" sz="2100" dirty="0"/>
          </a:p>
          <a:p>
            <a:endParaRPr lang="es-SV" dirty="0"/>
          </a:p>
        </p:txBody>
      </p:sp>
      <p:sp>
        <p:nvSpPr>
          <p:cNvPr id="3" name="2 Título"/>
          <p:cNvSpPr>
            <a:spLocks noGrp="1"/>
          </p:cNvSpPr>
          <p:nvPr>
            <p:ph type="title"/>
          </p:nvPr>
        </p:nvSpPr>
        <p:spPr/>
        <p:txBody>
          <a:bodyPr/>
          <a:lstStyle/>
          <a:p>
            <a:r>
              <a:rPr lang="es-SV" dirty="0" smtClean="0"/>
              <a:t>CONSEJO NACIONAL DE ENERGÍA</a:t>
            </a:r>
            <a:endParaRPr lang="es-SV" dirty="0"/>
          </a:p>
        </p:txBody>
      </p:sp>
      <p:pic>
        <p:nvPicPr>
          <p:cNvPr id="4" name="Picture 16" descr="http://www.pucp.edu.pe/climadecambios/pucp/img/interior/imagengris.jpg"/>
          <p:cNvPicPr>
            <a:picLocks noChangeAspect="1" noChangeArrowheads="1"/>
          </p:cNvPicPr>
          <p:nvPr/>
        </p:nvPicPr>
        <p:blipFill>
          <a:blip r:embed="rId3"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3"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pic>
        <p:nvPicPr>
          <p:cNvPr id="6" name="Picture 2" descr="C:\Users\dmurcia.CNE\Desktop\ORGANIZANDO\Logos\LOGO.png"/>
          <p:cNvPicPr>
            <a:picLocks noChangeAspect="1" noChangeArrowheads="1"/>
          </p:cNvPicPr>
          <p:nvPr/>
        </p:nvPicPr>
        <p:blipFill>
          <a:blip r:embed="rId4" cstate="print"/>
          <a:srcRect/>
          <a:stretch>
            <a:fillRect/>
          </a:stretch>
        </p:blipFill>
        <p:spPr bwMode="auto">
          <a:xfrm>
            <a:off x="842944" y="1340768"/>
            <a:ext cx="1443056" cy="1122376"/>
          </a:xfrm>
          <a:prstGeom prst="rect">
            <a:avLst/>
          </a:prstGeom>
          <a:noFill/>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065" y="2708920"/>
            <a:ext cx="2004814" cy="284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5022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dirty="0" smtClean="0"/>
              <a:t>ORGANIZACIÓN DE LA ESTRUCTURA INSTITUCIONAL </a:t>
            </a:r>
            <a:br>
              <a:rPr lang="es-SV" b="1" dirty="0" smtClean="0"/>
            </a:br>
            <a:r>
              <a:rPr lang="es-SV" b="1" dirty="0" smtClean="0"/>
              <a:t>PARA LA NAMA</a:t>
            </a:r>
            <a:endParaRPr lang="es-SV" b="1" dirty="0"/>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908720"/>
            <a:ext cx="8269339"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0122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dirty="0"/>
              <a:t>Posibilidades de </a:t>
            </a:r>
            <a:r>
              <a:rPr lang="es-SV" b="1" dirty="0" smtClean="0"/>
              <a:t>financiación</a:t>
            </a:r>
            <a:endParaRPr lang="es-SV" b="1"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1519" b="10274"/>
          <a:stretch/>
        </p:blipFill>
        <p:spPr bwMode="auto">
          <a:xfrm>
            <a:off x="3615658" y="411483"/>
            <a:ext cx="5580112" cy="318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442982" y="1124744"/>
            <a:ext cx="3312368" cy="1754326"/>
          </a:xfrm>
          <a:prstGeom prst="rect">
            <a:avLst/>
          </a:prstGeom>
        </p:spPr>
        <p:txBody>
          <a:bodyPr wrap="square">
            <a:spAutoFit/>
          </a:bodyPr>
          <a:lstStyle/>
          <a:p>
            <a:pPr algn="just"/>
            <a:r>
              <a:rPr lang="es-SV" b="1" dirty="0">
                <a:solidFill>
                  <a:schemeClr val="tx2">
                    <a:lumMod val="75000"/>
                  </a:schemeClr>
                </a:solidFill>
              </a:rPr>
              <a:t>El tipo de financiamiento depende de la fase en la que se encuentra el proceso de </a:t>
            </a:r>
            <a:r>
              <a:rPr lang="es-SV" b="1" dirty="0" smtClean="0">
                <a:solidFill>
                  <a:schemeClr val="tx2">
                    <a:lumMod val="75000"/>
                  </a:schemeClr>
                </a:solidFill>
              </a:rPr>
              <a:t>la NAMA. </a:t>
            </a:r>
          </a:p>
          <a:p>
            <a:pPr algn="just"/>
            <a:r>
              <a:rPr lang="es-SV" dirty="0"/>
              <a:t/>
            </a:r>
            <a:br>
              <a:rPr lang="es-SV" dirty="0"/>
            </a:br>
            <a:endParaRPr lang="es-SV"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88" y="3212976"/>
            <a:ext cx="6271826" cy="343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7598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dirty="0"/>
              <a:t>Sistema de Medición, Reporte y Verificación (MRV</a:t>
            </a:r>
            <a:r>
              <a:rPr lang="es-SV" b="1" dirty="0" smtClean="0"/>
              <a:t>)</a:t>
            </a:r>
            <a:endParaRPr lang="es-SV" b="1"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692696"/>
            <a:ext cx="4297461" cy="573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226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dirty="0" smtClean="0"/>
              <a:t>8. Estrategia NAMAs para sector Energético de El Salvador</a:t>
            </a:r>
            <a:endParaRPr lang="es-SV" b="1" dirty="0"/>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graphicFrame>
        <p:nvGraphicFramePr>
          <p:cNvPr id="6" name="5 Diagrama"/>
          <p:cNvGraphicFramePr/>
          <p:nvPr>
            <p:extLst>
              <p:ext uri="{D42A27DB-BD31-4B8C-83A1-F6EECF244321}">
                <p14:modId xmlns:p14="http://schemas.microsoft.com/office/powerpoint/2010/main" val="10087368"/>
              </p:ext>
            </p:extLst>
          </p:nvPr>
        </p:nvGraphicFramePr>
        <p:xfrm>
          <a:off x="545697" y="836712"/>
          <a:ext cx="8274775" cy="5667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931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4" descr="http://www.eltiempo.com/economia/negocios/IMAGEN/IMAGEN-12374414-1.pn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3177344" y="4005064"/>
            <a:ext cx="1754696" cy="749546"/>
          </a:xfrm>
          <a:prstGeom prst="ellipse">
            <a:avLst/>
          </a:prstGeom>
          <a:ln>
            <a:noFill/>
          </a:ln>
          <a:effectLst>
            <a:softEdge rad="112500"/>
          </a:effectLst>
        </p:spPr>
      </p:pic>
      <p:sp>
        <p:nvSpPr>
          <p:cNvPr id="2" name="1 Rectángulo"/>
          <p:cNvSpPr/>
          <p:nvPr/>
        </p:nvSpPr>
        <p:spPr>
          <a:xfrm>
            <a:off x="946948" y="4005064"/>
            <a:ext cx="250702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solidFill>
                  <a:schemeClr val="accent5">
                    <a:lumMod val="50000"/>
                  </a:schemeClr>
                </a:solidFill>
              </a:rPr>
              <a:t>Proyecto EEPB</a:t>
            </a:r>
          </a:p>
          <a:p>
            <a:r>
              <a:rPr lang="es-MX" sz="2000" dirty="0" smtClean="0">
                <a:solidFill>
                  <a:schemeClr val="accent5">
                    <a:lumMod val="50000"/>
                  </a:schemeClr>
                </a:solidFill>
              </a:rPr>
              <a:t>CNE/PNUD/GEF </a:t>
            </a:r>
            <a:endParaRPr lang="es-SV" sz="2000" dirty="0">
              <a:solidFill>
                <a:schemeClr val="accent5">
                  <a:lumMod val="50000"/>
                </a:schemeClr>
              </a:solidFill>
            </a:endParaRPr>
          </a:p>
        </p:txBody>
      </p:sp>
      <p:pic>
        <p:nvPicPr>
          <p:cNvPr id="8" name="Picture 16" descr="http://www.pucp.edu.pe/climadecambios/pucp/img/interior/imagengris.jpg"/>
          <p:cNvPicPr>
            <a:picLocks noChangeAspect="1" noChangeArrowheads="1"/>
          </p:cNvPicPr>
          <p:nvPr/>
        </p:nvPicPr>
        <p:blipFill>
          <a:blip r:embed="rId3"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44" name="Picture 2" descr="C:\Users\dmurcia.CNE\Desktop\ORGANIZANDO\Logos\LOGO.png"/>
          <p:cNvPicPr>
            <a:picLocks noChangeAspect="1" noChangeArrowheads="1"/>
          </p:cNvPicPr>
          <p:nvPr/>
        </p:nvPicPr>
        <p:blipFill>
          <a:blip r:embed="rId4" cstate="print"/>
          <a:srcRect/>
          <a:stretch>
            <a:fillRect/>
          </a:stretch>
        </p:blipFill>
        <p:spPr bwMode="auto">
          <a:xfrm>
            <a:off x="107504" y="4143332"/>
            <a:ext cx="802374" cy="624068"/>
          </a:xfrm>
          <a:prstGeom prst="rect">
            <a:avLst/>
          </a:prstGeom>
          <a:noFill/>
        </p:spPr>
      </p:pic>
      <p:pic>
        <p:nvPicPr>
          <p:cNvPr id="45" name="Picture 16" descr="http://www.pucp.edu.pe/climadecambios/pucp/img/interior/imagengris.jpg"/>
          <p:cNvPicPr>
            <a:picLocks noChangeAspect="1" noChangeArrowheads="1"/>
          </p:cNvPicPr>
          <p:nvPr/>
        </p:nvPicPr>
        <p:blipFill>
          <a:blip r:embed="rId3"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cxnSp>
        <p:nvCxnSpPr>
          <p:cNvPr id="50" name="49 Conector recto"/>
          <p:cNvCxnSpPr/>
          <p:nvPr/>
        </p:nvCxnSpPr>
        <p:spPr>
          <a:xfrm>
            <a:off x="1044504" y="4764900"/>
            <a:ext cx="8064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1691680" y="692696"/>
            <a:ext cx="5529848" cy="3046988"/>
          </a:xfrm>
          <a:prstGeom prst="rect">
            <a:avLst/>
          </a:prstGeom>
          <a:noFill/>
        </p:spPr>
        <p:txBody>
          <a:bodyPr wrap="square" rtlCol="0">
            <a:spAutoFit/>
          </a:bodyPr>
          <a:lstStyle/>
          <a:p>
            <a:pPr algn="ctr"/>
            <a:r>
              <a:rPr lang="es-MX" sz="5400" b="1" dirty="0" smtClean="0">
                <a:solidFill>
                  <a:schemeClr val="accent1">
                    <a:lumMod val="75000"/>
                  </a:schemeClr>
                </a:solidFill>
              </a:rPr>
              <a:t>Muchas</a:t>
            </a:r>
          </a:p>
          <a:p>
            <a:pPr algn="ctr"/>
            <a:r>
              <a:rPr lang="es-MX" sz="5400" b="1" dirty="0" smtClean="0">
                <a:solidFill>
                  <a:schemeClr val="accent1">
                    <a:lumMod val="75000"/>
                  </a:schemeClr>
                </a:solidFill>
              </a:rPr>
              <a:t>Gracias</a:t>
            </a:r>
          </a:p>
          <a:p>
            <a:pPr algn="ctr"/>
            <a:r>
              <a:rPr lang="es-MX" sz="2800" b="1" dirty="0" smtClean="0">
                <a:solidFill>
                  <a:schemeClr val="accent1">
                    <a:lumMod val="75000"/>
                  </a:schemeClr>
                </a:solidFill>
              </a:rPr>
              <a:t>Ing. Ignacio Handal</a:t>
            </a:r>
          </a:p>
          <a:p>
            <a:pPr algn="ctr"/>
            <a:r>
              <a:rPr lang="es-MX" sz="2800" b="1" dirty="0" smtClean="0">
                <a:solidFill>
                  <a:schemeClr val="accent1">
                    <a:lumMod val="75000"/>
                  </a:schemeClr>
                </a:solidFill>
              </a:rPr>
              <a:t>Consejo Nacional de Energía </a:t>
            </a:r>
          </a:p>
          <a:p>
            <a:pPr algn="ctr"/>
            <a:r>
              <a:rPr lang="es-MX" sz="2800" b="1" dirty="0" smtClean="0">
                <a:solidFill>
                  <a:schemeClr val="accent1">
                    <a:lumMod val="75000"/>
                  </a:schemeClr>
                </a:solidFill>
              </a:rPr>
              <a:t>shandal@cne.gob.sv</a:t>
            </a:r>
            <a:endParaRPr lang="es-SV" sz="28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SV"/>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1268760"/>
            <a:ext cx="8591012"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0982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33338"/>
            <a:ext cx="1385887"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Diagram 10"/>
          <p:cNvGraphicFramePr/>
          <p:nvPr/>
        </p:nvGraphicFramePr>
        <p:xfrm>
          <a:off x="72008" y="0"/>
          <a:ext cx="925252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6" name="Picture 4"/>
          <p:cNvPicPr>
            <a:picLocks noChangeAspect="1" noChangeArrowheads="1"/>
          </p:cNvPicPr>
          <p:nvPr/>
        </p:nvPicPr>
        <p:blipFill>
          <a:blip r:embed="rId8">
            <a:extLst>
              <a:ext uri="{28A0092B-C50C-407E-A947-70E740481C1C}">
                <a14:useLocalDpi xmlns:a14="http://schemas.microsoft.com/office/drawing/2010/main" val="0"/>
              </a:ext>
            </a:extLst>
          </a:blip>
          <a:srcRect l="23987" t="9669" r="23032" b="6644"/>
          <a:stretch>
            <a:fillRect/>
          </a:stretch>
        </p:blipFill>
        <p:spPr bwMode="auto">
          <a:xfrm>
            <a:off x="4932363" y="960438"/>
            <a:ext cx="1439862" cy="18208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925" y="3789363"/>
            <a:ext cx="4249738" cy="2087562"/>
          </a:xfrm>
        </p:spPr>
        <p:txBody>
          <a:bodyPr/>
          <a:lstStyle/>
          <a:p>
            <a:pPr>
              <a:defRPr/>
            </a:pPr>
            <a:r>
              <a:rPr sz="3200" smtClean="0"/>
              <a:t>Hacia el Plan </a:t>
            </a:r>
            <a:br>
              <a:rPr sz="3200" smtClean="0"/>
            </a:br>
            <a:r>
              <a:rPr sz="3200" smtClean="0"/>
              <a:t>de Acción de la Estrategia Nacional del Medio Ambiente</a:t>
            </a:r>
          </a:p>
        </p:txBody>
      </p:sp>
      <p:sp>
        <p:nvSpPr>
          <p:cNvPr id="9" name="3 CuadroTexto"/>
          <p:cNvSpPr txBox="1">
            <a:spLocks noChangeArrowheads="1"/>
          </p:cNvSpPr>
          <p:nvPr/>
        </p:nvSpPr>
        <p:spPr bwMode="auto">
          <a:xfrm>
            <a:off x="1500188" y="6357938"/>
            <a:ext cx="2286000" cy="47783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1000"/>
              </a:lnSpc>
              <a:defRPr/>
            </a:pPr>
            <a:r>
              <a:rPr lang="es-SV" sz="1000" smtClean="0">
                <a:solidFill>
                  <a:srgbClr val="595959"/>
                </a:solidFill>
                <a:latin typeface="Gill Sans MT" pitchFamily="34" charset="0"/>
                <a:ea typeface="+mn-ea"/>
              </a:rPr>
              <a:t>Ministerio de Medio </a:t>
            </a:r>
            <a:br>
              <a:rPr lang="es-SV" sz="1000" smtClean="0">
                <a:solidFill>
                  <a:srgbClr val="595959"/>
                </a:solidFill>
                <a:latin typeface="Gill Sans MT" pitchFamily="34" charset="0"/>
                <a:ea typeface="+mn-ea"/>
              </a:rPr>
            </a:br>
            <a:r>
              <a:rPr lang="es-SV" sz="1000" smtClean="0">
                <a:solidFill>
                  <a:srgbClr val="595959"/>
                </a:solidFill>
                <a:latin typeface="Gill Sans MT" pitchFamily="34" charset="0"/>
                <a:ea typeface="+mn-ea"/>
              </a:rPr>
              <a:t>Ambiente y Recursos </a:t>
            </a:r>
            <a:br>
              <a:rPr lang="es-SV" sz="1000" smtClean="0">
                <a:solidFill>
                  <a:srgbClr val="595959"/>
                </a:solidFill>
                <a:latin typeface="Gill Sans MT" pitchFamily="34" charset="0"/>
                <a:ea typeface="+mn-ea"/>
              </a:rPr>
            </a:br>
            <a:r>
              <a:rPr lang="es-SV" sz="1000" smtClean="0">
                <a:solidFill>
                  <a:srgbClr val="595959"/>
                </a:solidFill>
                <a:latin typeface="Gill Sans MT" pitchFamily="34" charset="0"/>
                <a:ea typeface="+mn-ea"/>
              </a:rPr>
              <a:t>Naturales</a:t>
            </a:r>
          </a:p>
        </p:txBody>
      </p:sp>
      <p:sp>
        <p:nvSpPr>
          <p:cNvPr id="10" name="10 CuadroTexto"/>
          <p:cNvSpPr txBox="1">
            <a:spLocks noChangeArrowheads="1"/>
          </p:cNvSpPr>
          <p:nvPr/>
        </p:nvSpPr>
        <p:spPr bwMode="auto">
          <a:xfrm>
            <a:off x="0" y="6221413"/>
            <a:ext cx="2063750" cy="7080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SV" sz="4000" dirty="0" smtClean="0">
                <a:solidFill>
                  <a:srgbClr val="7C5E22"/>
                </a:solidFill>
                <a:latin typeface="Gill Sans MT" pitchFamily="34" charset="0"/>
                <a:ea typeface="+mn-ea"/>
              </a:rPr>
              <a:t>MARN</a:t>
            </a:r>
            <a:endParaRPr lang="es-SV" sz="4000" i="1" dirty="0" smtClean="0">
              <a:solidFill>
                <a:srgbClr val="7C5E22"/>
              </a:solidFill>
              <a:latin typeface="Gill Sans MT" pitchFamily="34" charset="0"/>
              <a:ea typeface="+mn-ea"/>
            </a:endParaRPr>
          </a:p>
        </p:txBody>
      </p:sp>
      <p:pic>
        <p:nvPicPr>
          <p:cNvPr id="8200" name="Picture 2" descr="C:\Users\hh\Downloads\Escudo El Salvador.bm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7213" y="6357938"/>
            <a:ext cx="4905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1" name="Group 13"/>
          <p:cNvGrpSpPr>
            <a:grpSpLocks noChangeAspect="1"/>
          </p:cNvGrpSpPr>
          <p:nvPr/>
        </p:nvGrpSpPr>
        <p:grpSpPr bwMode="auto">
          <a:xfrm>
            <a:off x="6732588" y="2709863"/>
            <a:ext cx="1408112" cy="1439862"/>
            <a:chOff x="2987824" y="1412776"/>
            <a:chExt cx="3168352" cy="3240360"/>
          </a:xfrm>
        </p:grpSpPr>
        <p:pic>
          <p:nvPicPr>
            <p:cNvPr id="8202" name="9 Imagen" descr="1CC.jpg"/>
            <p:cNvPicPr>
              <a:picLocks/>
            </p:cNvPicPr>
            <p:nvPr/>
          </p:nvPicPr>
          <p:blipFill>
            <a:blip r:embed="rId10">
              <a:extLst>
                <a:ext uri="{28A0092B-C50C-407E-A947-70E740481C1C}">
                  <a14:useLocalDpi xmlns:a14="http://schemas.microsoft.com/office/drawing/2010/main" val="0"/>
                </a:ext>
              </a:extLst>
            </a:blip>
            <a:srcRect r="66479"/>
            <a:stretch>
              <a:fillRect/>
            </a:stretch>
          </p:blipFill>
          <p:spPr bwMode="auto">
            <a:xfrm>
              <a:off x="4536176" y="1412776"/>
              <a:ext cx="1620000" cy="1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8 Imagen" descr="1RH.jpg"/>
            <p:cNvPicPr>
              <a:picLocks noChangeAspect="1"/>
            </p:cNvPicPr>
            <p:nvPr/>
          </p:nvPicPr>
          <p:blipFill>
            <a:blip r:embed="rId11">
              <a:extLst>
                <a:ext uri="{28A0092B-C50C-407E-A947-70E740481C1C}">
                  <a14:useLocalDpi xmlns:a14="http://schemas.microsoft.com/office/drawing/2010/main" val="0"/>
                </a:ext>
              </a:extLst>
            </a:blip>
            <a:srcRect l="4192" t="5714" r="64374" b="8562"/>
            <a:stretch>
              <a:fillRect/>
            </a:stretch>
          </p:blipFill>
          <p:spPr bwMode="auto">
            <a:xfrm>
              <a:off x="2988287" y="3033136"/>
              <a:ext cx="1620000" cy="1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10 Imagen" descr="1B.jpg"/>
            <p:cNvPicPr>
              <a:picLocks/>
            </p:cNvPicPr>
            <p:nvPr/>
          </p:nvPicPr>
          <p:blipFill>
            <a:blip r:embed="rId12">
              <a:extLst>
                <a:ext uri="{28A0092B-C50C-407E-A947-70E740481C1C}">
                  <a14:useLocalDpi xmlns:a14="http://schemas.microsoft.com/office/drawing/2010/main" val="0"/>
                </a:ext>
              </a:extLst>
            </a:blip>
            <a:srcRect r="71245"/>
            <a:stretch>
              <a:fillRect/>
            </a:stretch>
          </p:blipFill>
          <p:spPr bwMode="auto">
            <a:xfrm>
              <a:off x="4572000" y="3033136"/>
              <a:ext cx="1584000" cy="1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7 Imagen" descr="1SA.jpg"/>
            <p:cNvPicPr>
              <a:picLocks noChangeAspect="1"/>
            </p:cNvPicPr>
            <p:nvPr/>
          </p:nvPicPr>
          <p:blipFill>
            <a:blip r:embed="rId13">
              <a:extLst>
                <a:ext uri="{28A0092B-C50C-407E-A947-70E740481C1C}">
                  <a14:useLocalDpi xmlns:a14="http://schemas.microsoft.com/office/drawing/2010/main" val="0"/>
                </a:ext>
              </a:extLst>
            </a:blip>
            <a:srcRect r="71329"/>
            <a:stretch>
              <a:fillRect/>
            </a:stretch>
          </p:blipFill>
          <p:spPr bwMode="auto">
            <a:xfrm>
              <a:off x="2987824" y="1412776"/>
              <a:ext cx="1575058" cy="1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1293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0825" y="116632"/>
            <a:ext cx="8893175" cy="785813"/>
          </a:xfrm>
        </p:spPr>
        <p:txBody>
          <a:bodyPr/>
          <a:lstStyle/>
          <a:p>
            <a:pPr>
              <a:defRPr/>
            </a:pPr>
            <a:r>
              <a:rPr dirty="0" err="1" smtClean="0"/>
              <a:t>Estructura</a:t>
            </a:r>
            <a:r>
              <a:rPr dirty="0" smtClean="0"/>
              <a:t> de la </a:t>
            </a:r>
            <a:r>
              <a:rPr dirty="0" err="1" smtClean="0"/>
              <a:t>Estrategia</a:t>
            </a:r>
            <a:r>
              <a:rPr dirty="0" smtClean="0"/>
              <a:t> </a:t>
            </a:r>
            <a:br>
              <a:rPr dirty="0" smtClean="0"/>
            </a:br>
            <a:r>
              <a:rPr dirty="0" smtClean="0"/>
              <a:t>Nacional de </a:t>
            </a:r>
            <a:r>
              <a:rPr dirty="0" err="1" smtClean="0"/>
              <a:t>Cambio</a:t>
            </a:r>
            <a:r>
              <a:rPr dirty="0" smtClean="0"/>
              <a:t> </a:t>
            </a:r>
            <a:r>
              <a:rPr dirty="0" err="1" smtClean="0"/>
              <a:t>Climático</a:t>
            </a:r>
            <a:r>
              <a:rPr dirty="0" smtClean="0"/>
              <a:t/>
            </a:r>
            <a:br>
              <a:rPr dirty="0" smtClean="0"/>
            </a:br>
            <a:endParaRPr dirty="0" smtClean="0"/>
          </a:p>
        </p:txBody>
      </p:sp>
      <p:graphicFrame>
        <p:nvGraphicFramePr>
          <p:cNvPr id="4" name="Content Placeholder 4"/>
          <p:cNvGraphicFramePr>
            <a:graphicFrameLocks noGrp="1"/>
          </p:cNvGraphicFramePr>
          <p:nvPr>
            <p:ph idx="1"/>
          </p:nvPr>
        </p:nvGraphicFramePr>
        <p:xfrm>
          <a:off x="4763" y="1412875"/>
          <a:ext cx="9139238" cy="4964008"/>
        </p:xfrm>
        <a:graphic>
          <a:graphicData uri="http://schemas.openxmlformats.org/drawingml/2006/table">
            <a:tbl>
              <a:tblPr firstRow="1" bandRow="1">
                <a:tableStyleId>{8799B23B-EC83-4686-B30A-512413B5E67A}</a:tableStyleId>
              </a:tblPr>
              <a:tblGrid>
                <a:gridCol w="2551013"/>
                <a:gridCol w="2304256"/>
                <a:gridCol w="2088232"/>
                <a:gridCol w="2195737"/>
              </a:tblGrid>
              <a:tr h="429037">
                <a:tc>
                  <a:txBody>
                    <a:bodyPr/>
                    <a:lstStyle/>
                    <a:p>
                      <a:r>
                        <a:rPr lang="es-SV" sz="1800" dirty="0" smtClean="0"/>
                        <a:t>TEMAS CRITICOS</a:t>
                      </a:r>
                      <a:endParaRPr lang="es-SV" sz="1800" dirty="0"/>
                    </a:p>
                  </a:txBody>
                  <a:tcPr marL="91453" marR="91453" marT="45717" marB="45717"/>
                </a:tc>
                <a:tc>
                  <a:txBody>
                    <a:bodyPr/>
                    <a:lstStyle/>
                    <a:p>
                      <a:pPr algn="ctr"/>
                      <a:r>
                        <a:rPr lang="es-SV" sz="1800" dirty="0" smtClean="0"/>
                        <a:t>EJE</a:t>
                      </a:r>
                      <a:r>
                        <a:rPr lang="es-SV" sz="1800" baseline="0" dirty="0" smtClean="0"/>
                        <a:t> 1</a:t>
                      </a:r>
                      <a:endParaRPr lang="es-SV" sz="1800" dirty="0"/>
                    </a:p>
                  </a:txBody>
                  <a:tcPr marL="91453" marR="91453" marT="45717" marB="45717"/>
                </a:tc>
                <a:tc>
                  <a:txBody>
                    <a:bodyPr/>
                    <a:lstStyle/>
                    <a:p>
                      <a:pPr algn="ctr"/>
                      <a:r>
                        <a:rPr lang="es-SV" sz="1800" dirty="0" smtClean="0"/>
                        <a:t>EJE 2</a:t>
                      </a:r>
                      <a:endParaRPr lang="es-SV" sz="1800" dirty="0"/>
                    </a:p>
                  </a:txBody>
                  <a:tcPr marL="91453" marR="91453" marT="45717" marB="45717"/>
                </a:tc>
                <a:tc>
                  <a:txBody>
                    <a:bodyPr/>
                    <a:lstStyle/>
                    <a:p>
                      <a:pPr algn="ctr"/>
                      <a:r>
                        <a:rPr lang="es-SV" sz="1800" dirty="0" smtClean="0"/>
                        <a:t>EJE 3</a:t>
                      </a:r>
                      <a:endParaRPr lang="es-SV" sz="1800" dirty="0"/>
                    </a:p>
                  </a:txBody>
                  <a:tcPr marL="91453" marR="91453" marT="45717" marB="45717"/>
                </a:tc>
              </a:tr>
              <a:tr h="429037">
                <a:tc>
                  <a:txBody>
                    <a:bodyPr/>
                    <a:lstStyle/>
                    <a:p>
                      <a:r>
                        <a:rPr lang="es-SV" sz="1800" dirty="0" smtClean="0"/>
                        <a:t>Sensibilización </a:t>
                      </a:r>
                      <a:endParaRPr lang="es-SV" sz="1800" b="1" dirty="0"/>
                    </a:p>
                  </a:txBody>
                  <a:tcPr marL="91453" marR="91453" marT="45717" marB="45717"/>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SV" sz="1800" b="1" i="0" u="none" strike="noStrike" cap="none" normalizeH="0" baseline="0" dirty="0" smtClean="0">
                        <a:ln>
                          <a:noFill/>
                        </a:ln>
                        <a:solidFill>
                          <a:srgbClr val="000000"/>
                        </a:solidFill>
                        <a:effectLst/>
                        <a:latin typeface="Calibri"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SV" sz="1800" b="1" i="0" u="none" strike="noStrike" cap="none" normalizeH="0" baseline="0" dirty="0" smtClean="0">
                          <a:ln>
                            <a:noFill/>
                          </a:ln>
                          <a:solidFill>
                            <a:srgbClr val="000000"/>
                          </a:solidFill>
                          <a:effectLst/>
                          <a:latin typeface="Calibri" pitchFamily="34" charset="0"/>
                          <a:ea typeface="ＭＳ Ｐゴシック" pitchFamily="34" charset="-128"/>
                        </a:rPr>
                        <a:t>Mecanismos para enfrentar pérdidas y daños recurrentes</a:t>
                      </a:r>
                      <a:br>
                        <a:rPr kumimoji="0" lang="es-SV" sz="1800" b="1" i="0" u="none" strike="noStrike" cap="none" normalizeH="0" baseline="0" dirty="0" smtClean="0">
                          <a:ln>
                            <a:noFill/>
                          </a:ln>
                          <a:solidFill>
                            <a:srgbClr val="000000"/>
                          </a:solidFill>
                          <a:effectLst/>
                          <a:latin typeface="Calibri" pitchFamily="34" charset="0"/>
                          <a:ea typeface="ＭＳ Ｐゴシック" pitchFamily="34" charset="-128"/>
                        </a:rPr>
                      </a:br>
                      <a:r>
                        <a:rPr kumimoji="0" lang="es-SV" sz="1800" b="1" i="0" u="none" strike="noStrike" cap="none" normalizeH="0" baseline="0" dirty="0" smtClean="0">
                          <a:ln>
                            <a:noFill/>
                          </a:ln>
                          <a:solidFill>
                            <a:srgbClr val="000000"/>
                          </a:solidFill>
                          <a:effectLst/>
                          <a:latin typeface="Calibri" pitchFamily="34" charset="0"/>
                          <a:ea typeface="ＭＳ Ｐゴシック" pitchFamily="34" charset="-128"/>
                        </a:rPr>
                        <a:t>por eventos extremos </a:t>
                      </a:r>
                      <a:br>
                        <a:rPr kumimoji="0" lang="es-SV" sz="1800" b="1" i="0" u="none" strike="noStrike" cap="none" normalizeH="0" baseline="0" dirty="0" smtClean="0">
                          <a:ln>
                            <a:noFill/>
                          </a:ln>
                          <a:solidFill>
                            <a:srgbClr val="000000"/>
                          </a:solidFill>
                          <a:effectLst/>
                          <a:latin typeface="Calibri" pitchFamily="34" charset="0"/>
                          <a:ea typeface="ＭＳ Ｐゴシック" pitchFamily="34" charset="-128"/>
                        </a:rPr>
                      </a:br>
                      <a:endParaRPr kumimoji="0" lang="es-SV" sz="18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L="36000" marR="36000" marT="45717" marB="45717" anchor="ctr" horzOverflow="overflow"/>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SV" sz="1800" b="1" i="0" u="none" strike="noStrike" cap="none" normalizeH="0" baseline="0" dirty="0" smtClean="0">
                        <a:ln>
                          <a:noFill/>
                        </a:ln>
                        <a:solidFill>
                          <a:srgbClr val="000000"/>
                        </a:solidFill>
                        <a:effectLst/>
                        <a:latin typeface="Calibri"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SV" sz="1800" b="1" i="0" u="none" strike="noStrike" cap="none" normalizeH="0" baseline="0" dirty="0" smtClean="0">
                          <a:ln>
                            <a:noFill/>
                          </a:ln>
                          <a:solidFill>
                            <a:srgbClr val="000000"/>
                          </a:solidFill>
                          <a:effectLst/>
                          <a:latin typeface="Calibri" pitchFamily="34" charset="0"/>
                          <a:ea typeface="ＭＳ Ｐゴシック" pitchFamily="34" charset="-128"/>
                        </a:rPr>
                        <a:t>Adaptación al cambio climático</a:t>
                      </a:r>
                    </a:p>
                  </a:txBody>
                  <a:tcPr marL="91453" marR="91453" marT="45717" marB="45717" anchor="ctr" horzOverflow="overflow"/>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SV" sz="1800" b="1" i="0" u="none" strike="noStrike" cap="none" normalizeH="0" baseline="0" dirty="0" smtClean="0">
                          <a:ln>
                            <a:noFill/>
                          </a:ln>
                          <a:solidFill>
                            <a:srgbClr val="000000"/>
                          </a:solidFill>
                          <a:effectLst/>
                          <a:latin typeface="Calibri" pitchFamily="34" charset="0"/>
                          <a:ea typeface="ＭＳ Ｐゴシック" pitchFamily="34" charset="-128"/>
                        </a:rPr>
                        <a:t>Mitigación del cambio climático con </a:t>
                      </a:r>
                      <a:r>
                        <a:rPr kumimoji="0" lang="es-SV" sz="1800" b="1" i="0" u="none" strike="noStrike" cap="none" normalizeH="0" baseline="0" dirty="0" err="1" smtClean="0">
                          <a:ln>
                            <a:noFill/>
                          </a:ln>
                          <a:solidFill>
                            <a:srgbClr val="000000"/>
                          </a:solidFill>
                          <a:effectLst/>
                          <a:latin typeface="Calibri" pitchFamily="34" charset="0"/>
                          <a:ea typeface="ＭＳ Ｐゴシック" pitchFamily="34" charset="-128"/>
                        </a:rPr>
                        <a:t>co</a:t>
                      </a:r>
                      <a:r>
                        <a:rPr kumimoji="0" lang="es-SV" sz="1800" b="1" i="0" u="none" strike="noStrike" cap="none" normalizeH="0" baseline="0" dirty="0" smtClean="0">
                          <a:ln>
                            <a:noFill/>
                          </a:ln>
                          <a:solidFill>
                            <a:srgbClr val="000000"/>
                          </a:solidFill>
                          <a:effectLst/>
                          <a:latin typeface="Calibri" pitchFamily="34" charset="0"/>
                          <a:ea typeface="ＭＳ Ｐゴシック" pitchFamily="34" charset="-128"/>
                        </a:rPr>
                        <a:t>-beneficios </a:t>
                      </a:r>
                      <a:endParaRPr kumimoji="0" lang="es-SV" sz="18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L="91453" marR="91453" marT="45717" marB="45717" anchor="ctr" horzOverflow="overflow"/>
                </a:tc>
              </a:tr>
              <a:tr h="429037">
                <a:tc>
                  <a:txBody>
                    <a:bodyPr/>
                    <a:lstStyle/>
                    <a:p>
                      <a:r>
                        <a:rPr lang="es-SV" sz="1800" dirty="0" smtClean="0"/>
                        <a:t>Educación y formación</a:t>
                      </a:r>
                      <a:endParaRPr lang="es-SV" sz="1800" b="1" dirty="0"/>
                    </a:p>
                  </a:txBody>
                  <a:tcPr marL="91453" marR="91453" marT="45717" marB="45717"/>
                </a:tc>
                <a:tc vMerge="1">
                  <a:txBody>
                    <a:bodyPr/>
                    <a:lstStyle/>
                    <a:p>
                      <a:endParaRPr lang="es-SV"/>
                    </a:p>
                  </a:txBody>
                  <a:tcPr/>
                </a:tc>
                <a:tc vMerge="1">
                  <a:txBody>
                    <a:bodyPr/>
                    <a:lstStyle/>
                    <a:p>
                      <a:endParaRPr lang="es-SV"/>
                    </a:p>
                  </a:txBody>
                  <a:tcPr/>
                </a:tc>
                <a:tc vMerge="1">
                  <a:txBody>
                    <a:bodyPr/>
                    <a:lstStyle/>
                    <a:p>
                      <a:endParaRPr lang="es-SV"/>
                    </a:p>
                  </a:txBody>
                  <a:tcPr/>
                </a:tc>
              </a:tr>
              <a:tr h="429037">
                <a:tc>
                  <a:txBody>
                    <a:bodyPr/>
                    <a:lstStyle/>
                    <a:p>
                      <a:r>
                        <a:rPr lang="es-SV" sz="1800" dirty="0" smtClean="0"/>
                        <a:t>Investigación</a:t>
                      </a:r>
                      <a:endParaRPr lang="es-SV" sz="1800" b="1" dirty="0"/>
                    </a:p>
                  </a:txBody>
                  <a:tcPr marL="91453" marR="91453" marT="45717" marB="45717"/>
                </a:tc>
                <a:tc vMerge="1">
                  <a:txBody>
                    <a:bodyPr/>
                    <a:lstStyle/>
                    <a:p>
                      <a:endParaRPr lang="es-SV"/>
                    </a:p>
                  </a:txBody>
                  <a:tcPr/>
                </a:tc>
                <a:tc vMerge="1">
                  <a:txBody>
                    <a:bodyPr/>
                    <a:lstStyle/>
                    <a:p>
                      <a:endParaRPr lang="es-SV"/>
                    </a:p>
                  </a:txBody>
                  <a:tcPr/>
                </a:tc>
                <a:tc vMerge="1">
                  <a:txBody>
                    <a:bodyPr/>
                    <a:lstStyle/>
                    <a:p>
                      <a:endParaRPr lang="es-SV"/>
                    </a:p>
                  </a:txBody>
                  <a:tcPr/>
                </a:tc>
              </a:tr>
              <a:tr h="429037">
                <a:tc>
                  <a:txBody>
                    <a:bodyPr/>
                    <a:lstStyle/>
                    <a:p>
                      <a:r>
                        <a:rPr lang="es-SV" sz="1800" dirty="0" smtClean="0"/>
                        <a:t>Tecnología</a:t>
                      </a:r>
                      <a:endParaRPr lang="es-SV" sz="1800" dirty="0"/>
                    </a:p>
                  </a:txBody>
                  <a:tcPr marL="91453" marR="91453" marT="45717" marB="45717"/>
                </a:tc>
                <a:tc vMerge="1">
                  <a:txBody>
                    <a:bodyPr/>
                    <a:lstStyle/>
                    <a:p>
                      <a:endParaRPr lang="es-SV"/>
                    </a:p>
                  </a:txBody>
                  <a:tcPr/>
                </a:tc>
                <a:tc vMerge="1">
                  <a:txBody>
                    <a:bodyPr/>
                    <a:lstStyle/>
                    <a:p>
                      <a:endParaRPr lang="es-SV"/>
                    </a:p>
                  </a:txBody>
                  <a:tcPr/>
                </a:tc>
                <a:tc vMerge="1">
                  <a:txBody>
                    <a:bodyPr/>
                    <a:lstStyle/>
                    <a:p>
                      <a:endParaRPr lang="es-SV"/>
                    </a:p>
                  </a:txBody>
                  <a:tcPr/>
                </a:tc>
              </a:tr>
              <a:tr h="468441">
                <a:tc>
                  <a:txBody>
                    <a:bodyPr/>
                    <a:lstStyle/>
                    <a:p>
                      <a:r>
                        <a:rPr lang="es-SV" sz="1800" dirty="0" smtClean="0"/>
                        <a:t>Financiamiento</a:t>
                      </a:r>
                      <a:endParaRPr lang="es-SV" sz="1800" b="1" dirty="0" smtClean="0"/>
                    </a:p>
                  </a:txBody>
                  <a:tcPr marL="91453" marR="91453" marT="45717" marB="45717"/>
                </a:tc>
                <a:tc vMerge="1">
                  <a:txBody>
                    <a:bodyPr/>
                    <a:lstStyle/>
                    <a:p>
                      <a:endParaRPr lang="es-SV"/>
                    </a:p>
                  </a:txBody>
                  <a:tcPr/>
                </a:tc>
                <a:tc vMerge="1">
                  <a:txBody>
                    <a:bodyPr/>
                    <a:lstStyle/>
                    <a:p>
                      <a:endParaRPr lang="es-SV"/>
                    </a:p>
                  </a:txBody>
                  <a:tcPr/>
                </a:tc>
                <a:tc vMerge="1">
                  <a:txBody>
                    <a:bodyPr/>
                    <a:lstStyle/>
                    <a:p>
                      <a:endParaRPr lang="es-SV"/>
                    </a:p>
                  </a:txBody>
                  <a:tcPr/>
                </a:tc>
              </a:tr>
              <a:tr h="429037">
                <a:tc rowSpan="5">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SV" sz="1800" b="1" dirty="0" smtClean="0"/>
                        <a:t>REQUERIMIENTOS</a:t>
                      </a:r>
                      <a:r>
                        <a:rPr lang="es-SV" sz="1800" b="1" baseline="0" dirty="0" smtClean="0"/>
                        <a:t> INSTITUCIONALES</a:t>
                      </a:r>
                      <a:endParaRPr lang="es-SV" sz="1800" b="1" dirty="0" smtClean="0"/>
                    </a:p>
                    <a:p>
                      <a:endParaRPr lang="es-SV" sz="1800" dirty="0"/>
                    </a:p>
                  </a:txBody>
                  <a:tcPr marL="91453" marR="91453" marT="45717" marB="45717" anchor="ctr"/>
                </a:tc>
                <a:tc gridSpan="3">
                  <a:txBody>
                    <a:bodyPr/>
                    <a:lstStyle/>
                    <a:p>
                      <a:pPr algn="ctr"/>
                      <a:r>
                        <a:rPr lang="es-SV" sz="1800" dirty="0" smtClean="0"/>
                        <a:t>Coordinación interinstitucional</a:t>
                      </a:r>
                      <a:endParaRPr lang="es-SV" sz="1800" b="1" dirty="0"/>
                    </a:p>
                  </a:txBody>
                  <a:tcPr marL="91453" marR="91453" marT="45717" marB="45717"/>
                </a:tc>
                <a:tc hMerge="1">
                  <a:txBody>
                    <a:bodyPr/>
                    <a:lstStyle/>
                    <a:p>
                      <a:endParaRPr lang="es-SV" dirty="0"/>
                    </a:p>
                  </a:txBody>
                  <a:tcPr/>
                </a:tc>
                <a:tc hMerge="1">
                  <a:txBody>
                    <a:bodyPr/>
                    <a:lstStyle/>
                    <a:p>
                      <a:endParaRPr lang="es-SV" dirty="0"/>
                    </a:p>
                  </a:txBody>
                  <a:tcPr/>
                </a:tc>
              </a:tr>
              <a:tr h="423197">
                <a:tc vMerge="1">
                  <a:txBody>
                    <a:bodyPr/>
                    <a:lstStyle/>
                    <a:p>
                      <a:endParaRPr lang="es-SV"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SV" sz="1800" dirty="0" smtClean="0"/>
                        <a:t>Fortalecimiento institucional</a:t>
                      </a:r>
                      <a:endParaRPr lang="es-SV" sz="1800" b="1" dirty="0"/>
                    </a:p>
                  </a:txBody>
                  <a:tcPr marL="91453" marR="91453" marT="45717" marB="45717"/>
                </a:tc>
                <a:tc hMerge="1">
                  <a:txBody>
                    <a:bodyPr/>
                    <a:lstStyle/>
                    <a:p>
                      <a:endParaRPr lang="es-SV" dirty="0"/>
                    </a:p>
                  </a:txBody>
                  <a:tcPr/>
                </a:tc>
                <a:tc hMerge="1">
                  <a:txBody>
                    <a:bodyPr/>
                    <a:lstStyle/>
                    <a:p>
                      <a:endParaRPr lang="es-SV" dirty="0"/>
                    </a:p>
                  </a:txBody>
                  <a:tcPr/>
                </a:tc>
              </a:tr>
              <a:tr h="429037">
                <a:tc vMerge="1">
                  <a:txBody>
                    <a:bodyPr/>
                    <a:lstStyle/>
                    <a:p>
                      <a:endParaRPr lang="es-SV" dirty="0"/>
                    </a:p>
                  </a:txBody>
                  <a:tcPr/>
                </a:tc>
                <a:tc gridSpan="3">
                  <a:txBody>
                    <a:bodyPr/>
                    <a:lstStyle/>
                    <a:p>
                      <a:pPr algn="ctr"/>
                      <a:r>
                        <a:rPr lang="es-SV" sz="1800" dirty="0" smtClean="0"/>
                        <a:t>Monitoreo</a:t>
                      </a:r>
                      <a:r>
                        <a:rPr lang="es-SV" sz="1800" baseline="0" dirty="0" smtClean="0"/>
                        <a:t> e Información</a:t>
                      </a:r>
                      <a:endParaRPr lang="es-SV" sz="1800" b="1" dirty="0"/>
                    </a:p>
                  </a:txBody>
                  <a:tcPr marL="91453" marR="91453" marT="45717" marB="45717"/>
                </a:tc>
                <a:tc hMerge="1">
                  <a:txBody>
                    <a:bodyPr/>
                    <a:lstStyle/>
                    <a:p>
                      <a:endParaRPr lang="es-SV" dirty="0"/>
                    </a:p>
                  </a:txBody>
                  <a:tcPr/>
                </a:tc>
                <a:tc hMerge="1">
                  <a:txBody>
                    <a:bodyPr/>
                    <a:lstStyle/>
                    <a:p>
                      <a:endParaRPr lang="es-SV" dirty="0"/>
                    </a:p>
                  </a:txBody>
                  <a:tcPr/>
                </a:tc>
              </a:tr>
              <a:tr h="429037">
                <a:tc vMerge="1">
                  <a:txBody>
                    <a:bodyPr/>
                    <a:lstStyle/>
                    <a:p>
                      <a:endParaRPr lang="es-SV"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SV" sz="1800" dirty="0" smtClean="0"/>
                        <a:t>Gobernanza local y modelos</a:t>
                      </a:r>
                      <a:r>
                        <a:rPr lang="es-SV" sz="1800" baseline="0" dirty="0" smtClean="0"/>
                        <a:t> de gestión </a:t>
                      </a:r>
                      <a:endParaRPr lang="es-SV" sz="1800" b="1" dirty="0" smtClean="0"/>
                    </a:p>
                  </a:txBody>
                  <a:tcPr marL="91453" marR="91453" marT="45717" marB="45717"/>
                </a:tc>
                <a:tc hMerge="1">
                  <a:txBody>
                    <a:bodyPr/>
                    <a:lstStyle/>
                    <a:p>
                      <a:endParaRPr lang="es-SV" dirty="0"/>
                    </a:p>
                  </a:txBody>
                  <a:tcPr/>
                </a:tc>
                <a:tc hMerge="1">
                  <a:txBody>
                    <a:bodyPr/>
                    <a:lstStyle/>
                    <a:p>
                      <a:endParaRPr lang="es-SV" dirty="0"/>
                    </a:p>
                  </a:txBody>
                  <a:tcPr/>
                </a:tc>
              </a:tr>
              <a:tr h="429037">
                <a:tc vMerge="1">
                  <a:txBody>
                    <a:bodyPr/>
                    <a:lstStyle/>
                    <a:p>
                      <a:endParaRPr lang="es-SV"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SV" sz="1800" dirty="0" smtClean="0"/>
                        <a:t>Legislación, normativa y regulación</a:t>
                      </a:r>
                      <a:endParaRPr lang="es-SV" sz="1800" b="1" dirty="0" smtClean="0"/>
                    </a:p>
                  </a:txBody>
                  <a:tcPr marL="91453" marR="91453" marT="45717" marB="45717"/>
                </a:tc>
                <a:tc hMerge="1">
                  <a:txBody>
                    <a:bodyPr/>
                    <a:lstStyle/>
                    <a:p>
                      <a:endParaRPr lang="es-SV" dirty="0"/>
                    </a:p>
                  </a:txBody>
                  <a:tcPr/>
                </a:tc>
                <a:tc hMerge="1">
                  <a:txBody>
                    <a:bodyPr/>
                    <a:lstStyle/>
                    <a:p>
                      <a:endParaRPr lang="es-SV" dirty="0"/>
                    </a:p>
                  </a:txBody>
                  <a:tcPr/>
                </a:tc>
              </a:tr>
            </a:tbl>
          </a:graphicData>
        </a:graphic>
      </p:graphicFrame>
    </p:spTree>
    <p:extLst>
      <p:ext uri="{BB962C8B-B14F-4D97-AF65-F5344CB8AC3E}">
        <p14:creationId xmlns:p14="http://schemas.microsoft.com/office/powerpoint/2010/main" val="2765713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dirty="0" smtClean="0"/>
              <a:t>NAMA </a:t>
            </a:r>
            <a:r>
              <a:rPr lang="es-SV" b="1" dirty="0"/>
              <a:t>en Eficiencia Energética para Edificios </a:t>
            </a:r>
            <a:r>
              <a:rPr lang="es-SV" b="1" dirty="0" smtClean="0"/>
              <a:t>Públicos</a:t>
            </a:r>
            <a:endParaRPr lang="es-SV" b="1" dirty="0"/>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sp>
        <p:nvSpPr>
          <p:cNvPr id="10" name="1 Marcador de contenido"/>
          <p:cNvSpPr>
            <a:spLocks noGrp="1"/>
          </p:cNvSpPr>
          <p:nvPr>
            <p:ph idx="1"/>
          </p:nvPr>
        </p:nvSpPr>
        <p:spPr>
          <a:xfrm>
            <a:off x="971600" y="1139661"/>
            <a:ext cx="4536504" cy="4866710"/>
          </a:xfrm>
        </p:spPr>
        <p:txBody>
          <a:bodyPr>
            <a:normAutofit lnSpcReduction="10000"/>
          </a:bodyPr>
          <a:lstStyle/>
          <a:p>
            <a:pPr marL="0" indent="0" algn="just">
              <a:buNone/>
            </a:pPr>
            <a:r>
              <a:rPr lang="es-SV" b="1" dirty="0" smtClean="0"/>
              <a:t>Proyecto EEPB: </a:t>
            </a:r>
          </a:p>
          <a:p>
            <a:pPr marL="0" indent="0" algn="just">
              <a:buNone/>
            </a:pPr>
            <a:r>
              <a:rPr lang="es-SV" sz="1500" dirty="0" smtClean="0"/>
              <a:t> </a:t>
            </a:r>
          </a:p>
          <a:p>
            <a:pPr marL="0" indent="0" algn="just">
              <a:buNone/>
            </a:pPr>
            <a:r>
              <a:rPr lang="es-SV" sz="1600" dirty="0"/>
              <a:t>Desde el 2010 el CNE con el apoyo del PNUD, y  financiado por el Fondo Mundial para el Medio Ambiente (GEF), desarrollaron el “Proyecto de Eficiencia Energética en Edificios Públicos (EEPB)”, el cual ha buscado introducir medidas de eficiencia energética en los edificios públicos por medio de la reducción de barreras técnicas, políticas y de información, partiendo de tres líneas de acción:</a:t>
            </a:r>
          </a:p>
          <a:p>
            <a:pPr marL="0" indent="0" algn="just">
              <a:buNone/>
            </a:pPr>
            <a:endParaRPr lang="es-SV" sz="1600" dirty="0"/>
          </a:p>
          <a:p>
            <a:pPr marL="449263" algn="just">
              <a:buFont typeface="Century Gothic" panose="020B0502020202020204" pitchFamily="34" charset="0"/>
              <a:buChar char="−"/>
            </a:pPr>
            <a:r>
              <a:rPr lang="es-SV" sz="1600" dirty="0"/>
              <a:t>Desarrollo e implementación de una política de EE.</a:t>
            </a:r>
          </a:p>
          <a:p>
            <a:pPr marL="449263" algn="just">
              <a:buFont typeface="Century Gothic" panose="020B0502020202020204" pitchFamily="34" charset="0"/>
              <a:buChar char="−"/>
            </a:pPr>
            <a:r>
              <a:rPr lang="es-SV" sz="1600" dirty="0"/>
              <a:t>Fortalecimiento de las capacidades técnicas relativas a medidas de EE.</a:t>
            </a:r>
          </a:p>
          <a:p>
            <a:pPr marL="449263" algn="just">
              <a:buFont typeface="Century Gothic" panose="020B0502020202020204" pitchFamily="34" charset="0"/>
              <a:buChar char="−"/>
            </a:pPr>
            <a:r>
              <a:rPr lang="es-SV" sz="1600" dirty="0"/>
              <a:t>Implementación de un programa piloto de en MINSAL.</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171128"/>
            <a:ext cx="3109913" cy="480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3046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9552" y="147484"/>
            <a:ext cx="8893277" cy="400110"/>
          </a:xfrm>
          <a:prstGeom prst="rect">
            <a:avLst/>
          </a:prstGeom>
          <a:noFill/>
        </p:spPr>
        <p:txBody>
          <a:bodyPr wrap="square" rtlCol="0">
            <a:spAutoFit/>
          </a:bodyPr>
          <a:lstStyle/>
          <a:p>
            <a:pPr algn="ctr"/>
            <a:r>
              <a:rPr lang="es-SV" sz="2000" b="1" dirty="0">
                <a:solidFill>
                  <a:schemeClr val="tx2"/>
                </a:solidFill>
                <a:latin typeface="+mj-lt"/>
                <a:ea typeface="+mj-ea"/>
                <a:cs typeface="+mj-cs"/>
              </a:rPr>
              <a:t>Eficiencia Energética en Edificios Públicos - EEPB</a:t>
            </a:r>
          </a:p>
        </p:txBody>
      </p:sp>
      <p:sp>
        <p:nvSpPr>
          <p:cNvPr id="4" name="CuadroTexto 3"/>
          <p:cNvSpPr txBox="1"/>
          <p:nvPr/>
        </p:nvSpPr>
        <p:spPr>
          <a:xfrm>
            <a:off x="376084" y="752174"/>
            <a:ext cx="4207346" cy="1815882"/>
          </a:xfrm>
          <a:prstGeom prst="rect">
            <a:avLst/>
          </a:prstGeom>
          <a:noFill/>
        </p:spPr>
        <p:txBody>
          <a:bodyPr wrap="square" rtlCol="0">
            <a:spAutoFit/>
          </a:bodyPr>
          <a:lstStyle/>
          <a:p>
            <a:pPr marL="285750" indent="-285750">
              <a:buFont typeface="Arial" panose="020B0604020202020204" pitchFamily="34" charset="0"/>
              <a:buChar char="•"/>
            </a:pPr>
            <a:r>
              <a:rPr lang="es-SV" sz="1400" b="1" dirty="0">
                <a:solidFill>
                  <a:prstClr val="black">
                    <a:lumMod val="75000"/>
                    <a:lumOff val="25000"/>
                  </a:prstClr>
                </a:solidFill>
              </a:rPr>
              <a:t>Objetivo: Implementar medidas de eficiencia energética en los edificios públicos.</a:t>
            </a:r>
          </a:p>
          <a:p>
            <a:pPr marL="285750" indent="-285750">
              <a:buFont typeface="Arial" panose="020B0604020202020204" pitchFamily="34" charset="0"/>
              <a:buChar char="•"/>
            </a:pPr>
            <a:r>
              <a:rPr lang="es-SV" sz="1400" b="1" dirty="0">
                <a:solidFill>
                  <a:prstClr val="black">
                    <a:lumMod val="75000"/>
                    <a:lumOff val="25000"/>
                  </a:prstClr>
                </a:solidFill>
              </a:rPr>
              <a:t>Financiamiento: PNUD – GEF</a:t>
            </a:r>
          </a:p>
          <a:p>
            <a:pPr marL="285750" indent="-285750">
              <a:buFont typeface="Arial" panose="020B0604020202020204" pitchFamily="34" charset="0"/>
              <a:buChar char="•"/>
            </a:pPr>
            <a:r>
              <a:rPr lang="es-SV" sz="1400" b="1" dirty="0">
                <a:solidFill>
                  <a:prstClr val="black">
                    <a:lumMod val="75000"/>
                    <a:lumOff val="25000"/>
                  </a:prstClr>
                </a:solidFill>
              </a:rPr>
              <a:t>Contrapartida: CNE, GIZ, UCA</a:t>
            </a:r>
          </a:p>
          <a:p>
            <a:pPr marL="285750" indent="-285750">
              <a:buFont typeface="Arial" panose="020B0604020202020204" pitchFamily="34" charset="0"/>
              <a:buChar char="•"/>
            </a:pPr>
            <a:r>
              <a:rPr lang="es-SV" sz="1400" b="1" dirty="0">
                <a:solidFill>
                  <a:prstClr val="black">
                    <a:lumMod val="75000"/>
                    <a:lumOff val="25000"/>
                  </a:prstClr>
                </a:solidFill>
              </a:rPr>
              <a:t>Periodo de ejecución: enero 2011 – abril 2014</a:t>
            </a:r>
          </a:p>
          <a:p>
            <a:pPr marL="285750" indent="-285750">
              <a:buFont typeface="Arial" panose="020B0604020202020204" pitchFamily="34" charset="0"/>
              <a:buChar char="•"/>
            </a:pPr>
            <a:r>
              <a:rPr lang="es-SV" sz="1400" b="1" dirty="0">
                <a:solidFill>
                  <a:prstClr val="black">
                    <a:lumMod val="75000"/>
                    <a:lumOff val="25000"/>
                  </a:prstClr>
                </a:solidFill>
              </a:rPr>
              <a:t>Monto total del proyecto: USD </a:t>
            </a:r>
            <a:r>
              <a:rPr lang="es-SV" sz="1400" b="1" dirty="0" smtClean="0">
                <a:solidFill>
                  <a:prstClr val="black">
                    <a:lumMod val="75000"/>
                    <a:lumOff val="25000"/>
                  </a:prstClr>
                </a:solidFill>
              </a:rPr>
              <a:t>4.3 </a:t>
            </a:r>
            <a:r>
              <a:rPr lang="es-SV" sz="1400" b="1" dirty="0">
                <a:solidFill>
                  <a:prstClr val="black">
                    <a:lumMod val="75000"/>
                    <a:lumOff val="25000"/>
                  </a:prstClr>
                </a:solidFill>
              </a:rPr>
              <a:t>millones </a:t>
            </a:r>
          </a:p>
        </p:txBody>
      </p:sp>
      <p:pic>
        <p:nvPicPr>
          <p:cNvPr id="6" name="Imagen 5"/>
          <p:cNvPicPr>
            <a:picLocks noChangeAspect="1"/>
          </p:cNvPicPr>
          <p:nvPr/>
        </p:nvPicPr>
        <p:blipFill rotWithShape="1">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2369" r="11384"/>
          <a:stretch/>
        </p:blipFill>
        <p:spPr>
          <a:xfrm>
            <a:off x="4996760" y="846597"/>
            <a:ext cx="610391" cy="664100"/>
          </a:xfrm>
          <a:prstGeom prst="rect">
            <a:avLst/>
          </a:prstGeom>
        </p:spPr>
      </p:pic>
      <p:pic>
        <p:nvPicPr>
          <p:cNvPr id="1026" name="Picture 2" descr="http://cb24.tv/wp-content/uploads/2013/08/pnu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1473" y="761786"/>
            <a:ext cx="412303" cy="93526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36439" y="851348"/>
            <a:ext cx="488749" cy="761624"/>
          </a:xfrm>
          <a:prstGeom prst="rect">
            <a:avLst/>
          </a:prstGeom>
        </p:spPr>
      </p:pic>
      <p:pic>
        <p:nvPicPr>
          <p:cNvPr id="3" name="Picture 2" descr="http://moodle8.uca.edu.sv/moodle/file.php/1/LOGO_uca.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9649" y="672683"/>
            <a:ext cx="556278" cy="9402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perene.org/wp-content/uploads/2012/07/giz-logo.png"/>
          <p:cNvPicPr>
            <a:picLocks noChangeAspect="1" noChangeArrowheads="1"/>
          </p:cNvPicPr>
          <p:nvPr/>
        </p:nvPicPr>
        <p:blipFill rotWithShape="1">
          <a:blip r:embed="rId8">
            <a:extLst>
              <a:ext uri="{28A0092B-C50C-407E-A947-70E740481C1C}">
                <a14:useLocalDpi xmlns:a14="http://schemas.microsoft.com/office/drawing/2010/main" val="0"/>
              </a:ext>
            </a:extLst>
          </a:blip>
          <a:srcRect t="24750" b="19950"/>
          <a:stretch/>
        </p:blipFill>
        <p:spPr bwMode="auto">
          <a:xfrm>
            <a:off x="6947845" y="889307"/>
            <a:ext cx="1317786" cy="604576"/>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376084" y="2568056"/>
            <a:ext cx="3824376" cy="4198799"/>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SV" sz="1400" dirty="0">
                <a:solidFill>
                  <a:prstClr val="black">
                    <a:lumMod val="75000"/>
                    <a:lumOff val="25000"/>
                  </a:prstClr>
                </a:solidFill>
              </a:rPr>
              <a:t>Entre las principales acciones realizadas están:</a:t>
            </a:r>
          </a:p>
          <a:p>
            <a:endParaRPr lang="es-SV" sz="1400" dirty="0">
              <a:solidFill>
                <a:prstClr val="black">
                  <a:lumMod val="75000"/>
                  <a:lumOff val="25000"/>
                </a:prstClr>
              </a:solidFill>
            </a:endParaRPr>
          </a:p>
          <a:p>
            <a:pPr marL="342900" indent="-342900">
              <a:buFont typeface="+mj-lt"/>
              <a:buAutoNum type="arabicPeriod"/>
            </a:pPr>
            <a:r>
              <a:rPr lang="es-SV" sz="1400" b="1" dirty="0">
                <a:solidFill>
                  <a:srgbClr val="FF0000"/>
                </a:solidFill>
              </a:rPr>
              <a:t>Diagnósticos energéticos especializados y Desarrollo de proyectos demostrativos en los hospitales públicos</a:t>
            </a:r>
            <a:endParaRPr lang="es-SV" sz="1400" dirty="0">
              <a:solidFill>
                <a:srgbClr val="FF0000"/>
              </a:solidFill>
            </a:endParaRPr>
          </a:p>
          <a:p>
            <a:pPr marL="285750" indent="-285750">
              <a:buFont typeface="Arial" panose="020B0604020202020204" pitchFamily="34" charset="0"/>
              <a:buChar char="•"/>
            </a:pPr>
            <a:endParaRPr lang="es-SV" sz="1400" dirty="0">
              <a:solidFill>
                <a:prstClr val="black">
                  <a:lumMod val="75000"/>
                  <a:lumOff val="25000"/>
                </a:prstClr>
              </a:solidFill>
            </a:endParaRPr>
          </a:p>
          <a:p>
            <a:r>
              <a:rPr lang="es-SV" sz="1100" dirty="0">
                <a:solidFill>
                  <a:prstClr val="black">
                    <a:lumMod val="75000"/>
                    <a:lumOff val="25000"/>
                  </a:prstClr>
                </a:solidFill>
              </a:rPr>
              <a:t>Hospitales beneficiados:</a:t>
            </a:r>
          </a:p>
          <a:p>
            <a:r>
              <a:rPr lang="es-SV" sz="1100" dirty="0">
                <a:solidFill>
                  <a:prstClr val="black">
                    <a:lumMod val="75000"/>
                    <a:lumOff val="25000"/>
                  </a:prstClr>
                </a:solidFill>
              </a:rPr>
              <a:t>Hospital Nacional de Niños “Benjamín Bloom”, Hospital Nacional de Santa Ana, Hospital Nacional de San Bartolo, Hospital de </a:t>
            </a:r>
            <a:r>
              <a:rPr lang="es-SV" sz="1100" dirty="0" err="1">
                <a:solidFill>
                  <a:prstClr val="black">
                    <a:lumMod val="75000"/>
                    <a:lumOff val="25000"/>
                  </a:prstClr>
                </a:solidFill>
              </a:rPr>
              <a:t>Jiquilisco</a:t>
            </a:r>
            <a:r>
              <a:rPr lang="es-SV" sz="1100" dirty="0">
                <a:solidFill>
                  <a:prstClr val="black">
                    <a:lumMod val="75000"/>
                    <a:lumOff val="25000"/>
                  </a:prstClr>
                </a:solidFill>
              </a:rPr>
              <a:t>, Hospital de Ciudad Barrios, Hospital de </a:t>
            </a:r>
            <a:r>
              <a:rPr lang="es-SV" sz="1100" dirty="0" err="1">
                <a:solidFill>
                  <a:prstClr val="black">
                    <a:lumMod val="75000"/>
                    <a:lumOff val="25000"/>
                  </a:prstClr>
                </a:solidFill>
              </a:rPr>
              <a:t>Ilobasco</a:t>
            </a:r>
            <a:r>
              <a:rPr lang="es-SV" sz="1100" dirty="0">
                <a:solidFill>
                  <a:prstClr val="black">
                    <a:lumMod val="75000"/>
                    <a:lumOff val="25000"/>
                  </a:prstClr>
                </a:solidFill>
              </a:rPr>
              <a:t>, Hospital de Sonsonate, Hospital de </a:t>
            </a:r>
            <a:r>
              <a:rPr lang="es-SV" sz="1100" dirty="0" err="1">
                <a:solidFill>
                  <a:prstClr val="black">
                    <a:lumMod val="75000"/>
                    <a:lumOff val="25000"/>
                  </a:prstClr>
                </a:solidFill>
              </a:rPr>
              <a:t>Chalchuapa</a:t>
            </a:r>
            <a:r>
              <a:rPr lang="es-SV" sz="1100" dirty="0">
                <a:solidFill>
                  <a:prstClr val="black">
                    <a:lumMod val="75000"/>
                    <a:lumOff val="25000"/>
                  </a:prstClr>
                </a:solidFill>
              </a:rPr>
              <a:t>, Hospital de Chalatenango y Unidad de Salud Barrios</a:t>
            </a:r>
            <a:r>
              <a:rPr lang="es-SV" sz="1400" dirty="0">
                <a:solidFill>
                  <a:prstClr val="black">
                    <a:lumMod val="75000"/>
                    <a:lumOff val="25000"/>
                  </a:prstClr>
                </a:solidFill>
              </a:rPr>
              <a:t>.</a:t>
            </a:r>
          </a:p>
          <a:p>
            <a:endParaRPr lang="es-SV" sz="1400" dirty="0">
              <a:solidFill>
                <a:prstClr val="black">
                  <a:lumMod val="75000"/>
                  <a:lumOff val="25000"/>
                </a:prstClr>
              </a:solidFill>
            </a:endParaRPr>
          </a:p>
          <a:p>
            <a:r>
              <a:rPr lang="es-SV" sz="1400" b="1" dirty="0">
                <a:solidFill>
                  <a:prstClr val="black">
                    <a:lumMod val="75000"/>
                    <a:lumOff val="25000"/>
                  </a:prstClr>
                </a:solidFill>
              </a:rPr>
              <a:t>Inversión superior a los 219 mil dólares</a:t>
            </a:r>
            <a:r>
              <a:rPr lang="es-SV" sz="1400" dirty="0">
                <a:solidFill>
                  <a:prstClr val="black">
                    <a:lumMod val="75000"/>
                    <a:lumOff val="25000"/>
                  </a:prstClr>
                </a:solidFill>
              </a:rPr>
              <a:t>.</a:t>
            </a:r>
          </a:p>
        </p:txBody>
      </p:sp>
      <p:graphicFrame>
        <p:nvGraphicFramePr>
          <p:cNvPr id="11" name="Gráfico 10"/>
          <p:cNvGraphicFramePr>
            <a:graphicFrameLocks/>
          </p:cNvGraphicFramePr>
          <p:nvPr>
            <p:extLst>
              <p:ext uri="{D42A27DB-BD31-4B8C-83A1-F6EECF244321}">
                <p14:modId xmlns:p14="http://schemas.microsoft.com/office/powerpoint/2010/main" val="254601847"/>
              </p:ext>
            </p:extLst>
          </p:nvPr>
        </p:nvGraphicFramePr>
        <p:xfrm>
          <a:off x="4375478" y="2912807"/>
          <a:ext cx="4792859" cy="37437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8170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p:cNvSpPr/>
          <p:nvPr/>
        </p:nvSpPr>
        <p:spPr>
          <a:xfrm>
            <a:off x="99552" y="732259"/>
            <a:ext cx="5785055" cy="2084683"/>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s-SV">
              <a:solidFill>
                <a:prstClr val="black"/>
              </a:solidFill>
            </a:endParaRPr>
          </a:p>
        </p:txBody>
      </p:sp>
      <p:sp>
        <p:nvSpPr>
          <p:cNvPr id="2" name="CuadroTexto 1"/>
          <p:cNvSpPr txBox="1"/>
          <p:nvPr/>
        </p:nvSpPr>
        <p:spPr>
          <a:xfrm>
            <a:off x="99552" y="147484"/>
            <a:ext cx="8893277" cy="523220"/>
          </a:xfrm>
          <a:prstGeom prst="rect">
            <a:avLst/>
          </a:prstGeom>
          <a:noFill/>
        </p:spPr>
        <p:txBody>
          <a:bodyPr wrap="square" rtlCol="0">
            <a:spAutoFit/>
          </a:bodyPr>
          <a:lstStyle/>
          <a:p>
            <a:r>
              <a:rPr lang="es-SV" sz="2800" b="1" dirty="0">
                <a:solidFill>
                  <a:srgbClr val="002060"/>
                </a:solidFill>
              </a:rPr>
              <a:t>Eficiencia Energética en Edificios Públicos - EEPB</a:t>
            </a:r>
          </a:p>
        </p:txBody>
      </p:sp>
      <p:sp>
        <p:nvSpPr>
          <p:cNvPr id="4" name="CuadroTexto 3"/>
          <p:cNvSpPr txBox="1"/>
          <p:nvPr/>
        </p:nvSpPr>
        <p:spPr>
          <a:xfrm>
            <a:off x="176982" y="820749"/>
            <a:ext cx="5619136" cy="6009337"/>
          </a:xfrm>
          <a:prstGeom prst="rect">
            <a:avLst/>
          </a:prstGeom>
          <a:noFill/>
        </p:spPr>
        <p:txBody>
          <a:bodyPr wrap="square" rtlCol="0">
            <a:spAutoFit/>
          </a:bodyPr>
          <a:lstStyle/>
          <a:p>
            <a:pPr marL="342900" indent="-342900">
              <a:buFont typeface="+mj-lt"/>
              <a:buAutoNum type="arabicPeriod" startAt="2"/>
            </a:pPr>
            <a:r>
              <a:rPr lang="es-SV" sz="1350" b="1" dirty="0">
                <a:solidFill>
                  <a:srgbClr val="FF0000"/>
                </a:solidFill>
              </a:rPr>
              <a:t>Uso de las fuentes de energía renovable</a:t>
            </a:r>
            <a:r>
              <a:rPr lang="es-SV" sz="1350" dirty="0">
                <a:solidFill>
                  <a:srgbClr val="FF0000"/>
                </a:solidFill>
              </a:rPr>
              <a:t> </a:t>
            </a:r>
            <a:r>
              <a:rPr lang="es-SV" sz="1350" dirty="0">
                <a:solidFill>
                  <a:prstClr val="black">
                    <a:lumMod val="75000"/>
                    <a:lumOff val="25000"/>
                  </a:prstClr>
                </a:solidFill>
              </a:rPr>
              <a:t>para calentamiento en el Centro de Rehabilitación Integral para la Niñez y Adolescencia – CRINA y en el asilo Sara Zaldívar.</a:t>
            </a:r>
          </a:p>
          <a:p>
            <a:endParaRPr lang="es-SV" sz="1350" dirty="0">
              <a:solidFill>
                <a:prstClr val="black">
                  <a:lumMod val="75000"/>
                  <a:lumOff val="25000"/>
                </a:prstClr>
              </a:solidFill>
            </a:endParaRPr>
          </a:p>
          <a:p>
            <a:r>
              <a:rPr lang="es-SV" sz="1350" b="1" dirty="0">
                <a:solidFill>
                  <a:prstClr val="black">
                    <a:lumMod val="75000"/>
                    <a:lumOff val="25000"/>
                  </a:prstClr>
                </a:solidFill>
              </a:rPr>
              <a:t>Con una inversión de 48,338.70 dólares y un ahorro anual de 6,480 dólares estas medidas han permitido incrementar la atención de pacientes en rehabilitación,</a:t>
            </a:r>
            <a:r>
              <a:rPr lang="es-SV" sz="1350" b="1" u="sng" dirty="0">
                <a:solidFill>
                  <a:prstClr val="black">
                    <a:lumMod val="75000"/>
                    <a:lumOff val="25000"/>
                  </a:prstClr>
                </a:solidFill>
                <a:effectLst>
                  <a:outerShdw blurRad="38100" dist="38100" dir="2700000" algn="tl">
                    <a:srgbClr val="000000">
                      <a:alpha val="43137"/>
                    </a:srgbClr>
                  </a:outerShdw>
                </a:effectLst>
              </a:rPr>
              <a:t> pasando de 10 atenciones/semana a 10 atenciones/día</a:t>
            </a:r>
            <a:r>
              <a:rPr lang="es-SV" sz="1350" dirty="0">
                <a:solidFill>
                  <a:prstClr val="black">
                    <a:lumMod val="75000"/>
                    <a:lumOff val="25000"/>
                  </a:prstClr>
                </a:solidFill>
              </a:rPr>
              <a:t>  </a:t>
            </a:r>
            <a:endParaRPr lang="es-SV" sz="1350" b="1" dirty="0">
              <a:solidFill>
                <a:prstClr val="black">
                  <a:lumMod val="75000"/>
                  <a:lumOff val="25000"/>
                </a:prstClr>
              </a:solidFill>
            </a:endParaRPr>
          </a:p>
          <a:p>
            <a:endParaRPr lang="es-SV" sz="1400" b="1" dirty="0" smtClean="0">
              <a:solidFill>
                <a:prstClr val="black">
                  <a:lumMod val="75000"/>
                  <a:lumOff val="25000"/>
                </a:prstClr>
              </a:solidFill>
            </a:endParaRPr>
          </a:p>
          <a:p>
            <a:endParaRPr lang="es-SV" sz="1400" b="1" dirty="0">
              <a:solidFill>
                <a:prstClr val="black">
                  <a:lumMod val="75000"/>
                  <a:lumOff val="25000"/>
                </a:prstClr>
              </a:solidFill>
            </a:endParaRPr>
          </a:p>
          <a:p>
            <a:pPr marL="342900" indent="-342900">
              <a:buFont typeface="+mj-lt"/>
              <a:buAutoNum type="arabicPeriod" startAt="3"/>
            </a:pPr>
            <a:r>
              <a:rPr lang="es-SV" sz="1400" b="1" dirty="0">
                <a:solidFill>
                  <a:srgbClr val="FF0000"/>
                </a:solidFill>
              </a:rPr>
              <a:t>Sistema de monitoreo de la energía para el Hospital Nacional de Niños “Benjamín Bloom</a:t>
            </a:r>
            <a:r>
              <a:rPr lang="es-SV" sz="1400" b="1" dirty="0">
                <a:solidFill>
                  <a:prstClr val="black">
                    <a:lumMod val="75000"/>
                    <a:lumOff val="25000"/>
                  </a:prstClr>
                </a:solidFill>
              </a:rPr>
              <a:t>”</a:t>
            </a:r>
            <a:r>
              <a:rPr lang="es-SV" sz="1400" dirty="0">
                <a:solidFill>
                  <a:prstClr val="black">
                    <a:lumMod val="75000"/>
                    <a:lumOff val="25000"/>
                  </a:prstClr>
                </a:solidFill>
              </a:rPr>
              <a:t> tecnología única en el país. </a:t>
            </a:r>
          </a:p>
          <a:p>
            <a:r>
              <a:rPr lang="es-SV" sz="1400" b="1" dirty="0" smtClean="0">
                <a:solidFill>
                  <a:prstClr val="black">
                    <a:lumMod val="75000"/>
                    <a:lumOff val="25000"/>
                  </a:prstClr>
                </a:solidFill>
              </a:rPr>
              <a:t>Ahorros </a:t>
            </a:r>
            <a:r>
              <a:rPr lang="es-SV" sz="1400" b="1" dirty="0">
                <a:solidFill>
                  <a:prstClr val="black">
                    <a:lumMod val="75000"/>
                    <a:lumOff val="25000"/>
                  </a:prstClr>
                </a:solidFill>
              </a:rPr>
              <a:t>estimados superiores a USD 10,000 anuales</a:t>
            </a:r>
            <a:r>
              <a:rPr lang="es-SV" sz="1400" dirty="0">
                <a:solidFill>
                  <a:prstClr val="black">
                    <a:lumMod val="75000"/>
                    <a:lumOff val="25000"/>
                  </a:prstClr>
                </a:solidFill>
              </a:rPr>
              <a:t>.</a:t>
            </a:r>
            <a:endParaRPr lang="es-SV" sz="1400" b="1" dirty="0">
              <a:solidFill>
                <a:prstClr val="black">
                  <a:lumMod val="75000"/>
                  <a:lumOff val="25000"/>
                </a:prstClr>
              </a:solidFill>
            </a:endParaRPr>
          </a:p>
          <a:p>
            <a:pPr marL="342900" indent="-342900">
              <a:buFont typeface="+mj-lt"/>
              <a:buAutoNum type="arabicPeriod" startAt="2"/>
            </a:pPr>
            <a:endParaRPr lang="es-SV" sz="1400" dirty="0">
              <a:solidFill>
                <a:prstClr val="black">
                  <a:lumMod val="75000"/>
                  <a:lumOff val="25000"/>
                </a:prstClr>
              </a:solidFill>
            </a:endParaRPr>
          </a:p>
          <a:p>
            <a:pPr marL="342900" indent="-342900">
              <a:buFont typeface="+mj-lt"/>
              <a:buAutoNum type="arabicPeriod" startAt="4"/>
            </a:pPr>
            <a:r>
              <a:rPr lang="es-SV" sz="1400" b="1" dirty="0">
                <a:solidFill>
                  <a:srgbClr val="FF0000"/>
                </a:solidFill>
              </a:rPr>
              <a:t>Diplomados especializados en eficiencia energética</a:t>
            </a:r>
            <a:r>
              <a:rPr lang="es-SV" sz="1400" dirty="0">
                <a:solidFill>
                  <a:srgbClr val="FF0000"/>
                </a:solidFill>
              </a:rPr>
              <a:t> </a:t>
            </a:r>
            <a:r>
              <a:rPr lang="es-SV" sz="1400" dirty="0">
                <a:solidFill>
                  <a:prstClr val="black">
                    <a:lumMod val="75000"/>
                    <a:lumOff val="25000"/>
                  </a:prstClr>
                </a:solidFill>
              </a:rPr>
              <a:t>en colaboración con la UCA, en la que participaron 72 representantes de instituciones como Defensoría del Consumidor, Ministerio de Salud, ISSS, ANDA, PNC, MOP, entre otras</a:t>
            </a:r>
          </a:p>
          <a:p>
            <a:pPr marL="342900" indent="-342900">
              <a:buFont typeface="+mj-lt"/>
              <a:buAutoNum type="arabicPeriod" startAt="4"/>
            </a:pPr>
            <a:endParaRPr lang="es-SV" sz="1400" dirty="0">
              <a:solidFill>
                <a:prstClr val="black">
                  <a:lumMod val="75000"/>
                  <a:lumOff val="25000"/>
                </a:prstClr>
              </a:solidFill>
            </a:endParaRPr>
          </a:p>
          <a:p>
            <a:pPr marL="342900" indent="-342900">
              <a:buFont typeface="+mj-lt"/>
              <a:buAutoNum type="arabicPeriod" startAt="4"/>
            </a:pPr>
            <a:r>
              <a:rPr lang="es-SV" sz="1350" b="1" dirty="0">
                <a:solidFill>
                  <a:srgbClr val="FF0000"/>
                </a:solidFill>
              </a:rPr>
              <a:t>Manual de compras públicas con criterios de eficiencia energética</a:t>
            </a:r>
            <a:r>
              <a:rPr lang="es-SV" sz="1350" dirty="0">
                <a:solidFill>
                  <a:srgbClr val="FF0000"/>
                </a:solidFill>
              </a:rPr>
              <a:t> </a:t>
            </a:r>
            <a:r>
              <a:rPr lang="es-SV" sz="1350" dirty="0">
                <a:solidFill>
                  <a:prstClr val="black">
                    <a:lumMod val="75000"/>
                    <a:lumOff val="25000"/>
                  </a:prstClr>
                </a:solidFill>
              </a:rPr>
              <a:t>con el apoyo de la Unidad Normativa de Adquisiciones y Contrataciones de la Administración Pública (UNAC) instrumento que servirá de guía para adquirir equipos eficientes que permitan disminuir el consumo de energía en las instituciones </a:t>
            </a:r>
            <a:r>
              <a:rPr lang="es-SV" sz="1350" dirty="0" smtClean="0">
                <a:solidFill>
                  <a:prstClr val="black">
                    <a:lumMod val="75000"/>
                    <a:lumOff val="25000"/>
                  </a:prstClr>
                </a:solidFill>
              </a:rPr>
              <a:t>públicas. </a:t>
            </a:r>
            <a:r>
              <a:rPr lang="es-SV" sz="1350" dirty="0">
                <a:solidFill>
                  <a:prstClr val="black">
                    <a:lumMod val="75000"/>
                    <a:lumOff val="25000"/>
                  </a:prstClr>
                </a:solidFill>
              </a:rPr>
              <a:t>Este documento fue incluido en el manual de compras del Estado.</a:t>
            </a:r>
          </a:p>
        </p:txBody>
      </p:sp>
      <p:pic>
        <p:nvPicPr>
          <p:cNvPr id="6" name="Imagen 5"/>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11673" t="29893" r="30406" b="7096"/>
          <a:stretch/>
        </p:blipFill>
        <p:spPr>
          <a:xfrm>
            <a:off x="6804248" y="625057"/>
            <a:ext cx="1979971" cy="1914625"/>
          </a:xfrm>
          <a:prstGeom prst="rect">
            <a:avLst/>
          </a:prstGeom>
        </p:spPr>
      </p:pic>
      <p:pic>
        <p:nvPicPr>
          <p:cNvPr id="3" name="Imagen 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t="10108" r="11195"/>
          <a:stretch/>
        </p:blipFill>
        <p:spPr>
          <a:xfrm>
            <a:off x="6580944" y="2636912"/>
            <a:ext cx="2127902" cy="1914625"/>
          </a:xfrm>
          <a:prstGeom prst="rect">
            <a:avLst/>
          </a:prstGeom>
        </p:spPr>
      </p:pic>
      <p:pic>
        <p:nvPicPr>
          <p:cNvPr id="9" name="Imagen 8"/>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23143" t="16344" r="21373" b="21936"/>
          <a:stretch/>
        </p:blipFill>
        <p:spPr>
          <a:xfrm>
            <a:off x="6683506" y="4699789"/>
            <a:ext cx="2025340" cy="2002661"/>
          </a:xfrm>
          <a:prstGeom prst="rect">
            <a:avLst/>
          </a:prstGeom>
        </p:spPr>
      </p:pic>
    </p:spTree>
    <p:extLst>
      <p:ext uri="{BB962C8B-B14F-4D97-AF65-F5344CB8AC3E}">
        <p14:creationId xmlns:p14="http://schemas.microsoft.com/office/powerpoint/2010/main" val="78349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a:spLocks noChangeArrowheads="1"/>
          </p:cNvSpPr>
          <p:nvPr/>
        </p:nvSpPr>
        <p:spPr bwMode="auto">
          <a:xfrm>
            <a:off x="251520" y="2030055"/>
            <a:ext cx="568863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935038" eaLnBrk="0" fontAlgn="base" hangingPunct="0">
              <a:spcBef>
                <a:spcPct val="0"/>
              </a:spcBef>
              <a:spcAft>
                <a:spcPct val="0"/>
              </a:spcAft>
              <a:defRPr>
                <a:solidFill>
                  <a:schemeClr val="tx1"/>
                </a:solidFill>
                <a:latin typeface="Arial" charset="0"/>
              </a:defRPr>
            </a:lvl6pPr>
            <a:lvl7pPr marL="2971800" indent="-228600" defTabSz="935038" eaLnBrk="0" fontAlgn="base" hangingPunct="0">
              <a:spcBef>
                <a:spcPct val="0"/>
              </a:spcBef>
              <a:spcAft>
                <a:spcPct val="0"/>
              </a:spcAft>
              <a:defRPr>
                <a:solidFill>
                  <a:schemeClr val="tx1"/>
                </a:solidFill>
                <a:latin typeface="Arial" charset="0"/>
              </a:defRPr>
            </a:lvl7pPr>
            <a:lvl8pPr marL="3429000" indent="-228600" defTabSz="935038" eaLnBrk="0" fontAlgn="base" hangingPunct="0">
              <a:spcBef>
                <a:spcPct val="0"/>
              </a:spcBef>
              <a:spcAft>
                <a:spcPct val="0"/>
              </a:spcAft>
              <a:defRPr>
                <a:solidFill>
                  <a:schemeClr val="tx1"/>
                </a:solidFill>
                <a:latin typeface="Arial" charset="0"/>
              </a:defRPr>
            </a:lvl8pPr>
            <a:lvl9pPr marL="3886200" indent="-228600" defTabSz="935038" eaLnBrk="0" fontAlgn="base" hangingPunct="0">
              <a:spcBef>
                <a:spcPct val="0"/>
              </a:spcBef>
              <a:spcAft>
                <a:spcPct val="0"/>
              </a:spcAft>
              <a:defRPr>
                <a:solidFill>
                  <a:schemeClr val="tx1"/>
                </a:solidFill>
                <a:latin typeface="Arial" charset="0"/>
              </a:defRPr>
            </a:lvl9pPr>
          </a:lstStyle>
          <a:p>
            <a:pPr algn="ctr" eaLnBrk="1" hangingPunct="1"/>
            <a:r>
              <a:rPr lang="es-SV" sz="3600" b="1" dirty="0">
                <a:solidFill>
                  <a:schemeClr val="accent1">
                    <a:lumMod val="75000"/>
                  </a:schemeClr>
                </a:solidFill>
                <a:latin typeface="+mn-lt"/>
              </a:rPr>
              <a:t>Acciones Nacionales Apropiadas de </a:t>
            </a:r>
            <a:r>
              <a:rPr lang="es-SV" sz="3600" b="1" dirty="0" smtClean="0">
                <a:solidFill>
                  <a:schemeClr val="accent1">
                    <a:lumMod val="75000"/>
                  </a:schemeClr>
                </a:solidFill>
                <a:latin typeface="+mn-lt"/>
              </a:rPr>
              <a:t>Mitigación (NAMA</a:t>
            </a:r>
            <a:r>
              <a:rPr lang="es-SV" sz="3600" b="1" dirty="0">
                <a:solidFill>
                  <a:schemeClr val="accent1">
                    <a:lumMod val="75000"/>
                  </a:schemeClr>
                </a:solidFill>
                <a:latin typeface="+mn-lt"/>
              </a:rPr>
              <a:t>) </a:t>
            </a:r>
            <a:endParaRPr lang="es-SV" sz="3600" b="1" dirty="0" smtClean="0">
              <a:solidFill>
                <a:schemeClr val="accent1">
                  <a:lumMod val="75000"/>
                </a:schemeClr>
              </a:solidFill>
              <a:latin typeface="+mn-lt"/>
            </a:endParaRPr>
          </a:p>
          <a:p>
            <a:pPr algn="ctr" eaLnBrk="1" hangingPunct="1"/>
            <a:r>
              <a:rPr lang="es-SV" sz="3600" b="1" dirty="0" smtClean="0">
                <a:solidFill>
                  <a:schemeClr val="accent1">
                    <a:lumMod val="75000"/>
                  </a:schemeClr>
                </a:solidFill>
                <a:latin typeface="+mn-lt"/>
              </a:rPr>
              <a:t>en </a:t>
            </a:r>
            <a:r>
              <a:rPr lang="es-SV" sz="3600" b="1" dirty="0">
                <a:solidFill>
                  <a:schemeClr val="accent1">
                    <a:lumMod val="75000"/>
                  </a:schemeClr>
                </a:solidFill>
                <a:latin typeface="+mn-lt"/>
              </a:rPr>
              <a:t>el uso final de la energía del </a:t>
            </a:r>
            <a:r>
              <a:rPr lang="es-SV" sz="3600" b="1" dirty="0" smtClean="0">
                <a:solidFill>
                  <a:schemeClr val="accent1">
                    <a:lumMod val="75000"/>
                  </a:schemeClr>
                </a:solidFill>
                <a:latin typeface="+mn-lt"/>
              </a:rPr>
              <a:t>sector gubernamental</a:t>
            </a:r>
            <a:endParaRPr lang="es-MX" sz="3600" b="1" dirty="0">
              <a:solidFill>
                <a:schemeClr val="accent1">
                  <a:lumMod val="75000"/>
                </a:schemeClr>
              </a:solidFill>
              <a:latin typeface="+mn-lt"/>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844824"/>
            <a:ext cx="2677768" cy="3786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0619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onay CNE 1">
      <a:majorFont>
        <a:latin typeface="Century Gothic"/>
        <a:ea typeface=""/>
        <a:cs typeface=""/>
      </a:majorFont>
      <a:minorFont>
        <a:latin typeface="Century Gothic"/>
        <a:ea typeface=""/>
        <a:cs typeface=""/>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38115</TotalTime>
  <Words>1074</Words>
  <Application>Microsoft Office PowerPoint</Application>
  <PresentationFormat>On-screen Show (4:3)</PresentationFormat>
  <Paragraphs>194</Paragraphs>
  <Slides>24</Slides>
  <Notes>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Tema de Office</vt:lpstr>
      <vt:lpstr>PowerPoint Presentation</vt:lpstr>
      <vt:lpstr>CONSEJO NACIONAL DE ENERGÍA</vt:lpstr>
      <vt:lpstr>PowerPoint Presentation</vt:lpstr>
      <vt:lpstr>Hacia el Plan  de Acción de la Estrategia Nacional del Medio Ambiente</vt:lpstr>
      <vt:lpstr>Estructura de la Estrategia  Nacional de Cambio Climático </vt:lpstr>
      <vt:lpstr>NAMA en Eficiencia Energética para Edificios Públicos</vt:lpstr>
      <vt:lpstr>PowerPoint Presentation</vt:lpstr>
      <vt:lpstr>PowerPoint Presentation</vt:lpstr>
      <vt:lpstr>PowerPoint Presentation</vt:lpstr>
      <vt:lpstr>OBJETIVOS DE PROPUESTA NAMA</vt:lpstr>
      <vt:lpstr>SOCIO ESTRATÉGICO: PERSPECTIVES</vt:lpstr>
      <vt:lpstr>PROCESO NAMA</vt:lpstr>
      <vt:lpstr>NAMA EN EL USO FINAL DE LA ENERGÍA</vt:lpstr>
      <vt:lpstr>NAMA EN EL USO FINAL DE LA ENERGÍA</vt:lpstr>
      <vt:lpstr>NAMA EN EL USO FINAL DE LA ENERGÍA</vt:lpstr>
      <vt:lpstr>METODOLOGÍA PARA ESTABLECIMIENTO DE LINEA BASE</vt:lpstr>
      <vt:lpstr>ACCIONES DE MITIGACIÓN</vt:lpstr>
      <vt:lpstr>ACCIONES DE MITIGACIÓN</vt:lpstr>
      <vt:lpstr>RESUMEN RESULTADOS NAMA</vt:lpstr>
      <vt:lpstr>ORGANIZACIÓN DE LA ESTRUCTURA INSTITUCIONAL  PARA LA NAMA</vt:lpstr>
      <vt:lpstr>Posibilidades de financiación</vt:lpstr>
      <vt:lpstr>Sistema de Medición, Reporte y Verificación (MRV)</vt:lpstr>
      <vt:lpstr>8. Estrategia NAMAs para sector Energético de El Salvador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Revolución de Energía Verde</dc:title>
  <dc:creator>David Adonay Murcia Andrade</dc:creator>
  <cp:lastModifiedBy>Marie-Therese Diouf-Sperling</cp:lastModifiedBy>
  <cp:revision>588</cp:revision>
  <dcterms:created xsi:type="dcterms:W3CDTF">2012-12-13T13:12:23Z</dcterms:created>
  <dcterms:modified xsi:type="dcterms:W3CDTF">2015-09-14T14:52:43Z</dcterms:modified>
</cp:coreProperties>
</file>