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63" r:id="rId2"/>
    <p:sldId id="264" r:id="rId3"/>
    <p:sldId id="265" r:id="rId4"/>
    <p:sldId id="266" r:id="rId5"/>
    <p:sldId id="279" r:id="rId6"/>
    <p:sldId id="271" r:id="rId7"/>
    <p:sldId id="272" r:id="rId8"/>
    <p:sldId id="278" r:id="rId9"/>
    <p:sldId id="281" r:id="rId10"/>
    <p:sldId id="282" r:id="rId11"/>
    <p:sldId id="283" r:id="rId12"/>
    <p:sldId id="284" r:id="rId13"/>
    <p:sldId id="285" r:id="rId14"/>
    <p:sldId id="286" r:id="rId15"/>
    <p:sldId id="287" r:id="rId16"/>
    <p:sldId id="288" r:id="rId17"/>
    <p:sldId id="289" r:id="rId18"/>
    <p:sldId id="28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19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C3A35D-3DBB-4F45-AABD-126DD888C92C}"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US"/>
        </a:p>
      </dgm:t>
    </dgm:pt>
    <dgm:pt modelId="{8C3013CF-7B4B-4AC7-A129-CF2A54867471}">
      <dgm:prSet custT="1"/>
      <dgm:spPr/>
      <dgm:t>
        <a:bodyPr/>
        <a:lstStyle/>
        <a:p>
          <a:pPr rtl="0"/>
          <a:r>
            <a:rPr lang="en-GB" sz="1500" b="0" dirty="0" smtClean="0">
              <a:solidFill>
                <a:srgbClr val="0000FF"/>
              </a:solidFill>
              <a:effectLst>
                <a:outerShdw blurRad="38100" dist="38100" dir="2700000" algn="tl">
                  <a:srgbClr val="000000">
                    <a:alpha val="43137"/>
                  </a:srgbClr>
                </a:outerShdw>
              </a:effectLst>
              <a:latin typeface="Corbel"/>
              <a:cs typeface="Corbel"/>
            </a:rPr>
            <a:t>Potential for scaling-up and replication</a:t>
          </a:r>
        </a:p>
      </dgm:t>
    </dgm:pt>
    <dgm:pt modelId="{F20B56C1-4370-4FF2-9CE1-22F298DF9377}" type="parTrans" cxnId="{1A4C4E14-40F1-403A-8E13-C00E9DA7BB1A}">
      <dgm:prSet/>
      <dgm:spPr/>
      <dgm:t>
        <a:bodyPr/>
        <a:lstStyle/>
        <a:p>
          <a:endParaRPr lang="en-US" sz="1500" b="0">
            <a:solidFill>
              <a:srgbClr val="0000FF"/>
            </a:solidFill>
            <a:effectLst>
              <a:outerShdw blurRad="38100" dist="38100" dir="2700000" algn="tl">
                <a:srgbClr val="000000">
                  <a:alpha val="43137"/>
                </a:srgbClr>
              </a:outerShdw>
            </a:effectLst>
            <a:latin typeface="Calibri Light" panose="020F0302020204030204" pitchFamily="34" charset="0"/>
            <a:cs typeface="Calibri Light"/>
          </a:endParaRPr>
        </a:p>
      </dgm:t>
    </dgm:pt>
    <dgm:pt modelId="{592B8C84-B486-488D-81EC-BF99DB0D64F4}" type="sibTrans" cxnId="{1A4C4E14-40F1-403A-8E13-C00E9DA7BB1A}">
      <dgm:prSet/>
      <dgm:spPr/>
      <dgm:t>
        <a:bodyPr/>
        <a:lstStyle/>
        <a:p>
          <a:endParaRPr lang="en-US" sz="1500" b="0">
            <a:solidFill>
              <a:srgbClr val="0000FF"/>
            </a:solidFill>
            <a:effectLst>
              <a:outerShdw blurRad="38100" dist="38100" dir="2700000" algn="tl">
                <a:srgbClr val="000000">
                  <a:alpha val="43137"/>
                </a:srgbClr>
              </a:outerShdw>
            </a:effectLst>
            <a:latin typeface="Calibri Light" panose="020F0302020204030204" pitchFamily="34" charset="0"/>
            <a:cs typeface="Calibri Light"/>
          </a:endParaRPr>
        </a:p>
      </dgm:t>
    </dgm:pt>
    <dgm:pt modelId="{F11B034E-2337-4936-A8A0-8E56ECB04053}">
      <dgm:prSet custT="1"/>
      <dgm:spPr/>
      <dgm:t>
        <a:bodyPr/>
        <a:lstStyle/>
        <a:p>
          <a:pPr rtl="0"/>
          <a:r>
            <a:rPr lang="en-GB" sz="1500" b="0" dirty="0" smtClean="0">
              <a:solidFill>
                <a:srgbClr val="0000FF"/>
              </a:solidFill>
              <a:effectLst>
                <a:outerShdw blurRad="38100" dist="38100" dir="2700000" algn="tl">
                  <a:srgbClr val="000000">
                    <a:alpha val="43137"/>
                  </a:srgbClr>
                </a:outerShdw>
              </a:effectLst>
              <a:latin typeface="Corbel"/>
              <a:cs typeface="Corbel"/>
            </a:rPr>
            <a:t>Potential for contributing to achieving the 2 degree goal </a:t>
          </a:r>
          <a:endParaRPr lang="en-US" sz="1500" b="0" dirty="0">
            <a:solidFill>
              <a:srgbClr val="0000FF"/>
            </a:solidFill>
            <a:effectLst>
              <a:outerShdw blurRad="38100" dist="38100" dir="2700000" algn="tl">
                <a:srgbClr val="000000">
                  <a:alpha val="43137"/>
                </a:srgbClr>
              </a:outerShdw>
            </a:effectLst>
            <a:latin typeface="Corbel"/>
            <a:cs typeface="Corbel"/>
          </a:endParaRPr>
        </a:p>
      </dgm:t>
    </dgm:pt>
    <dgm:pt modelId="{5ADF1F40-389A-4E6D-A605-9207BC66F1BE}" type="parTrans" cxnId="{EFE19FED-1F80-4A18-82DC-EDCF2B7C76BF}">
      <dgm:prSet/>
      <dgm:spPr/>
      <dgm:t>
        <a:bodyPr/>
        <a:lstStyle/>
        <a:p>
          <a:endParaRPr lang="en-US" sz="1500" b="0">
            <a:solidFill>
              <a:srgbClr val="0000FF"/>
            </a:solidFill>
            <a:effectLst>
              <a:outerShdw blurRad="38100" dist="38100" dir="2700000" algn="tl">
                <a:srgbClr val="000000">
                  <a:alpha val="43137"/>
                </a:srgbClr>
              </a:outerShdw>
            </a:effectLst>
            <a:latin typeface="Calibri Light" panose="020F0302020204030204" pitchFamily="34" charset="0"/>
            <a:cs typeface="Calibri Light"/>
          </a:endParaRPr>
        </a:p>
      </dgm:t>
    </dgm:pt>
    <dgm:pt modelId="{B1522858-A6DA-4E7F-A214-1D7699C5270D}" type="sibTrans" cxnId="{EFE19FED-1F80-4A18-82DC-EDCF2B7C76BF}">
      <dgm:prSet/>
      <dgm:spPr/>
      <dgm:t>
        <a:bodyPr/>
        <a:lstStyle/>
        <a:p>
          <a:endParaRPr lang="en-US" sz="1500" b="0">
            <a:solidFill>
              <a:srgbClr val="0000FF"/>
            </a:solidFill>
            <a:effectLst>
              <a:outerShdw blurRad="38100" dist="38100" dir="2700000" algn="tl">
                <a:srgbClr val="000000">
                  <a:alpha val="43137"/>
                </a:srgbClr>
              </a:outerShdw>
            </a:effectLst>
            <a:latin typeface="Calibri Light" panose="020F0302020204030204" pitchFamily="34" charset="0"/>
            <a:cs typeface="Calibri Light"/>
          </a:endParaRPr>
        </a:p>
      </dgm:t>
    </dgm:pt>
    <dgm:pt modelId="{22F4DBF6-1A67-4C2E-ADBA-08D9E296DDD0}">
      <dgm:prSet custT="1"/>
      <dgm:spPr/>
      <dgm:t>
        <a:bodyPr/>
        <a:lstStyle/>
        <a:p>
          <a:pPr rtl="0"/>
          <a:r>
            <a:rPr lang="en-GB" sz="1500" b="0" dirty="0" smtClean="0">
              <a:solidFill>
                <a:srgbClr val="0000FF"/>
              </a:solidFill>
              <a:effectLst>
                <a:outerShdw blurRad="38100" dist="38100" dir="2700000" algn="tl">
                  <a:srgbClr val="000000">
                    <a:alpha val="43137"/>
                  </a:srgbClr>
                </a:outerShdw>
              </a:effectLst>
              <a:latin typeface="Corbel"/>
              <a:cs typeface="Corbel"/>
            </a:rPr>
            <a:t>Potential for knowledge and learning</a:t>
          </a:r>
          <a:endParaRPr lang="en-US" sz="1500" b="0" dirty="0">
            <a:solidFill>
              <a:srgbClr val="0000FF"/>
            </a:solidFill>
            <a:effectLst>
              <a:outerShdw blurRad="38100" dist="38100" dir="2700000" algn="tl">
                <a:srgbClr val="000000">
                  <a:alpha val="43137"/>
                </a:srgbClr>
              </a:outerShdw>
            </a:effectLst>
            <a:latin typeface="Corbel"/>
            <a:cs typeface="Corbel"/>
          </a:endParaRPr>
        </a:p>
      </dgm:t>
    </dgm:pt>
    <dgm:pt modelId="{49C92FEF-D6F2-4BFF-9CB4-573E9906C84B}" type="parTrans" cxnId="{A4029CA8-98BD-4694-9614-1BB04D4CB0B4}">
      <dgm:prSet/>
      <dgm:spPr/>
      <dgm:t>
        <a:bodyPr/>
        <a:lstStyle/>
        <a:p>
          <a:endParaRPr lang="en-US" sz="1500" b="0">
            <a:solidFill>
              <a:srgbClr val="0000FF"/>
            </a:solidFill>
            <a:effectLst>
              <a:outerShdw blurRad="38100" dist="38100" dir="2700000" algn="tl">
                <a:srgbClr val="000000">
                  <a:alpha val="43137"/>
                </a:srgbClr>
              </a:outerShdw>
            </a:effectLst>
            <a:latin typeface="Calibri Light" panose="020F0302020204030204" pitchFamily="34" charset="0"/>
            <a:cs typeface="Calibri Light"/>
          </a:endParaRPr>
        </a:p>
      </dgm:t>
    </dgm:pt>
    <dgm:pt modelId="{6AE0CCB2-C6AD-486D-AEC8-E843A6AFDF86}" type="sibTrans" cxnId="{A4029CA8-98BD-4694-9614-1BB04D4CB0B4}">
      <dgm:prSet/>
      <dgm:spPr/>
      <dgm:t>
        <a:bodyPr/>
        <a:lstStyle/>
        <a:p>
          <a:endParaRPr lang="en-US" sz="1500" b="0">
            <a:solidFill>
              <a:srgbClr val="0000FF"/>
            </a:solidFill>
            <a:effectLst>
              <a:outerShdw blurRad="38100" dist="38100" dir="2700000" algn="tl">
                <a:srgbClr val="000000">
                  <a:alpha val="43137"/>
                </a:srgbClr>
              </a:outerShdw>
            </a:effectLst>
            <a:latin typeface="Calibri Light" panose="020F0302020204030204" pitchFamily="34" charset="0"/>
            <a:cs typeface="Calibri Light"/>
          </a:endParaRPr>
        </a:p>
      </dgm:t>
    </dgm:pt>
    <dgm:pt modelId="{6CF356D3-6685-4A3C-B8FD-CF925C1578F9}">
      <dgm:prSet custT="1"/>
      <dgm:spPr/>
      <dgm:t>
        <a:bodyPr/>
        <a:lstStyle/>
        <a:p>
          <a:pPr rtl="0"/>
          <a:r>
            <a:rPr lang="en-GB" sz="1500" b="0" dirty="0" smtClean="0">
              <a:solidFill>
                <a:srgbClr val="0000FF"/>
              </a:solidFill>
              <a:effectLst>
                <a:outerShdw blurRad="38100" dist="38100" dir="2700000" algn="tl">
                  <a:srgbClr val="000000">
                    <a:alpha val="43137"/>
                  </a:srgbClr>
                </a:outerShdw>
              </a:effectLst>
              <a:latin typeface="Corbel"/>
              <a:cs typeface="Corbel"/>
            </a:rPr>
            <a:t>Potential for contributing to the creation of an enabling environment</a:t>
          </a:r>
          <a:endParaRPr lang="en-US" sz="1500" b="0" dirty="0">
            <a:solidFill>
              <a:srgbClr val="0000FF"/>
            </a:solidFill>
            <a:effectLst>
              <a:outerShdw blurRad="38100" dist="38100" dir="2700000" algn="tl">
                <a:srgbClr val="000000">
                  <a:alpha val="43137"/>
                </a:srgbClr>
              </a:outerShdw>
            </a:effectLst>
            <a:latin typeface="Corbel"/>
            <a:cs typeface="Corbel"/>
          </a:endParaRPr>
        </a:p>
      </dgm:t>
    </dgm:pt>
    <dgm:pt modelId="{1337A85D-0B02-442C-A4AF-376E285D4874}" type="parTrans" cxnId="{E9A48911-74D3-46EF-9294-73C2BC53EB64}">
      <dgm:prSet/>
      <dgm:spPr/>
      <dgm:t>
        <a:bodyPr/>
        <a:lstStyle/>
        <a:p>
          <a:endParaRPr lang="en-US" sz="1500" b="0">
            <a:solidFill>
              <a:srgbClr val="0000FF"/>
            </a:solidFill>
            <a:effectLst>
              <a:outerShdw blurRad="38100" dist="38100" dir="2700000" algn="tl">
                <a:srgbClr val="000000">
                  <a:alpha val="43137"/>
                </a:srgbClr>
              </a:outerShdw>
            </a:effectLst>
            <a:latin typeface="Calibri Light" panose="020F0302020204030204" pitchFamily="34" charset="0"/>
            <a:cs typeface="Calibri Light"/>
          </a:endParaRPr>
        </a:p>
      </dgm:t>
    </dgm:pt>
    <dgm:pt modelId="{D6D4AC3B-56A7-4AE4-9F5F-B68E7B472CB8}" type="sibTrans" cxnId="{E9A48911-74D3-46EF-9294-73C2BC53EB64}">
      <dgm:prSet/>
      <dgm:spPr/>
      <dgm:t>
        <a:bodyPr/>
        <a:lstStyle/>
        <a:p>
          <a:endParaRPr lang="en-US" sz="1500" b="0">
            <a:solidFill>
              <a:srgbClr val="0000FF"/>
            </a:solidFill>
            <a:effectLst>
              <a:outerShdw blurRad="38100" dist="38100" dir="2700000" algn="tl">
                <a:srgbClr val="000000">
                  <a:alpha val="43137"/>
                </a:srgbClr>
              </a:outerShdw>
            </a:effectLst>
            <a:latin typeface="Calibri Light" panose="020F0302020204030204" pitchFamily="34" charset="0"/>
            <a:cs typeface="Calibri Light"/>
          </a:endParaRPr>
        </a:p>
      </dgm:t>
    </dgm:pt>
    <dgm:pt modelId="{0C3A79ED-B026-42CE-B06B-2CA3DB633780}">
      <dgm:prSet custT="1"/>
      <dgm:spPr/>
      <dgm:t>
        <a:bodyPr/>
        <a:lstStyle/>
        <a:p>
          <a:pPr rtl="0"/>
          <a:r>
            <a:rPr lang="en-US" sz="1500" b="0" dirty="0" smtClean="0">
              <a:solidFill>
                <a:srgbClr val="0000FF"/>
              </a:solidFill>
              <a:effectLst>
                <a:outerShdw blurRad="38100" dist="38100" dir="2700000" algn="tl">
                  <a:srgbClr val="000000">
                    <a:alpha val="43137"/>
                  </a:srgbClr>
                </a:outerShdw>
              </a:effectLst>
              <a:latin typeface="Corbel"/>
              <a:cs typeface="Corbel"/>
            </a:rPr>
            <a:t>Potential for contributing to the regulatory framework and policies</a:t>
          </a:r>
          <a:endParaRPr lang="en-US" sz="1500" b="0" dirty="0">
            <a:solidFill>
              <a:srgbClr val="0000FF"/>
            </a:solidFill>
            <a:effectLst>
              <a:outerShdw blurRad="38100" dist="38100" dir="2700000" algn="tl">
                <a:srgbClr val="000000">
                  <a:alpha val="43137"/>
                </a:srgbClr>
              </a:outerShdw>
            </a:effectLst>
            <a:latin typeface="Corbel"/>
            <a:cs typeface="Corbel"/>
          </a:endParaRPr>
        </a:p>
      </dgm:t>
    </dgm:pt>
    <dgm:pt modelId="{04723966-20AB-4720-A49F-DC34FCB34470}" type="parTrans" cxnId="{C927170A-C9BC-4815-8D5F-F40C7C1992F9}">
      <dgm:prSet/>
      <dgm:spPr/>
      <dgm:t>
        <a:bodyPr/>
        <a:lstStyle/>
        <a:p>
          <a:endParaRPr lang="en-US" sz="1500" b="0">
            <a:solidFill>
              <a:srgbClr val="0000FF"/>
            </a:solidFill>
            <a:effectLst>
              <a:outerShdw blurRad="38100" dist="38100" dir="2700000" algn="tl">
                <a:srgbClr val="000000">
                  <a:alpha val="43137"/>
                </a:srgbClr>
              </a:outerShdw>
            </a:effectLst>
            <a:latin typeface="Calibri Light" panose="020F0302020204030204" pitchFamily="34" charset="0"/>
            <a:cs typeface="Calibri Light"/>
          </a:endParaRPr>
        </a:p>
      </dgm:t>
    </dgm:pt>
    <dgm:pt modelId="{990F2363-E902-4320-9CD6-093B370C905C}" type="sibTrans" cxnId="{C927170A-C9BC-4815-8D5F-F40C7C1992F9}">
      <dgm:prSet/>
      <dgm:spPr/>
      <dgm:t>
        <a:bodyPr/>
        <a:lstStyle/>
        <a:p>
          <a:endParaRPr lang="en-US" sz="1500" b="0">
            <a:solidFill>
              <a:srgbClr val="0000FF"/>
            </a:solidFill>
            <a:effectLst>
              <a:outerShdw blurRad="38100" dist="38100" dir="2700000" algn="tl">
                <a:srgbClr val="000000">
                  <a:alpha val="43137"/>
                </a:srgbClr>
              </a:outerShdw>
            </a:effectLst>
            <a:latin typeface="Calibri Light" panose="020F0302020204030204" pitchFamily="34" charset="0"/>
            <a:cs typeface="Calibri Light"/>
          </a:endParaRPr>
        </a:p>
      </dgm:t>
    </dgm:pt>
    <dgm:pt modelId="{5D163D6E-4A49-4007-861E-C9B7759A7871}">
      <dgm:prSet custT="1"/>
      <dgm:spPr/>
      <dgm:t>
        <a:bodyPr/>
        <a:lstStyle/>
        <a:p>
          <a:pPr rtl="0"/>
          <a:r>
            <a:rPr lang="en-GB" sz="1500" b="0" dirty="0" smtClean="0">
              <a:solidFill>
                <a:srgbClr val="0000FF"/>
              </a:solidFill>
              <a:effectLst>
                <a:outerShdw blurRad="38100" dist="38100" dir="2700000" algn="tl">
                  <a:srgbClr val="000000">
                    <a:alpha val="43137"/>
                  </a:srgbClr>
                </a:outerShdw>
              </a:effectLst>
              <a:latin typeface="Corbel"/>
              <a:cs typeface="Corbel"/>
            </a:rPr>
            <a:t>Potential for supporting climate resilient development</a:t>
          </a:r>
          <a:endParaRPr lang="en-US" sz="1500" b="0" dirty="0">
            <a:solidFill>
              <a:srgbClr val="0000FF"/>
            </a:solidFill>
            <a:effectLst>
              <a:outerShdw blurRad="38100" dist="38100" dir="2700000" algn="tl">
                <a:srgbClr val="000000">
                  <a:alpha val="43137"/>
                </a:srgbClr>
              </a:outerShdw>
            </a:effectLst>
            <a:latin typeface="Corbel"/>
            <a:cs typeface="Corbel"/>
          </a:endParaRPr>
        </a:p>
      </dgm:t>
    </dgm:pt>
    <dgm:pt modelId="{008EB576-0D28-48D0-8461-E72B60AEEFB5}" type="parTrans" cxnId="{FF24E425-FC70-43C1-BED8-6C8066C4D13A}">
      <dgm:prSet/>
      <dgm:spPr/>
      <dgm:t>
        <a:bodyPr/>
        <a:lstStyle/>
        <a:p>
          <a:endParaRPr lang="en-US" sz="1500" b="0">
            <a:solidFill>
              <a:srgbClr val="0000FF"/>
            </a:solidFill>
            <a:effectLst>
              <a:outerShdw blurRad="38100" dist="38100" dir="2700000" algn="tl">
                <a:srgbClr val="000000">
                  <a:alpha val="43137"/>
                </a:srgbClr>
              </a:outerShdw>
            </a:effectLst>
            <a:latin typeface="Calibri Light" panose="020F0302020204030204" pitchFamily="34" charset="0"/>
            <a:cs typeface="Calibri Light"/>
          </a:endParaRPr>
        </a:p>
      </dgm:t>
    </dgm:pt>
    <dgm:pt modelId="{82CE0773-C7FB-4EB7-85AA-B71BE4F42976}" type="sibTrans" cxnId="{FF24E425-FC70-43C1-BED8-6C8066C4D13A}">
      <dgm:prSet/>
      <dgm:spPr/>
      <dgm:t>
        <a:bodyPr/>
        <a:lstStyle/>
        <a:p>
          <a:endParaRPr lang="en-US" sz="1500" b="0">
            <a:solidFill>
              <a:srgbClr val="0000FF"/>
            </a:solidFill>
            <a:effectLst>
              <a:outerShdw blurRad="38100" dist="38100" dir="2700000" algn="tl">
                <a:srgbClr val="000000">
                  <a:alpha val="43137"/>
                </a:srgbClr>
              </a:outerShdw>
            </a:effectLst>
            <a:latin typeface="Calibri Light" panose="020F0302020204030204" pitchFamily="34" charset="0"/>
            <a:cs typeface="Calibri Light"/>
          </a:endParaRPr>
        </a:p>
      </dgm:t>
    </dgm:pt>
    <dgm:pt modelId="{EB7E3B94-F80F-435E-A792-99861A9EE87B}" type="pres">
      <dgm:prSet presAssocID="{40C3A35D-3DBB-4F45-AABD-126DD888C92C}" presName="Name0" presStyleCnt="0">
        <dgm:presLayoutVars>
          <dgm:chMax val="7"/>
          <dgm:chPref val="7"/>
          <dgm:dir/>
        </dgm:presLayoutVars>
      </dgm:prSet>
      <dgm:spPr/>
      <dgm:t>
        <a:bodyPr/>
        <a:lstStyle/>
        <a:p>
          <a:endParaRPr lang="en-US"/>
        </a:p>
      </dgm:t>
    </dgm:pt>
    <dgm:pt modelId="{326363F8-F433-491B-B8ED-D982A9C88080}" type="pres">
      <dgm:prSet presAssocID="{40C3A35D-3DBB-4F45-AABD-126DD888C92C}" presName="Name1" presStyleCnt="0"/>
      <dgm:spPr/>
      <dgm:t>
        <a:bodyPr/>
        <a:lstStyle/>
        <a:p>
          <a:endParaRPr lang="en-US"/>
        </a:p>
      </dgm:t>
    </dgm:pt>
    <dgm:pt modelId="{FEC42C33-FAAB-4013-BDE3-6B05A505EB19}" type="pres">
      <dgm:prSet presAssocID="{40C3A35D-3DBB-4F45-AABD-126DD888C92C}" presName="cycle" presStyleCnt="0"/>
      <dgm:spPr/>
      <dgm:t>
        <a:bodyPr/>
        <a:lstStyle/>
        <a:p>
          <a:endParaRPr lang="en-US"/>
        </a:p>
      </dgm:t>
    </dgm:pt>
    <dgm:pt modelId="{1D172044-57EE-4125-AC77-4EB2CA23DEA1}" type="pres">
      <dgm:prSet presAssocID="{40C3A35D-3DBB-4F45-AABD-126DD888C92C}" presName="srcNode" presStyleLbl="node1" presStyleIdx="0" presStyleCnt="6"/>
      <dgm:spPr/>
      <dgm:t>
        <a:bodyPr/>
        <a:lstStyle/>
        <a:p>
          <a:endParaRPr lang="en-US"/>
        </a:p>
      </dgm:t>
    </dgm:pt>
    <dgm:pt modelId="{B2F1BB7B-EC6F-4613-A74C-E7572CFF8D89}" type="pres">
      <dgm:prSet presAssocID="{40C3A35D-3DBB-4F45-AABD-126DD888C92C}" presName="conn" presStyleLbl="parChTrans1D2" presStyleIdx="0" presStyleCnt="1"/>
      <dgm:spPr/>
      <dgm:t>
        <a:bodyPr/>
        <a:lstStyle/>
        <a:p>
          <a:endParaRPr lang="en-US"/>
        </a:p>
      </dgm:t>
    </dgm:pt>
    <dgm:pt modelId="{C120973B-3044-46B5-87B5-48CDFB64BDC3}" type="pres">
      <dgm:prSet presAssocID="{40C3A35D-3DBB-4F45-AABD-126DD888C92C}" presName="extraNode" presStyleLbl="node1" presStyleIdx="0" presStyleCnt="6"/>
      <dgm:spPr/>
      <dgm:t>
        <a:bodyPr/>
        <a:lstStyle/>
        <a:p>
          <a:endParaRPr lang="en-US"/>
        </a:p>
      </dgm:t>
    </dgm:pt>
    <dgm:pt modelId="{110A09BB-0568-4053-94A4-98F9EBDC460A}" type="pres">
      <dgm:prSet presAssocID="{40C3A35D-3DBB-4F45-AABD-126DD888C92C}" presName="dstNode" presStyleLbl="node1" presStyleIdx="0" presStyleCnt="6"/>
      <dgm:spPr/>
      <dgm:t>
        <a:bodyPr/>
        <a:lstStyle/>
        <a:p>
          <a:endParaRPr lang="en-US"/>
        </a:p>
      </dgm:t>
    </dgm:pt>
    <dgm:pt modelId="{5A1B7284-ED2C-46FE-BD39-6DB9280415F4}" type="pres">
      <dgm:prSet presAssocID="{8C3013CF-7B4B-4AC7-A129-CF2A54867471}" presName="text_1" presStyleLbl="node1" presStyleIdx="0" presStyleCnt="6" custLinFactNeighborX="1" custLinFactNeighborY="3018">
        <dgm:presLayoutVars>
          <dgm:bulletEnabled val="1"/>
        </dgm:presLayoutVars>
      </dgm:prSet>
      <dgm:spPr/>
      <dgm:t>
        <a:bodyPr/>
        <a:lstStyle/>
        <a:p>
          <a:endParaRPr lang="en-US"/>
        </a:p>
      </dgm:t>
    </dgm:pt>
    <dgm:pt modelId="{8F031128-E8CE-42F5-A428-77927BBA86AD}" type="pres">
      <dgm:prSet presAssocID="{8C3013CF-7B4B-4AC7-A129-CF2A54867471}" presName="accent_1" presStyleCnt="0"/>
      <dgm:spPr/>
      <dgm:t>
        <a:bodyPr/>
        <a:lstStyle/>
        <a:p>
          <a:endParaRPr lang="en-US"/>
        </a:p>
      </dgm:t>
    </dgm:pt>
    <dgm:pt modelId="{086908E9-348C-4337-8F96-6703EFAA41ED}" type="pres">
      <dgm:prSet presAssocID="{8C3013CF-7B4B-4AC7-A129-CF2A54867471}" presName="accentRepeatNode" presStyleLbl="solidFgAcc1" presStyleIdx="0" presStyleCnt="6"/>
      <dgm:spPr/>
      <dgm:t>
        <a:bodyPr/>
        <a:lstStyle/>
        <a:p>
          <a:endParaRPr lang="en-US"/>
        </a:p>
      </dgm:t>
    </dgm:pt>
    <dgm:pt modelId="{67DB0CB1-3603-43D2-9F47-C3266164EBF5}" type="pres">
      <dgm:prSet presAssocID="{F11B034E-2337-4936-A8A0-8E56ECB04053}" presName="text_2" presStyleLbl="node1" presStyleIdx="1" presStyleCnt="6">
        <dgm:presLayoutVars>
          <dgm:bulletEnabled val="1"/>
        </dgm:presLayoutVars>
      </dgm:prSet>
      <dgm:spPr/>
      <dgm:t>
        <a:bodyPr/>
        <a:lstStyle/>
        <a:p>
          <a:endParaRPr lang="en-US"/>
        </a:p>
      </dgm:t>
    </dgm:pt>
    <dgm:pt modelId="{E5288666-8B47-489F-8846-785075CB0669}" type="pres">
      <dgm:prSet presAssocID="{F11B034E-2337-4936-A8A0-8E56ECB04053}" presName="accent_2" presStyleCnt="0"/>
      <dgm:spPr/>
      <dgm:t>
        <a:bodyPr/>
        <a:lstStyle/>
        <a:p>
          <a:endParaRPr lang="en-US"/>
        </a:p>
      </dgm:t>
    </dgm:pt>
    <dgm:pt modelId="{A4FAE145-3107-472D-814C-16D995285913}" type="pres">
      <dgm:prSet presAssocID="{F11B034E-2337-4936-A8A0-8E56ECB04053}" presName="accentRepeatNode" presStyleLbl="solidFgAcc1" presStyleIdx="1" presStyleCnt="6"/>
      <dgm:spPr/>
      <dgm:t>
        <a:bodyPr/>
        <a:lstStyle/>
        <a:p>
          <a:endParaRPr lang="en-US"/>
        </a:p>
      </dgm:t>
    </dgm:pt>
    <dgm:pt modelId="{A1CB9973-00D9-4DC1-9EED-61D7D7290CB7}" type="pres">
      <dgm:prSet presAssocID="{22F4DBF6-1A67-4C2E-ADBA-08D9E296DDD0}" presName="text_3" presStyleLbl="node1" presStyleIdx="2" presStyleCnt="6">
        <dgm:presLayoutVars>
          <dgm:bulletEnabled val="1"/>
        </dgm:presLayoutVars>
      </dgm:prSet>
      <dgm:spPr/>
      <dgm:t>
        <a:bodyPr/>
        <a:lstStyle/>
        <a:p>
          <a:endParaRPr lang="en-US"/>
        </a:p>
      </dgm:t>
    </dgm:pt>
    <dgm:pt modelId="{13282924-0840-4F23-B1BD-C831FFAAE231}" type="pres">
      <dgm:prSet presAssocID="{22F4DBF6-1A67-4C2E-ADBA-08D9E296DDD0}" presName="accent_3" presStyleCnt="0"/>
      <dgm:spPr/>
      <dgm:t>
        <a:bodyPr/>
        <a:lstStyle/>
        <a:p>
          <a:endParaRPr lang="en-US"/>
        </a:p>
      </dgm:t>
    </dgm:pt>
    <dgm:pt modelId="{C6FC66AF-9343-47AC-B986-A1DA12B48250}" type="pres">
      <dgm:prSet presAssocID="{22F4DBF6-1A67-4C2E-ADBA-08D9E296DDD0}" presName="accentRepeatNode" presStyleLbl="solidFgAcc1" presStyleIdx="2" presStyleCnt="6"/>
      <dgm:spPr/>
      <dgm:t>
        <a:bodyPr/>
        <a:lstStyle/>
        <a:p>
          <a:endParaRPr lang="en-US"/>
        </a:p>
      </dgm:t>
    </dgm:pt>
    <dgm:pt modelId="{14A32622-A9F2-4D49-9077-D89A17B0DABF}" type="pres">
      <dgm:prSet presAssocID="{6CF356D3-6685-4A3C-B8FD-CF925C1578F9}" presName="text_4" presStyleLbl="node1" presStyleIdx="3" presStyleCnt="6">
        <dgm:presLayoutVars>
          <dgm:bulletEnabled val="1"/>
        </dgm:presLayoutVars>
      </dgm:prSet>
      <dgm:spPr/>
      <dgm:t>
        <a:bodyPr/>
        <a:lstStyle/>
        <a:p>
          <a:endParaRPr lang="en-US"/>
        </a:p>
      </dgm:t>
    </dgm:pt>
    <dgm:pt modelId="{7E23337F-73E1-4C12-84A9-6526CC8AA04E}" type="pres">
      <dgm:prSet presAssocID="{6CF356D3-6685-4A3C-B8FD-CF925C1578F9}" presName="accent_4" presStyleCnt="0"/>
      <dgm:spPr/>
      <dgm:t>
        <a:bodyPr/>
        <a:lstStyle/>
        <a:p>
          <a:endParaRPr lang="en-US"/>
        </a:p>
      </dgm:t>
    </dgm:pt>
    <dgm:pt modelId="{5CF9CBF1-AD30-4967-816E-28643A2AA780}" type="pres">
      <dgm:prSet presAssocID="{6CF356D3-6685-4A3C-B8FD-CF925C1578F9}" presName="accentRepeatNode" presStyleLbl="solidFgAcc1" presStyleIdx="3" presStyleCnt="6"/>
      <dgm:spPr/>
      <dgm:t>
        <a:bodyPr/>
        <a:lstStyle/>
        <a:p>
          <a:endParaRPr lang="en-US"/>
        </a:p>
      </dgm:t>
    </dgm:pt>
    <dgm:pt modelId="{96C6D97B-8033-4A51-A541-75262B8D557E}" type="pres">
      <dgm:prSet presAssocID="{0C3A79ED-B026-42CE-B06B-2CA3DB633780}" presName="text_5" presStyleLbl="node1" presStyleIdx="4" presStyleCnt="6">
        <dgm:presLayoutVars>
          <dgm:bulletEnabled val="1"/>
        </dgm:presLayoutVars>
      </dgm:prSet>
      <dgm:spPr/>
      <dgm:t>
        <a:bodyPr/>
        <a:lstStyle/>
        <a:p>
          <a:endParaRPr lang="en-US"/>
        </a:p>
      </dgm:t>
    </dgm:pt>
    <dgm:pt modelId="{EE456CA8-A3AF-418C-A99A-537B9CD615AE}" type="pres">
      <dgm:prSet presAssocID="{0C3A79ED-B026-42CE-B06B-2CA3DB633780}" presName="accent_5" presStyleCnt="0"/>
      <dgm:spPr/>
      <dgm:t>
        <a:bodyPr/>
        <a:lstStyle/>
        <a:p>
          <a:endParaRPr lang="en-US"/>
        </a:p>
      </dgm:t>
    </dgm:pt>
    <dgm:pt modelId="{2DAD4C74-2D6D-4F98-811B-4A2ED8EBCA09}" type="pres">
      <dgm:prSet presAssocID="{0C3A79ED-B026-42CE-B06B-2CA3DB633780}" presName="accentRepeatNode" presStyleLbl="solidFgAcc1" presStyleIdx="4" presStyleCnt="6"/>
      <dgm:spPr/>
      <dgm:t>
        <a:bodyPr/>
        <a:lstStyle/>
        <a:p>
          <a:endParaRPr lang="en-US"/>
        </a:p>
      </dgm:t>
    </dgm:pt>
    <dgm:pt modelId="{458C0498-52EE-4DE8-9FB4-B0A9D49F92B6}" type="pres">
      <dgm:prSet presAssocID="{5D163D6E-4A49-4007-861E-C9B7759A7871}" presName="text_6" presStyleLbl="node1" presStyleIdx="5" presStyleCnt="6">
        <dgm:presLayoutVars>
          <dgm:bulletEnabled val="1"/>
        </dgm:presLayoutVars>
      </dgm:prSet>
      <dgm:spPr/>
      <dgm:t>
        <a:bodyPr/>
        <a:lstStyle/>
        <a:p>
          <a:endParaRPr lang="en-US"/>
        </a:p>
      </dgm:t>
    </dgm:pt>
    <dgm:pt modelId="{15F804D5-34BB-4176-A190-8EDD6E20F5B8}" type="pres">
      <dgm:prSet presAssocID="{5D163D6E-4A49-4007-861E-C9B7759A7871}" presName="accent_6" presStyleCnt="0"/>
      <dgm:spPr/>
      <dgm:t>
        <a:bodyPr/>
        <a:lstStyle/>
        <a:p>
          <a:endParaRPr lang="en-US"/>
        </a:p>
      </dgm:t>
    </dgm:pt>
    <dgm:pt modelId="{C1258FFF-0747-4681-9AE5-1FF6E3C2BF8C}" type="pres">
      <dgm:prSet presAssocID="{5D163D6E-4A49-4007-861E-C9B7759A7871}" presName="accentRepeatNode" presStyleLbl="solidFgAcc1" presStyleIdx="5" presStyleCnt="6"/>
      <dgm:spPr/>
      <dgm:t>
        <a:bodyPr/>
        <a:lstStyle/>
        <a:p>
          <a:endParaRPr lang="en-US"/>
        </a:p>
      </dgm:t>
    </dgm:pt>
  </dgm:ptLst>
  <dgm:cxnLst>
    <dgm:cxn modelId="{DF9EAF53-2E67-184F-97BB-3C46F81432D1}" type="presOf" srcId="{6CF356D3-6685-4A3C-B8FD-CF925C1578F9}" destId="{14A32622-A9F2-4D49-9077-D89A17B0DABF}" srcOrd="0" destOrd="0" presId="urn:microsoft.com/office/officeart/2008/layout/VerticalCurvedList"/>
    <dgm:cxn modelId="{E2F3C3EE-669E-AF49-8C9F-F12C36A9211D}" type="presOf" srcId="{22F4DBF6-1A67-4C2E-ADBA-08D9E296DDD0}" destId="{A1CB9973-00D9-4DC1-9EED-61D7D7290CB7}" srcOrd="0" destOrd="0" presId="urn:microsoft.com/office/officeart/2008/layout/VerticalCurvedList"/>
    <dgm:cxn modelId="{1A4C4E14-40F1-403A-8E13-C00E9DA7BB1A}" srcId="{40C3A35D-3DBB-4F45-AABD-126DD888C92C}" destId="{8C3013CF-7B4B-4AC7-A129-CF2A54867471}" srcOrd="0" destOrd="0" parTransId="{F20B56C1-4370-4FF2-9CE1-22F298DF9377}" sibTransId="{592B8C84-B486-488D-81EC-BF99DB0D64F4}"/>
    <dgm:cxn modelId="{6AF5E9D3-1594-A642-A393-2B127A0CA56C}" type="presOf" srcId="{8C3013CF-7B4B-4AC7-A129-CF2A54867471}" destId="{5A1B7284-ED2C-46FE-BD39-6DB9280415F4}" srcOrd="0" destOrd="0" presId="urn:microsoft.com/office/officeart/2008/layout/VerticalCurvedList"/>
    <dgm:cxn modelId="{1208F9BA-62F8-2042-AAF0-F67D01B7EF0F}" type="presOf" srcId="{40C3A35D-3DBB-4F45-AABD-126DD888C92C}" destId="{EB7E3B94-F80F-435E-A792-99861A9EE87B}" srcOrd="0" destOrd="0" presId="urn:microsoft.com/office/officeart/2008/layout/VerticalCurvedList"/>
    <dgm:cxn modelId="{FF24E425-FC70-43C1-BED8-6C8066C4D13A}" srcId="{40C3A35D-3DBB-4F45-AABD-126DD888C92C}" destId="{5D163D6E-4A49-4007-861E-C9B7759A7871}" srcOrd="5" destOrd="0" parTransId="{008EB576-0D28-48D0-8461-E72B60AEEFB5}" sibTransId="{82CE0773-C7FB-4EB7-85AA-B71BE4F42976}"/>
    <dgm:cxn modelId="{B56B33E6-6092-284C-92E8-6BA36C0F8B32}" type="presOf" srcId="{F11B034E-2337-4936-A8A0-8E56ECB04053}" destId="{67DB0CB1-3603-43D2-9F47-C3266164EBF5}" srcOrd="0" destOrd="0" presId="urn:microsoft.com/office/officeart/2008/layout/VerticalCurvedList"/>
    <dgm:cxn modelId="{A4029CA8-98BD-4694-9614-1BB04D4CB0B4}" srcId="{40C3A35D-3DBB-4F45-AABD-126DD888C92C}" destId="{22F4DBF6-1A67-4C2E-ADBA-08D9E296DDD0}" srcOrd="2" destOrd="0" parTransId="{49C92FEF-D6F2-4BFF-9CB4-573E9906C84B}" sibTransId="{6AE0CCB2-C6AD-486D-AEC8-E843A6AFDF86}"/>
    <dgm:cxn modelId="{C927170A-C9BC-4815-8D5F-F40C7C1992F9}" srcId="{40C3A35D-3DBB-4F45-AABD-126DD888C92C}" destId="{0C3A79ED-B026-42CE-B06B-2CA3DB633780}" srcOrd="4" destOrd="0" parTransId="{04723966-20AB-4720-A49F-DC34FCB34470}" sibTransId="{990F2363-E902-4320-9CD6-093B370C905C}"/>
    <dgm:cxn modelId="{6A968D20-0076-3D4D-B6D9-6B52B6F1BC4B}" type="presOf" srcId="{592B8C84-B486-488D-81EC-BF99DB0D64F4}" destId="{B2F1BB7B-EC6F-4613-A74C-E7572CFF8D89}" srcOrd="0" destOrd="0" presId="urn:microsoft.com/office/officeart/2008/layout/VerticalCurvedList"/>
    <dgm:cxn modelId="{EFE19FED-1F80-4A18-82DC-EDCF2B7C76BF}" srcId="{40C3A35D-3DBB-4F45-AABD-126DD888C92C}" destId="{F11B034E-2337-4936-A8A0-8E56ECB04053}" srcOrd="1" destOrd="0" parTransId="{5ADF1F40-389A-4E6D-A605-9207BC66F1BE}" sibTransId="{B1522858-A6DA-4E7F-A214-1D7699C5270D}"/>
    <dgm:cxn modelId="{281C3124-CCAF-F74C-A9AA-F0E356507A10}" type="presOf" srcId="{5D163D6E-4A49-4007-861E-C9B7759A7871}" destId="{458C0498-52EE-4DE8-9FB4-B0A9D49F92B6}" srcOrd="0" destOrd="0" presId="urn:microsoft.com/office/officeart/2008/layout/VerticalCurvedList"/>
    <dgm:cxn modelId="{408AA5F1-25E6-1249-B502-A2FEF6412313}" type="presOf" srcId="{0C3A79ED-B026-42CE-B06B-2CA3DB633780}" destId="{96C6D97B-8033-4A51-A541-75262B8D557E}" srcOrd="0" destOrd="0" presId="urn:microsoft.com/office/officeart/2008/layout/VerticalCurvedList"/>
    <dgm:cxn modelId="{E9A48911-74D3-46EF-9294-73C2BC53EB64}" srcId="{40C3A35D-3DBB-4F45-AABD-126DD888C92C}" destId="{6CF356D3-6685-4A3C-B8FD-CF925C1578F9}" srcOrd="3" destOrd="0" parTransId="{1337A85D-0B02-442C-A4AF-376E285D4874}" sibTransId="{D6D4AC3B-56A7-4AE4-9F5F-B68E7B472CB8}"/>
    <dgm:cxn modelId="{A5979E0B-2E6B-BD4B-91BC-9893E4704D05}" type="presParOf" srcId="{EB7E3B94-F80F-435E-A792-99861A9EE87B}" destId="{326363F8-F433-491B-B8ED-D982A9C88080}" srcOrd="0" destOrd="0" presId="urn:microsoft.com/office/officeart/2008/layout/VerticalCurvedList"/>
    <dgm:cxn modelId="{7DA92F9E-5C6C-4049-B05D-8D912640C113}" type="presParOf" srcId="{326363F8-F433-491B-B8ED-D982A9C88080}" destId="{FEC42C33-FAAB-4013-BDE3-6B05A505EB19}" srcOrd="0" destOrd="0" presId="urn:microsoft.com/office/officeart/2008/layout/VerticalCurvedList"/>
    <dgm:cxn modelId="{4EA834E5-E0E5-7141-B970-C6D33DA4EADE}" type="presParOf" srcId="{FEC42C33-FAAB-4013-BDE3-6B05A505EB19}" destId="{1D172044-57EE-4125-AC77-4EB2CA23DEA1}" srcOrd="0" destOrd="0" presId="urn:microsoft.com/office/officeart/2008/layout/VerticalCurvedList"/>
    <dgm:cxn modelId="{D41AB4DF-70A9-EF44-8FCA-74AB78343DA6}" type="presParOf" srcId="{FEC42C33-FAAB-4013-BDE3-6B05A505EB19}" destId="{B2F1BB7B-EC6F-4613-A74C-E7572CFF8D89}" srcOrd="1" destOrd="0" presId="urn:microsoft.com/office/officeart/2008/layout/VerticalCurvedList"/>
    <dgm:cxn modelId="{9FB7525D-7343-B141-A628-992050846E60}" type="presParOf" srcId="{FEC42C33-FAAB-4013-BDE3-6B05A505EB19}" destId="{C120973B-3044-46B5-87B5-48CDFB64BDC3}" srcOrd="2" destOrd="0" presId="urn:microsoft.com/office/officeart/2008/layout/VerticalCurvedList"/>
    <dgm:cxn modelId="{89B694AC-1C05-7F47-B682-4143A3EAD7D1}" type="presParOf" srcId="{FEC42C33-FAAB-4013-BDE3-6B05A505EB19}" destId="{110A09BB-0568-4053-94A4-98F9EBDC460A}" srcOrd="3" destOrd="0" presId="urn:microsoft.com/office/officeart/2008/layout/VerticalCurvedList"/>
    <dgm:cxn modelId="{1159296F-CD6E-364A-9D3F-8C382C01416C}" type="presParOf" srcId="{326363F8-F433-491B-B8ED-D982A9C88080}" destId="{5A1B7284-ED2C-46FE-BD39-6DB9280415F4}" srcOrd="1" destOrd="0" presId="urn:microsoft.com/office/officeart/2008/layout/VerticalCurvedList"/>
    <dgm:cxn modelId="{DB77CC00-77DA-5C4C-B4CD-11DFC67EF2D4}" type="presParOf" srcId="{326363F8-F433-491B-B8ED-D982A9C88080}" destId="{8F031128-E8CE-42F5-A428-77927BBA86AD}" srcOrd="2" destOrd="0" presId="urn:microsoft.com/office/officeart/2008/layout/VerticalCurvedList"/>
    <dgm:cxn modelId="{05E150CC-6DC9-944D-95CF-FB1319A3ACCD}" type="presParOf" srcId="{8F031128-E8CE-42F5-A428-77927BBA86AD}" destId="{086908E9-348C-4337-8F96-6703EFAA41ED}" srcOrd="0" destOrd="0" presId="urn:microsoft.com/office/officeart/2008/layout/VerticalCurvedList"/>
    <dgm:cxn modelId="{D175CB3B-9027-DC4F-A285-FBF72AA08A69}" type="presParOf" srcId="{326363F8-F433-491B-B8ED-D982A9C88080}" destId="{67DB0CB1-3603-43D2-9F47-C3266164EBF5}" srcOrd="3" destOrd="0" presId="urn:microsoft.com/office/officeart/2008/layout/VerticalCurvedList"/>
    <dgm:cxn modelId="{D22F889A-1A82-B246-A4EF-BA95A1688C58}" type="presParOf" srcId="{326363F8-F433-491B-B8ED-D982A9C88080}" destId="{E5288666-8B47-489F-8846-785075CB0669}" srcOrd="4" destOrd="0" presId="urn:microsoft.com/office/officeart/2008/layout/VerticalCurvedList"/>
    <dgm:cxn modelId="{B6F6AE29-52FB-2D45-B788-222AA7FB2891}" type="presParOf" srcId="{E5288666-8B47-489F-8846-785075CB0669}" destId="{A4FAE145-3107-472D-814C-16D995285913}" srcOrd="0" destOrd="0" presId="urn:microsoft.com/office/officeart/2008/layout/VerticalCurvedList"/>
    <dgm:cxn modelId="{4B522572-3CF8-9A43-AF5E-083041C56078}" type="presParOf" srcId="{326363F8-F433-491B-B8ED-D982A9C88080}" destId="{A1CB9973-00D9-4DC1-9EED-61D7D7290CB7}" srcOrd="5" destOrd="0" presId="urn:microsoft.com/office/officeart/2008/layout/VerticalCurvedList"/>
    <dgm:cxn modelId="{1B176099-8277-334F-BA03-13FCCBB93652}" type="presParOf" srcId="{326363F8-F433-491B-B8ED-D982A9C88080}" destId="{13282924-0840-4F23-B1BD-C831FFAAE231}" srcOrd="6" destOrd="0" presId="urn:microsoft.com/office/officeart/2008/layout/VerticalCurvedList"/>
    <dgm:cxn modelId="{3397929A-D632-1C4D-A861-484E5C2DE9FB}" type="presParOf" srcId="{13282924-0840-4F23-B1BD-C831FFAAE231}" destId="{C6FC66AF-9343-47AC-B986-A1DA12B48250}" srcOrd="0" destOrd="0" presId="urn:microsoft.com/office/officeart/2008/layout/VerticalCurvedList"/>
    <dgm:cxn modelId="{CD5B0ED8-0F03-8B4B-AF3F-483C44B6925C}" type="presParOf" srcId="{326363F8-F433-491B-B8ED-D982A9C88080}" destId="{14A32622-A9F2-4D49-9077-D89A17B0DABF}" srcOrd="7" destOrd="0" presId="urn:microsoft.com/office/officeart/2008/layout/VerticalCurvedList"/>
    <dgm:cxn modelId="{6A48FCE2-A5A6-E649-8DE5-D6BFBD87A3D4}" type="presParOf" srcId="{326363F8-F433-491B-B8ED-D982A9C88080}" destId="{7E23337F-73E1-4C12-84A9-6526CC8AA04E}" srcOrd="8" destOrd="0" presId="urn:microsoft.com/office/officeart/2008/layout/VerticalCurvedList"/>
    <dgm:cxn modelId="{B6527BBB-7BCA-ED49-8301-DD5469E8C26F}" type="presParOf" srcId="{7E23337F-73E1-4C12-84A9-6526CC8AA04E}" destId="{5CF9CBF1-AD30-4967-816E-28643A2AA780}" srcOrd="0" destOrd="0" presId="urn:microsoft.com/office/officeart/2008/layout/VerticalCurvedList"/>
    <dgm:cxn modelId="{F1449518-F46A-7444-890A-B211308D0981}" type="presParOf" srcId="{326363F8-F433-491B-B8ED-D982A9C88080}" destId="{96C6D97B-8033-4A51-A541-75262B8D557E}" srcOrd="9" destOrd="0" presId="urn:microsoft.com/office/officeart/2008/layout/VerticalCurvedList"/>
    <dgm:cxn modelId="{F0CDC83C-DE8C-F64A-8DD5-2A986155CBED}" type="presParOf" srcId="{326363F8-F433-491B-B8ED-D982A9C88080}" destId="{EE456CA8-A3AF-418C-A99A-537B9CD615AE}" srcOrd="10" destOrd="0" presId="urn:microsoft.com/office/officeart/2008/layout/VerticalCurvedList"/>
    <dgm:cxn modelId="{6788ED44-6085-5044-8AA0-DFFD2745F0FA}" type="presParOf" srcId="{EE456CA8-A3AF-418C-A99A-537B9CD615AE}" destId="{2DAD4C74-2D6D-4F98-811B-4A2ED8EBCA09}" srcOrd="0" destOrd="0" presId="urn:microsoft.com/office/officeart/2008/layout/VerticalCurvedList"/>
    <dgm:cxn modelId="{2799637A-DE34-C24E-BC3E-F4762318AADD}" type="presParOf" srcId="{326363F8-F433-491B-B8ED-D982A9C88080}" destId="{458C0498-52EE-4DE8-9FB4-B0A9D49F92B6}" srcOrd="11" destOrd="0" presId="urn:microsoft.com/office/officeart/2008/layout/VerticalCurvedList"/>
    <dgm:cxn modelId="{47C1840E-7044-9D42-B3D7-8F9AE690775F}" type="presParOf" srcId="{326363F8-F433-491B-B8ED-D982A9C88080}" destId="{15F804D5-34BB-4176-A190-8EDD6E20F5B8}" srcOrd="12" destOrd="0" presId="urn:microsoft.com/office/officeart/2008/layout/VerticalCurvedList"/>
    <dgm:cxn modelId="{50C7AE1B-DEA7-A247-9913-DBA38099879A}" type="presParOf" srcId="{15F804D5-34BB-4176-A190-8EDD6E20F5B8}" destId="{C1258FFF-0747-4681-9AE5-1FF6E3C2BF8C}" srcOrd="0" destOrd="0" presId="urn:microsoft.com/office/officeart/2008/layout/VerticalCurvedList"/>
  </dgm:cxnLst>
  <dgm:bg>
    <a:noFill/>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26EDE4-E24A-4CE5-BA5A-5B55FE896824}" type="datetimeFigureOut">
              <a:rPr lang="da-DK" smtClean="0"/>
              <a:t>15-09-2015</a:t>
            </a:fld>
            <a:endParaRPr lang="da-DK"/>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F7D669-05A4-4A3B-927E-E768457F63D3}" type="slidenum">
              <a:rPr lang="da-DK" smtClean="0"/>
              <a:t>‹#›</a:t>
            </a:fld>
            <a:endParaRPr lang="da-DK"/>
          </a:p>
        </p:txBody>
      </p:sp>
    </p:spTree>
    <p:extLst>
      <p:ext uri="{BB962C8B-B14F-4D97-AF65-F5344CB8AC3E}">
        <p14:creationId xmlns:p14="http://schemas.microsoft.com/office/powerpoint/2010/main" val="27741742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014660-DBF2-4779-BED0-B6E987ADBD6D}" type="datetimeFigureOut">
              <a:rPr lang="da-DK" smtClean="0"/>
              <a:t>15-09-2015</a:t>
            </a:fld>
            <a:endParaRPr lang="da-D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F97123-1A4D-4105-AE3A-F9E9A1CC176E}" type="slidenum">
              <a:rPr lang="da-DK" smtClean="0"/>
              <a:t>‹#›</a:t>
            </a:fld>
            <a:endParaRPr lang="da-DK"/>
          </a:p>
        </p:txBody>
      </p:sp>
    </p:spTree>
    <p:extLst>
      <p:ext uri="{BB962C8B-B14F-4D97-AF65-F5344CB8AC3E}">
        <p14:creationId xmlns:p14="http://schemas.microsoft.com/office/powerpoint/2010/main" val="3282722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F97123-1A4D-4105-AE3A-F9E9A1CC176E}" type="slidenum">
              <a:rPr lang="da-DK" smtClean="0"/>
              <a:t>9</a:t>
            </a:fld>
            <a:endParaRPr lang="da-DK"/>
          </a:p>
        </p:txBody>
      </p:sp>
    </p:spTree>
    <p:extLst>
      <p:ext uri="{BB962C8B-B14F-4D97-AF65-F5344CB8AC3E}">
        <p14:creationId xmlns:p14="http://schemas.microsoft.com/office/powerpoint/2010/main" val="3434650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F9B6E7F-5894-40C6-ADA9-7B290D58E5DC}" type="slidenum">
              <a:rPr lang="de-DE" smtClean="0"/>
              <a:t>16</a:t>
            </a:fld>
            <a:endParaRPr lang="de-DE"/>
          </a:p>
        </p:txBody>
      </p:sp>
    </p:spTree>
    <p:extLst>
      <p:ext uri="{BB962C8B-B14F-4D97-AF65-F5344CB8AC3E}">
        <p14:creationId xmlns:p14="http://schemas.microsoft.com/office/powerpoint/2010/main" val="214518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F9B6E7F-5894-40C6-ADA9-7B290D58E5DC}" type="slidenum">
              <a:rPr lang="de-DE" smtClean="0"/>
              <a:t>17</a:t>
            </a:fld>
            <a:endParaRPr lang="de-DE"/>
          </a:p>
        </p:txBody>
      </p:sp>
    </p:spTree>
    <p:extLst>
      <p:ext uri="{BB962C8B-B14F-4D97-AF65-F5344CB8AC3E}">
        <p14:creationId xmlns:p14="http://schemas.microsoft.com/office/powerpoint/2010/main" val="214518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BCAB203-DBFF-48E3-A757-75D14275EF3A}" type="datetimeFigureOut">
              <a:rPr lang="en-GB" smtClean="0"/>
              <a:pPr/>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793821-9C89-4A5E-9C29-A4A5BDDE497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CAB203-DBFF-48E3-A757-75D14275EF3A}" type="datetimeFigureOut">
              <a:rPr lang="en-GB" smtClean="0"/>
              <a:pPr/>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793821-9C89-4A5E-9C29-A4A5BDDE497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CAB203-DBFF-48E3-A757-75D14275EF3A}" type="datetimeFigureOut">
              <a:rPr lang="en-GB" smtClean="0"/>
              <a:pPr/>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793821-9C89-4A5E-9C29-A4A5BDDE497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CAB203-DBFF-48E3-A757-75D14275EF3A}" type="datetimeFigureOut">
              <a:rPr lang="en-GB" smtClean="0"/>
              <a:pPr/>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793821-9C89-4A5E-9C29-A4A5BDDE497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CAB203-DBFF-48E3-A757-75D14275EF3A}" type="datetimeFigureOut">
              <a:rPr lang="en-GB" smtClean="0"/>
              <a:pPr/>
              <a:t>15/09/2015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793821-9C89-4A5E-9C29-A4A5BDDE497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BCAB203-DBFF-48E3-A757-75D14275EF3A}" type="datetimeFigureOut">
              <a:rPr lang="en-GB" smtClean="0"/>
              <a:pPr/>
              <a:t>15/09/2015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793821-9C89-4A5E-9C29-A4A5BDDE497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BCAB203-DBFF-48E3-A757-75D14275EF3A}" type="datetimeFigureOut">
              <a:rPr lang="en-GB" smtClean="0"/>
              <a:pPr/>
              <a:t>15/09/2015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793821-9C89-4A5E-9C29-A4A5BDDE497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BCAB203-DBFF-48E3-A757-75D14275EF3A}" type="datetimeFigureOut">
              <a:rPr lang="en-GB" smtClean="0"/>
              <a:pPr/>
              <a:t>15/09/2015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793821-9C89-4A5E-9C29-A4A5BDDE497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CAB203-DBFF-48E3-A757-75D14275EF3A}" type="datetimeFigureOut">
              <a:rPr lang="en-GB" smtClean="0"/>
              <a:pPr/>
              <a:t>15/09/2015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793821-9C89-4A5E-9C29-A4A5BDDE497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CAB203-DBFF-48E3-A757-75D14275EF3A}" type="datetimeFigureOut">
              <a:rPr lang="en-GB" smtClean="0"/>
              <a:pPr/>
              <a:t>15/09/2015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793821-9C89-4A5E-9C29-A4A5BDDE497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CAB203-DBFF-48E3-A757-75D14275EF3A}" type="datetimeFigureOut">
              <a:rPr lang="en-GB" smtClean="0"/>
              <a:pPr/>
              <a:t>15/09/2015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793821-9C89-4A5E-9C29-A4A5BDDE497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CAB203-DBFF-48E3-A757-75D14275EF3A}" type="datetimeFigureOut">
              <a:rPr lang="en-GB" smtClean="0"/>
              <a:pPr/>
              <a:t>15/09/2015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93821-9C89-4A5E-9C29-A4A5BDDE497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kern="1200">
          <a:solidFill>
            <a:schemeClr val="tx2">
              <a:lumMod val="75000"/>
              <a:lumOff val="2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Word_Document1.docx"/></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8.xml.rels><?xml version="1.0" encoding="UTF-8" standalone="yes"?>
<Relationships xmlns="http://schemas.openxmlformats.org/package/2006/relationships"><Relationship Id="rId3" Type="http://schemas.openxmlformats.org/officeDocument/2006/relationships/hyperlink" Target="mailto:soren.lutken@nama-facility.org" TargetMode="External"/><Relationship Id="rId2" Type="http://schemas.openxmlformats.org/officeDocument/2006/relationships/hyperlink" Target="mailto:mzaballa@icloud.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340768"/>
            <a:ext cx="7918648" cy="2259683"/>
          </a:xfrm>
        </p:spPr>
        <p:txBody>
          <a:bodyPr>
            <a:normAutofit/>
          </a:bodyPr>
          <a:lstStyle/>
          <a:p>
            <a:r>
              <a:rPr lang="en-US" dirty="0" smtClean="0">
                <a:solidFill>
                  <a:srgbClr val="0000FF"/>
                </a:solidFill>
              </a:rPr>
              <a:t>Understanding the transformational change of the NAMAs</a:t>
            </a:r>
            <a:endParaRPr lang="en-US" dirty="0">
              <a:solidFill>
                <a:srgbClr val="0000FF"/>
              </a:solidFill>
            </a:endParaRPr>
          </a:p>
        </p:txBody>
      </p:sp>
      <p:sp>
        <p:nvSpPr>
          <p:cNvPr id="3" name="Subtitle 2"/>
          <p:cNvSpPr>
            <a:spLocks noGrp="1"/>
          </p:cNvSpPr>
          <p:nvPr>
            <p:ph type="subTitle" idx="1"/>
          </p:nvPr>
        </p:nvSpPr>
        <p:spPr>
          <a:xfrm>
            <a:off x="1187624" y="4221088"/>
            <a:ext cx="6624736" cy="1656184"/>
          </a:xfrm>
        </p:spPr>
        <p:txBody>
          <a:bodyPr>
            <a:normAutofit fontScale="77500" lnSpcReduction="20000"/>
          </a:bodyPr>
          <a:lstStyle/>
          <a:p>
            <a:r>
              <a:rPr lang="en-US" sz="3000" dirty="0" smtClean="0">
                <a:solidFill>
                  <a:schemeClr val="tx1">
                    <a:lumMod val="65000"/>
                    <a:lumOff val="35000"/>
                  </a:schemeClr>
                </a:solidFill>
              </a:rPr>
              <a:t>Mauricio </a:t>
            </a:r>
            <a:r>
              <a:rPr lang="en-US" sz="3000" dirty="0" err="1" smtClean="0">
                <a:solidFill>
                  <a:schemeClr val="tx1">
                    <a:lumMod val="65000"/>
                    <a:lumOff val="35000"/>
                  </a:schemeClr>
                </a:solidFill>
              </a:rPr>
              <a:t>Zaballa</a:t>
            </a:r>
            <a:r>
              <a:rPr lang="en-US" sz="3000" dirty="0" smtClean="0">
                <a:solidFill>
                  <a:schemeClr val="tx1">
                    <a:lumMod val="65000"/>
                    <a:lumOff val="35000"/>
                  </a:schemeClr>
                </a:solidFill>
              </a:rPr>
              <a:t> Romero and </a:t>
            </a:r>
            <a:r>
              <a:rPr lang="en-US" sz="3000" dirty="0" err="1" smtClean="0">
                <a:solidFill>
                  <a:schemeClr val="tx1">
                    <a:lumMod val="65000"/>
                    <a:lumOff val="35000"/>
                  </a:schemeClr>
                </a:solidFill>
              </a:rPr>
              <a:t>Søren</a:t>
            </a:r>
            <a:r>
              <a:rPr lang="en-US" sz="3000" dirty="0" smtClean="0">
                <a:solidFill>
                  <a:schemeClr val="tx1">
                    <a:lumMod val="65000"/>
                    <a:lumOff val="35000"/>
                  </a:schemeClr>
                </a:solidFill>
              </a:rPr>
              <a:t> </a:t>
            </a:r>
            <a:r>
              <a:rPr lang="en-US" sz="3000" dirty="0" err="1" smtClean="0">
                <a:solidFill>
                  <a:schemeClr val="tx1">
                    <a:lumMod val="65000"/>
                    <a:lumOff val="35000"/>
                  </a:schemeClr>
                </a:solidFill>
              </a:rPr>
              <a:t>Lütken</a:t>
            </a:r>
            <a:endParaRPr lang="en-US" sz="3000" dirty="0" smtClean="0">
              <a:solidFill>
                <a:schemeClr val="tx1">
                  <a:lumMod val="65000"/>
                  <a:lumOff val="35000"/>
                </a:schemeClr>
              </a:solidFill>
            </a:endParaRPr>
          </a:p>
          <a:p>
            <a:endParaRPr lang="de-DE" sz="2600" dirty="0" smtClean="0">
              <a:solidFill>
                <a:schemeClr val="tx1">
                  <a:lumMod val="65000"/>
                  <a:lumOff val="35000"/>
                </a:schemeClr>
              </a:solidFill>
              <a:latin typeface="Arial" panose="020B0604020202020204" pitchFamily="34" charset="0"/>
              <a:cs typeface="Arial" panose="020B0604020202020204" pitchFamily="34" charset="0"/>
            </a:endParaRPr>
          </a:p>
          <a:p>
            <a:r>
              <a:rPr lang="de-DE" sz="2600" dirty="0" smtClean="0">
                <a:solidFill>
                  <a:schemeClr val="tx1">
                    <a:lumMod val="65000"/>
                    <a:lumOff val="35000"/>
                  </a:schemeClr>
                </a:solidFill>
                <a:latin typeface="Arial" panose="020B0604020202020204" pitchFamily="34" charset="0"/>
                <a:cs typeface="Arial" panose="020B0604020202020204" pitchFamily="34" charset="0"/>
              </a:rPr>
              <a:t>UNFCCC </a:t>
            </a:r>
            <a:r>
              <a:rPr lang="de-DE" sz="2600" dirty="0">
                <a:solidFill>
                  <a:schemeClr val="tx1">
                    <a:lumMod val="65000"/>
                    <a:lumOff val="35000"/>
                  </a:schemeClr>
                </a:solidFill>
                <a:latin typeface="Arial" panose="020B0604020202020204" pitchFamily="34" charset="0"/>
                <a:cs typeface="Arial" panose="020B0604020202020204" pitchFamily="34" charset="0"/>
              </a:rPr>
              <a:t>Regional Workshop </a:t>
            </a:r>
            <a:br>
              <a:rPr lang="de-DE" sz="2600" dirty="0">
                <a:solidFill>
                  <a:schemeClr val="tx1">
                    <a:lumMod val="65000"/>
                    <a:lumOff val="35000"/>
                  </a:schemeClr>
                </a:solidFill>
                <a:latin typeface="Arial" panose="020B0604020202020204" pitchFamily="34" charset="0"/>
                <a:cs typeface="Arial" panose="020B0604020202020204" pitchFamily="34" charset="0"/>
              </a:rPr>
            </a:br>
            <a:r>
              <a:rPr lang="de-DE" sz="2600" dirty="0">
                <a:solidFill>
                  <a:schemeClr val="tx1">
                    <a:lumMod val="65000"/>
                    <a:lumOff val="35000"/>
                  </a:schemeClr>
                </a:solidFill>
                <a:latin typeface="Arial" panose="020B0604020202020204" pitchFamily="34" charset="0"/>
                <a:cs typeface="Arial" panose="020B0604020202020204" pitchFamily="34" charset="0"/>
              </a:rPr>
              <a:t>14-15 Sept. 2015, Santiago, Chile</a:t>
            </a:r>
          </a:p>
          <a:p>
            <a:endParaRPr lang="en-US" dirty="0" smtClean="0">
              <a:solidFill>
                <a:schemeClr val="tx1">
                  <a:lumMod val="65000"/>
                  <a:lumOff val="35000"/>
                </a:schemeClr>
              </a:solidFill>
            </a:endParaRPr>
          </a:p>
          <a:p>
            <a:endParaRPr lang="en-US" dirty="0">
              <a:solidFill>
                <a:schemeClr val="tx1">
                  <a:lumMod val="65000"/>
                  <a:lumOff val="35000"/>
                </a:schemeClr>
              </a:solidFill>
            </a:endParaRPr>
          </a:p>
          <a:p>
            <a:endParaRPr lang="en-US" dirty="0">
              <a:solidFill>
                <a:schemeClr val="tx1">
                  <a:lumMod val="65000"/>
                  <a:lumOff val="35000"/>
                </a:schemeClr>
              </a:solidFill>
            </a:endParaRPr>
          </a:p>
        </p:txBody>
      </p:sp>
    </p:spTree>
    <p:extLst>
      <p:ext uri="{BB962C8B-B14F-4D97-AF65-F5344CB8AC3E}">
        <p14:creationId xmlns:p14="http://schemas.microsoft.com/office/powerpoint/2010/main" val="1271385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507288" cy="1143000"/>
          </a:xfrm>
        </p:spPr>
        <p:txBody>
          <a:bodyPr>
            <a:normAutofit fontScale="90000"/>
          </a:bodyPr>
          <a:lstStyle/>
          <a:p>
            <a:r>
              <a:rPr lang="en-GB" dirty="0" smtClean="0">
                <a:solidFill>
                  <a:srgbClr val="0000FF"/>
                </a:solidFill>
              </a:rPr>
              <a:t>Transformation through NAMA Finance</a:t>
            </a:r>
            <a:endParaRPr lang="en-GB" dirty="0">
              <a:solidFill>
                <a:srgbClr val="0000FF"/>
              </a:solidFill>
            </a:endParaRPr>
          </a:p>
        </p:txBody>
      </p:sp>
      <p:sp>
        <p:nvSpPr>
          <p:cNvPr id="3" name="Content Placeholder 2"/>
          <p:cNvSpPr>
            <a:spLocks noGrp="1"/>
          </p:cNvSpPr>
          <p:nvPr>
            <p:ph idx="1"/>
          </p:nvPr>
        </p:nvSpPr>
        <p:spPr/>
        <p:txBody>
          <a:bodyPr/>
          <a:lstStyle/>
          <a:p>
            <a:endParaRPr lang="en-GB"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049" name="Object 1"/>
          <p:cNvGraphicFramePr>
            <a:graphicFrameLocks noChangeAspect="1"/>
          </p:cNvGraphicFramePr>
          <p:nvPr/>
        </p:nvGraphicFramePr>
        <p:xfrm>
          <a:off x="259612" y="1268760"/>
          <a:ext cx="8831094" cy="5328592"/>
        </p:xfrm>
        <a:graphic>
          <a:graphicData uri="http://schemas.openxmlformats.org/presentationml/2006/ole">
            <mc:AlternateContent xmlns:mc="http://schemas.openxmlformats.org/markup-compatibility/2006">
              <mc:Choice xmlns:v="urn:schemas-microsoft-com:vml" Requires="v">
                <p:oleObj spid="_x0000_s3078" name="Document" r:id="rId4" imgW="6085723" imgH="3663512" progId="Word.Document.12">
                  <p:embed/>
                </p:oleObj>
              </mc:Choice>
              <mc:Fallback>
                <p:oleObj name="Document" r:id="rId4" imgW="6085723" imgH="3663512"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612" y="1268760"/>
                        <a:ext cx="8831094" cy="53285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179512" y="1124744"/>
            <a:ext cx="6336704" cy="5112568"/>
          </a:xfrm>
          <a:prstGeom prst="rect">
            <a:avLst/>
          </a:prstGeom>
          <a:noFill/>
          <a:ln w="3492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64046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00FF"/>
                </a:solidFill>
              </a:rPr>
              <a:t>Transformation</a:t>
            </a:r>
            <a:endParaRPr lang="en-GB" dirty="0">
              <a:solidFill>
                <a:srgbClr val="0000FF"/>
              </a:solidFill>
            </a:endParaRPr>
          </a:p>
        </p:txBody>
      </p:sp>
      <p:sp>
        <p:nvSpPr>
          <p:cNvPr id="3" name="Content Placeholder 2"/>
          <p:cNvSpPr>
            <a:spLocks noGrp="1"/>
          </p:cNvSpPr>
          <p:nvPr>
            <p:ph idx="1"/>
          </p:nvPr>
        </p:nvSpPr>
        <p:spPr/>
        <p:txBody>
          <a:bodyPr>
            <a:normAutofit/>
          </a:bodyPr>
          <a:lstStyle/>
          <a:p>
            <a:r>
              <a:rPr lang="en-GB" dirty="0" smtClean="0"/>
              <a:t>inside the red box (previous figure)</a:t>
            </a:r>
          </a:p>
          <a:p>
            <a:r>
              <a:rPr lang="en-GB" dirty="0" smtClean="0"/>
              <a:t>structuring the cash flows is what creates the real transformational change</a:t>
            </a:r>
          </a:p>
          <a:p>
            <a:r>
              <a:rPr lang="en-GB" dirty="0" smtClean="0"/>
              <a:t>the objective is to create a situation in which a change in the cash flows gives priority to those investments we would like to see – and discourages those that we would like to stop</a:t>
            </a:r>
          </a:p>
          <a:p>
            <a:r>
              <a:rPr lang="en-GB" dirty="0" smtClean="0"/>
              <a:t>when you have done that, you also know what kind of finance you need – and how much</a:t>
            </a:r>
          </a:p>
          <a:p>
            <a:endParaRPr lang="en-GB" dirty="0"/>
          </a:p>
        </p:txBody>
      </p:sp>
    </p:spTree>
    <p:extLst>
      <p:ext uri="{BB962C8B-B14F-4D97-AF65-F5344CB8AC3E}">
        <p14:creationId xmlns:p14="http://schemas.microsoft.com/office/powerpoint/2010/main" val="410647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0000FF"/>
                </a:solidFill>
              </a:rPr>
              <a:t>2. Transformational impact requested in the NAMA Facility template</a:t>
            </a:r>
            <a:endParaRPr lang="en-US" sz="3200" dirty="0">
              <a:solidFill>
                <a:srgbClr val="0000FF"/>
              </a:solidFill>
            </a:endParaRPr>
          </a:p>
        </p:txBody>
      </p:sp>
      <p:sp>
        <p:nvSpPr>
          <p:cNvPr id="3" name="Content Placeholder 2"/>
          <p:cNvSpPr>
            <a:spLocks noGrp="1"/>
          </p:cNvSpPr>
          <p:nvPr>
            <p:ph idx="1"/>
          </p:nvPr>
        </p:nvSpPr>
        <p:spPr/>
        <p:txBody>
          <a:bodyPr>
            <a:normAutofit lnSpcReduction="10000"/>
          </a:bodyPr>
          <a:lstStyle/>
          <a:p>
            <a:r>
              <a:rPr lang="en-GB" sz="2400" dirty="0" smtClean="0"/>
              <a:t>Is the outlined NAMA Support Project an element of a broader programme or policy framework that contributes to achieving an ambitious sectoral or national emission reduction target or implementing a low-emission development strategy? </a:t>
            </a:r>
          </a:p>
          <a:p>
            <a:r>
              <a:rPr lang="en-US" sz="2400" dirty="0"/>
              <a:t>With the NAMA Facility, the potential for transformational change of a NAMA Support Project is assessed at the outlining stage and forms part of the ambition assessment. </a:t>
            </a:r>
            <a:endParaRPr lang="en-US" sz="2400" dirty="0" smtClean="0"/>
          </a:p>
          <a:p>
            <a:r>
              <a:rPr lang="en-US" sz="2400" dirty="0"/>
              <a:t>Would the achievement of the emission reduction target or implementation of the low-emission development strategies contribute to bringing the target country onto a low- carbon development path? </a:t>
            </a:r>
          </a:p>
          <a:p>
            <a:pPr marL="0" indent="0">
              <a:buNone/>
            </a:pPr>
            <a:endParaRPr lang="en-GB" sz="2400" dirty="0"/>
          </a:p>
        </p:txBody>
      </p:sp>
    </p:spTree>
    <p:extLst>
      <p:ext uri="{BB962C8B-B14F-4D97-AF65-F5344CB8AC3E}">
        <p14:creationId xmlns:p14="http://schemas.microsoft.com/office/powerpoint/2010/main" val="3884294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922114"/>
          </a:xfrm>
        </p:spPr>
        <p:txBody>
          <a:bodyPr>
            <a:noAutofit/>
          </a:bodyPr>
          <a:lstStyle/>
          <a:p>
            <a:r>
              <a:rPr lang="en-US" sz="3200" dirty="0">
                <a:solidFill>
                  <a:srgbClr val="0000FF"/>
                </a:solidFill>
              </a:rPr>
              <a:t>2. Transformational impact requested </a:t>
            </a:r>
            <a:r>
              <a:rPr lang="en-US" sz="3200" dirty="0" smtClean="0">
                <a:solidFill>
                  <a:srgbClr val="0000FF"/>
                </a:solidFill>
              </a:rPr>
              <a:t>by </a:t>
            </a:r>
            <a:r>
              <a:rPr lang="en-US" sz="3200" dirty="0">
                <a:solidFill>
                  <a:srgbClr val="0000FF"/>
                </a:solidFill>
              </a:rPr>
              <a:t>the NAMA Facility </a:t>
            </a:r>
          </a:p>
        </p:txBody>
      </p:sp>
      <p:sp>
        <p:nvSpPr>
          <p:cNvPr id="3" name="Content Placeholder 2"/>
          <p:cNvSpPr>
            <a:spLocks noGrp="1"/>
          </p:cNvSpPr>
          <p:nvPr>
            <p:ph idx="1"/>
          </p:nvPr>
        </p:nvSpPr>
        <p:spPr>
          <a:xfrm>
            <a:off x="323528" y="1412776"/>
            <a:ext cx="8496944" cy="5112568"/>
          </a:xfrm>
        </p:spPr>
        <p:txBody>
          <a:bodyPr>
            <a:normAutofit fontScale="92500"/>
          </a:bodyPr>
          <a:lstStyle/>
          <a:p>
            <a:r>
              <a:rPr lang="en-US" sz="2400" dirty="0" smtClean="0"/>
              <a:t>Does </a:t>
            </a:r>
            <a:r>
              <a:rPr lang="en-US" sz="2400" dirty="0"/>
              <a:t>the outlined NAMA Support Project </a:t>
            </a:r>
            <a:r>
              <a:rPr lang="en-US" sz="2400" u="sng" dirty="0"/>
              <a:t>fit into a broader context of mitigation activities</a:t>
            </a:r>
            <a:r>
              <a:rPr lang="en-US" sz="2400" dirty="0"/>
              <a:t> in the respective sector</a:t>
            </a:r>
            <a:r>
              <a:rPr lang="en-US" sz="2400" dirty="0" smtClean="0"/>
              <a:t>?</a:t>
            </a:r>
          </a:p>
          <a:p>
            <a:r>
              <a:rPr lang="en-US" sz="2400" dirty="0"/>
              <a:t>Does the outlined NAMA Support Project </a:t>
            </a:r>
            <a:r>
              <a:rPr lang="en-US" sz="2400" u="sng" dirty="0"/>
              <a:t>help to change the prevailing structures of the sector</a:t>
            </a:r>
            <a:r>
              <a:rPr lang="en-US" sz="2400" dirty="0"/>
              <a:t> that contribute to high emission levels? Please refer to the starting situation of the country and the sector. Please describe the ‘window of </a:t>
            </a:r>
            <a:r>
              <a:rPr lang="en-US" sz="2400" dirty="0" smtClean="0"/>
              <a:t>opportunity’ for inducing the change? </a:t>
            </a:r>
          </a:p>
          <a:p>
            <a:r>
              <a:rPr lang="en-US" sz="2400" dirty="0"/>
              <a:t>Does the NAMA Support Project </a:t>
            </a:r>
            <a:r>
              <a:rPr lang="en-US" sz="2400" u="sng" dirty="0"/>
              <a:t>help to overcome systemic barriers </a:t>
            </a:r>
            <a:r>
              <a:rPr lang="en-US" sz="2400" dirty="0"/>
              <a:t>to the reduction of emissions and if so, how?</a:t>
            </a:r>
          </a:p>
          <a:p>
            <a:r>
              <a:rPr lang="en-US" sz="2400" dirty="0"/>
              <a:t>What transformational impacts does the </a:t>
            </a:r>
            <a:r>
              <a:rPr lang="en-US" sz="2400" dirty="0" smtClean="0"/>
              <a:t>outlined </a:t>
            </a:r>
            <a:r>
              <a:rPr lang="en-US" sz="2400" dirty="0"/>
              <a:t>NAMA Support Project have beyond the scope of the project</a:t>
            </a:r>
            <a:r>
              <a:rPr lang="en-US" sz="2400" dirty="0" smtClean="0"/>
              <a:t>?</a:t>
            </a:r>
          </a:p>
          <a:p>
            <a:r>
              <a:rPr lang="en-US" sz="2400" dirty="0"/>
              <a:t>Does the outlined NAMA Support Project develop capacities to reduce future GHG emissions beyond the scope of the project?</a:t>
            </a:r>
          </a:p>
          <a:p>
            <a:pPr marL="0" indent="0">
              <a:buNone/>
            </a:pPr>
            <a:endParaRPr lang="en-US" sz="2400" dirty="0"/>
          </a:p>
        </p:txBody>
      </p:sp>
    </p:spTree>
    <p:extLst>
      <p:ext uri="{BB962C8B-B14F-4D97-AF65-F5344CB8AC3E}">
        <p14:creationId xmlns:p14="http://schemas.microsoft.com/office/powerpoint/2010/main" val="589240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0000FF"/>
                </a:solidFill>
              </a:rPr>
              <a:t>2. Transformational </a:t>
            </a:r>
            <a:r>
              <a:rPr lang="en-US" sz="3200" dirty="0">
                <a:solidFill>
                  <a:srgbClr val="0000FF"/>
                </a:solidFill>
              </a:rPr>
              <a:t>impact requested in the NAMA Facility template</a:t>
            </a:r>
          </a:p>
        </p:txBody>
      </p:sp>
      <p:sp>
        <p:nvSpPr>
          <p:cNvPr id="3" name="Content Placeholder 2"/>
          <p:cNvSpPr>
            <a:spLocks noGrp="1"/>
          </p:cNvSpPr>
          <p:nvPr>
            <p:ph idx="1"/>
          </p:nvPr>
        </p:nvSpPr>
        <p:spPr>
          <a:xfrm>
            <a:off x="457200" y="1600200"/>
            <a:ext cx="8363272" cy="4853136"/>
          </a:xfrm>
        </p:spPr>
        <p:txBody>
          <a:bodyPr>
            <a:normAutofit fontScale="85000" lnSpcReduction="20000"/>
          </a:bodyPr>
          <a:lstStyle/>
          <a:p>
            <a:r>
              <a:rPr lang="en-US" dirty="0"/>
              <a:t>Does the outlined NAMA Support Project serve to strengthen the institutional capacities of the national system, as described for example in the aid effectiveness criteria of the OECD/DAC</a:t>
            </a:r>
            <a:r>
              <a:rPr lang="en-US" dirty="0" smtClean="0"/>
              <a:t>?</a:t>
            </a:r>
          </a:p>
          <a:p>
            <a:r>
              <a:rPr lang="en-US" dirty="0" smtClean="0"/>
              <a:t>Does </a:t>
            </a:r>
            <a:r>
              <a:rPr lang="en-US" dirty="0"/>
              <a:t>the outlined NAMA Support Project envisage the participation and/or development of the private sector? What is the specific contribution of the private sector to transformational change potential</a:t>
            </a:r>
            <a:r>
              <a:rPr lang="en-US" dirty="0" smtClean="0"/>
              <a:t>?</a:t>
            </a:r>
            <a:endParaRPr lang="en-US" dirty="0"/>
          </a:p>
          <a:p>
            <a:r>
              <a:rPr lang="en-US" dirty="0" smtClean="0"/>
              <a:t>Does </a:t>
            </a:r>
            <a:r>
              <a:rPr lang="en-US" dirty="0"/>
              <a:t>the outlined NAMA Support Project adopt an innovative approach to reducing emissions, which can have impacts beyond the specific NAMA Support Project (e.g. technology </a:t>
            </a:r>
            <a:r>
              <a:rPr lang="en-US" dirty="0" smtClean="0"/>
              <a:t>transfer</a:t>
            </a:r>
            <a:r>
              <a:rPr lang="en-US" dirty="0"/>
              <a:t>)</a:t>
            </a:r>
            <a:r>
              <a:rPr lang="en-US" dirty="0" smtClean="0"/>
              <a:t>?</a:t>
            </a:r>
          </a:p>
          <a:p>
            <a:r>
              <a:rPr lang="en-US" dirty="0"/>
              <a:t>Is the outlined NAMA Support Project </a:t>
            </a:r>
            <a:r>
              <a:rPr lang="en-US" dirty="0" err="1"/>
              <a:t>repli</a:t>
            </a:r>
            <a:r>
              <a:rPr lang="en-US" dirty="0"/>
              <a:t>- cable with respect to its applicability in other regions, countries and internationally?</a:t>
            </a:r>
          </a:p>
        </p:txBody>
      </p:sp>
    </p:spTree>
    <p:extLst>
      <p:ext uri="{BB962C8B-B14F-4D97-AF65-F5344CB8AC3E}">
        <p14:creationId xmlns:p14="http://schemas.microsoft.com/office/powerpoint/2010/main" val="776660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00FF"/>
                </a:solidFill>
              </a:rPr>
              <a:t>3. Examples on Transformational</a:t>
            </a:r>
            <a:endParaRPr lang="en-US" dirty="0">
              <a:solidFill>
                <a:srgbClr val="0000FF"/>
              </a:solidFill>
            </a:endParaRPr>
          </a:p>
        </p:txBody>
      </p:sp>
      <p:sp>
        <p:nvSpPr>
          <p:cNvPr id="3" name="Conten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62466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4" descr="C:\Users\bansar_jen\Documents\Logos\Bann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488" y="344289"/>
            <a:ext cx="8712000" cy="940481"/>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p:cNvSpPr txBox="1"/>
          <p:nvPr/>
        </p:nvSpPr>
        <p:spPr>
          <a:xfrm>
            <a:off x="611560" y="2032352"/>
            <a:ext cx="5472608" cy="5016758"/>
          </a:xfrm>
          <a:prstGeom prst="rect">
            <a:avLst/>
          </a:prstGeom>
          <a:noFill/>
        </p:spPr>
        <p:txBody>
          <a:bodyPr wrap="square" rtlCol="0">
            <a:spAutoFit/>
          </a:bodyPr>
          <a:lstStyle/>
          <a:p>
            <a:r>
              <a:rPr lang="en-GB" sz="2000" b="1" dirty="0" smtClean="0">
                <a:latin typeface="Arial" panose="020B0604020202020204" pitchFamily="34" charset="0"/>
                <a:cs typeface="Arial" panose="020B0604020202020204" pitchFamily="34" charset="0"/>
              </a:rPr>
              <a:t>Costa Rica</a:t>
            </a:r>
          </a:p>
          <a:p>
            <a:endParaRPr lang="en-GB" sz="2000" b="1"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GB" sz="2000" dirty="0" smtClean="0">
                <a:latin typeface="Arial" panose="020B0604020202020204" pitchFamily="34" charset="0"/>
                <a:cs typeface="Arial" panose="020B0604020202020204" pitchFamily="34" charset="0"/>
              </a:rPr>
              <a:t>Transforming the entire value chain in the coffee sector: plantation management, processing of coffee up to and including distribution</a:t>
            </a:r>
          </a:p>
          <a:p>
            <a:pPr marL="285750" indent="-285750">
              <a:buFont typeface="Wingdings" panose="05000000000000000000" pitchFamily="2" charset="2"/>
              <a:buChar char="§"/>
            </a:pPr>
            <a:r>
              <a:rPr lang="en-GB" sz="2000" dirty="0" smtClean="0">
                <a:latin typeface="Arial" panose="020B0604020202020204" pitchFamily="34" charset="0"/>
                <a:cs typeface="Arial" panose="020B0604020202020204" pitchFamily="34" charset="0"/>
              </a:rPr>
              <a:t>Emissions reduction succeeds in all stages of the coffee production (e.g. fertilizer, water, roast etc.)</a:t>
            </a:r>
            <a:endParaRPr lang="en-GB"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GB" sz="2000" dirty="0" smtClean="0">
                <a:latin typeface="Arial" panose="020B0604020202020204" pitchFamily="34" charset="0"/>
                <a:cs typeface="Arial" panose="020B0604020202020204" pitchFamily="34" charset="0"/>
              </a:rPr>
              <a:t>A major pull factor is an extra premium price for low emission coffee to be sold in prime coffee markets in Europe</a:t>
            </a:r>
          </a:p>
          <a:p>
            <a:pPr marL="285750" indent="-285750">
              <a:buFont typeface="Wingdings" panose="05000000000000000000" pitchFamily="2" charset="2"/>
              <a:buChar char="§"/>
            </a:pPr>
            <a:r>
              <a:rPr lang="en-GB" sz="2000" dirty="0" smtClean="0">
                <a:latin typeface="Arial" panose="020B0604020202020204" pitchFamily="34" charset="0"/>
                <a:cs typeface="Arial" panose="020B0604020202020204" pitchFamily="34" charset="0"/>
              </a:rPr>
              <a:t>Objective is to transform coffee production on a national scale towards minimum emissions  </a:t>
            </a:r>
          </a:p>
          <a:p>
            <a:endParaRPr lang="en-GB" sz="2000" dirty="0">
              <a:latin typeface="Arial" panose="020B0604020202020204" pitchFamily="34" charset="0"/>
              <a:cs typeface="Arial" panose="020B0604020202020204" pitchFamily="34" charset="0"/>
            </a:endParaRPr>
          </a:p>
        </p:txBody>
      </p:sp>
      <p:sp>
        <p:nvSpPr>
          <p:cNvPr id="5" name="Foliennummernplatzhalter 4"/>
          <p:cNvSpPr>
            <a:spLocks noGrp="1"/>
          </p:cNvSpPr>
          <p:nvPr>
            <p:ph type="sldNum" sz="quarter" idx="12"/>
          </p:nvPr>
        </p:nvSpPr>
        <p:spPr/>
        <p:txBody>
          <a:bodyPr/>
          <a:lstStyle/>
          <a:p>
            <a:fld id="{CC8757BB-B811-4C15-A261-212D9E3B60C5}" type="slidenum">
              <a:rPr lang="de-DE" smtClean="0">
                <a:solidFill>
                  <a:prstClr val="black">
                    <a:tint val="75000"/>
                  </a:prstClr>
                </a:solidFill>
              </a:rPr>
              <a:pPr/>
              <a:t>16</a:t>
            </a:fld>
            <a:endParaRPr lang="de-DE" dirty="0">
              <a:solidFill>
                <a:prstClr val="black">
                  <a:tint val="75000"/>
                </a:prstClr>
              </a:solidFill>
            </a:endParaRPr>
          </a:p>
        </p:txBody>
      </p:sp>
      <p:sp>
        <p:nvSpPr>
          <p:cNvPr id="18" name="Fußzeilenplatzhalter 8"/>
          <p:cNvSpPr>
            <a:spLocks noGrp="1"/>
          </p:cNvSpPr>
          <p:nvPr>
            <p:ph type="ftr" sz="quarter" idx="11"/>
          </p:nvPr>
        </p:nvSpPr>
        <p:spPr>
          <a:xfrm>
            <a:off x="1979712" y="6520259"/>
            <a:ext cx="4968552" cy="365125"/>
          </a:xfrm>
        </p:spPr>
        <p:txBody>
          <a:bodyPr/>
          <a:lstStyle/>
          <a:p>
            <a:r>
              <a:rPr lang="en-US" sz="1100" dirty="0" smtClean="0">
                <a:latin typeface="Arial" panose="020B0604020202020204" pitchFamily="34" charset="0"/>
                <a:cs typeface="Arial" panose="020B0604020202020204" pitchFamily="34" charset="0"/>
              </a:rPr>
              <a:t>UNFCCC Regional Workshop, 14-15 September 2015, Santiago</a:t>
            </a:r>
            <a:endParaRPr lang="de-DE" sz="1100" dirty="0">
              <a:latin typeface="Arial" panose="020B0604020202020204" pitchFamily="34" charset="0"/>
              <a:cs typeface="Arial" panose="020B0604020202020204" pitchFamily="34" charset="0"/>
            </a:endParaRPr>
          </a:p>
        </p:txBody>
      </p:sp>
      <p:sp>
        <p:nvSpPr>
          <p:cNvPr id="4" name="Textfeld 3"/>
          <p:cNvSpPr txBox="1"/>
          <p:nvPr/>
        </p:nvSpPr>
        <p:spPr>
          <a:xfrm>
            <a:off x="611560" y="1484784"/>
            <a:ext cx="6048672" cy="523220"/>
          </a:xfrm>
          <a:prstGeom prst="rect">
            <a:avLst/>
          </a:prstGeom>
          <a:noFill/>
        </p:spPr>
        <p:txBody>
          <a:bodyPr wrap="square" rtlCol="0">
            <a:spAutoFit/>
          </a:bodyPr>
          <a:lstStyle/>
          <a:p>
            <a:r>
              <a:rPr lang="de-DE" sz="2800" dirty="0" err="1" smtClean="0">
                <a:latin typeface="Arial" panose="020B0604020202020204" pitchFamily="34" charset="0"/>
                <a:cs typeface="Arial" panose="020B0604020202020204" pitchFamily="34" charset="0"/>
              </a:rPr>
              <a:t>Transformational</a:t>
            </a:r>
            <a:r>
              <a:rPr lang="de-DE" sz="2800" dirty="0" smtClean="0">
                <a:latin typeface="Arial" panose="020B0604020202020204" pitchFamily="34" charset="0"/>
                <a:cs typeface="Arial" panose="020B0604020202020204" pitchFamily="34" charset="0"/>
              </a:rPr>
              <a:t> Change</a:t>
            </a:r>
            <a:endParaRPr lang="de-DE" sz="2800" dirty="0">
              <a:latin typeface="Arial" panose="020B0604020202020204" pitchFamily="34" charset="0"/>
              <a:cs typeface="Arial" panose="020B0604020202020204" pitchFamily="34" charset="0"/>
            </a:endParaRPr>
          </a:p>
        </p:txBody>
      </p:sp>
      <p:pic>
        <p:nvPicPr>
          <p:cNvPr id="7" name="Grafi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60625" y="4221088"/>
            <a:ext cx="2843808" cy="2132856"/>
          </a:xfrm>
          <a:prstGeom prst="rect">
            <a:avLst/>
          </a:prstGeom>
        </p:spPr>
      </p:pic>
      <p:pic>
        <p:nvPicPr>
          <p:cNvPr id="8" name="Grafi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91430" y="1746394"/>
            <a:ext cx="1782198" cy="2376264"/>
          </a:xfrm>
          <a:prstGeom prst="rect">
            <a:avLst/>
          </a:prstGeom>
        </p:spPr>
      </p:pic>
    </p:spTree>
    <p:extLst>
      <p:ext uri="{BB962C8B-B14F-4D97-AF65-F5344CB8AC3E}">
        <p14:creationId xmlns:p14="http://schemas.microsoft.com/office/powerpoint/2010/main" val="30937838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4" descr="C:\Users\bansar_jen\Documents\Logos\Bann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488" y="344289"/>
            <a:ext cx="8712000" cy="940481"/>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p:cNvSpPr txBox="1"/>
          <p:nvPr/>
        </p:nvSpPr>
        <p:spPr>
          <a:xfrm>
            <a:off x="1115616" y="1988840"/>
            <a:ext cx="4752528" cy="5016758"/>
          </a:xfrm>
          <a:prstGeom prst="rect">
            <a:avLst/>
          </a:prstGeom>
          <a:noFill/>
        </p:spPr>
        <p:txBody>
          <a:bodyPr wrap="square" rtlCol="0">
            <a:spAutoFit/>
          </a:bodyPr>
          <a:lstStyle/>
          <a:p>
            <a:r>
              <a:rPr lang="en-GB" sz="2000" b="1" dirty="0" smtClean="0">
                <a:latin typeface="Arial" panose="020B0604020202020204" pitchFamily="34" charset="0"/>
                <a:cs typeface="Arial" panose="020B0604020202020204" pitchFamily="34" charset="0"/>
              </a:rPr>
              <a:t>Thailand</a:t>
            </a:r>
          </a:p>
          <a:p>
            <a:endParaRPr lang="en-GB" sz="2000" b="1"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GB" sz="2000" dirty="0" smtClean="0">
                <a:latin typeface="Arial" panose="020B0604020202020204" pitchFamily="34" charset="0"/>
                <a:cs typeface="Arial" panose="020B0604020202020204" pitchFamily="34" charset="0"/>
              </a:rPr>
              <a:t>Transforming the market for AC and </a:t>
            </a:r>
            <a:br>
              <a:rPr lang="en-GB" sz="2000" dirty="0" smtClean="0">
                <a:latin typeface="Arial" panose="020B0604020202020204" pitchFamily="34" charset="0"/>
                <a:cs typeface="Arial" panose="020B0604020202020204" pitchFamily="34" charset="0"/>
              </a:rPr>
            </a:br>
            <a:r>
              <a:rPr lang="en-GB" sz="2000" dirty="0" smtClean="0">
                <a:latin typeface="Arial" panose="020B0604020202020204" pitchFamily="34" charset="0"/>
                <a:cs typeface="Arial" panose="020B0604020202020204" pitchFamily="34" charset="0"/>
              </a:rPr>
              <a:t>cooling technology</a:t>
            </a:r>
          </a:p>
          <a:p>
            <a:pPr marL="285750" indent="-285750">
              <a:buFont typeface="Wingdings" panose="05000000000000000000" pitchFamily="2" charset="2"/>
              <a:buChar char="§"/>
            </a:pPr>
            <a:r>
              <a:rPr lang="en-GB" sz="2000" dirty="0" smtClean="0">
                <a:latin typeface="Arial" panose="020B0604020202020204" pitchFamily="34" charset="0"/>
                <a:cs typeface="Arial" panose="020B0604020202020204" pitchFamily="34" charset="0"/>
              </a:rPr>
              <a:t>Supporting an accelerated phasing out of aggressive climate pollutants in AC manufacturing</a:t>
            </a:r>
          </a:p>
          <a:p>
            <a:pPr marL="285750" indent="-285750">
              <a:buFont typeface="Wingdings" panose="05000000000000000000" pitchFamily="2" charset="2"/>
              <a:buChar char="§"/>
            </a:pPr>
            <a:r>
              <a:rPr lang="en-GB" sz="2000" dirty="0" smtClean="0">
                <a:latin typeface="Arial" panose="020B0604020202020204" pitchFamily="34" charset="0"/>
                <a:cs typeface="Arial" panose="020B0604020202020204" pitchFamily="34" charset="0"/>
              </a:rPr>
              <a:t>Supporting the demand side in order to establish preferences for ACs with natural coolants</a:t>
            </a:r>
          </a:p>
          <a:p>
            <a:pPr marL="285750" indent="-285750">
              <a:buFont typeface="Wingdings" panose="05000000000000000000" pitchFamily="2" charset="2"/>
              <a:buChar char="§"/>
            </a:pPr>
            <a:r>
              <a:rPr lang="en-GB" sz="2000" dirty="0" smtClean="0">
                <a:latin typeface="Arial" panose="020B0604020202020204" pitchFamily="34" charset="0"/>
                <a:cs typeface="Arial" panose="020B0604020202020204" pitchFamily="34" charset="0"/>
              </a:rPr>
              <a:t>Addressing both the household and commercial sectors</a:t>
            </a:r>
          </a:p>
          <a:p>
            <a:pPr marL="285750" indent="-285750">
              <a:buFont typeface="Wingdings" panose="05000000000000000000" pitchFamily="2" charset="2"/>
              <a:buChar char="§"/>
            </a:pPr>
            <a:r>
              <a:rPr lang="en-GB" sz="2000" dirty="0" smtClean="0">
                <a:latin typeface="Arial" panose="020B0604020202020204" pitchFamily="34" charset="0"/>
                <a:cs typeface="Arial" panose="020B0604020202020204" pitchFamily="34" charset="0"/>
              </a:rPr>
              <a:t>Objective is to eliminate aggressive climate pollutants many years before the Montreal due date by 2030</a:t>
            </a:r>
          </a:p>
          <a:p>
            <a:endParaRPr lang="en-GB" sz="2000" dirty="0">
              <a:latin typeface="Arial" panose="020B0604020202020204" pitchFamily="34" charset="0"/>
              <a:cs typeface="Arial" panose="020B0604020202020204" pitchFamily="34" charset="0"/>
            </a:endParaRPr>
          </a:p>
        </p:txBody>
      </p:sp>
      <p:sp>
        <p:nvSpPr>
          <p:cNvPr id="5" name="Foliennummernplatzhalter 4"/>
          <p:cNvSpPr>
            <a:spLocks noGrp="1"/>
          </p:cNvSpPr>
          <p:nvPr>
            <p:ph type="sldNum" sz="quarter" idx="12"/>
          </p:nvPr>
        </p:nvSpPr>
        <p:spPr/>
        <p:txBody>
          <a:bodyPr/>
          <a:lstStyle/>
          <a:p>
            <a:fld id="{CC8757BB-B811-4C15-A261-212D9E3B60C5}" type="slidenum">
              <a:rPr lang="de-DE" smtClean="0">
                <a:solidFill>
                  <a:prstClr val="black">
                    <a:tint val="75000"/>
                  </a:prstClr>
                </a:solidFill>
              </a:rPr>
              <a:pPr/>
              <a:t>17</a:t>
            </a:fld>
            <a:endParaRPr lang="de-DE">
              <a:solidFill>
                <a:prstClr val="black">
                  <a:tint val="75000"/>
                </a:prstClr>
              </a:solidFill>
            </a:endParaRPr>
          </a:p>
        </p:txBody>
      </p:sp>
      <p:sp>
        <p:nvSpPr>
          <p:cNvPr id="18" name="Fußzeilenplatzhalter 8"/>
          <p:cNvSpPr>
            <a:spLocks noGrp="1"/>
          </p:cNvSpPr>
          <p:nvPr>
            <p:ph type="ftr" sz="quarter" idx="11"/>
          </p:nvPr>
        </p:nvSpPr>
        <p:spPr>
          <a:xfrm>
            <a:off x="1979712" y="6520259"/>
            <a:ext cx="4968552" cy="365125"/>
          </a:xfrm>
        </p:spPr>
        <p:txBody>
          <a:bodyPr/>
          <a:lstStyle/>
          <a:p>
            <a:r>
              <a:rPr lang="en-US" sz="1100" dirty="0" smtClean="0">
                <a:latin typeface="Arial" panose="020B0604020202020204" pitchFamily="34" charset="0"/>
                <a:cs typeface="Arial" panose="020B0604020202020204" pitchFamily="34" charset="0"/>
              </a:rPr>
              <a:t>UNFCCC Regional Workshop, 14-15 September 2015, Santiago</a:t>
            </a:r>
            <a:endParaRPr lang="de-DE" sz="1100" dirty="0">
              <a:latin typeface="Arial" panose="020B0604020202020204" pitchFamily="34" charset="0"/>
              <a:cs typeface="Arial" panose="020B0604020202020204" pitchFamily="34" charset="0"/>
            </a:endParaRPr>
          </a:p>
        </p:txBody>
      </p:sp>
      <p:sp>
        <p:nvSpPr>
          <p:cNvPr id="4" name="Textfeld 3"/>
          <p:cNvSpPr txBox="1"/>
          <p:nvPr/>
        </p:nvSpPr>
        <p:spPr>
          <a:xfrm>
            <a:off x="1155090" y="1321604"/>
            <a:ext cx="5505142" cy="523220"/>
          </a:xfrm>
          <a:prstGeom prst="rect">
            <a:avLst/>
          </a:prstGeom>
          <a:noFill/>
        </p:spPr>
        <p:txBody>
          <a:bodyPr wrap="square" rtlCol="0">
            <a:spAutoFit/>
          </a:bodyPr>
          <a:lstStyle/>
          <a:p>
            <a:r>
              <a:rPr lang="de-DE" sz="2800" dirty="0" err="1" smtClean="0">
                <a:latin typeface="Arial" panose="020B0604020202020204" pitchFamily="34" charset="0"/>
                <a:cs typeface="Arial" panose="020B0604020202020204" pitchFamily="34" charset="0"/>
              </a:rPr>
              <a:t>Transformational</a:t>
            </a:r>
            <a:r>
              <a:rPr lang="de-DE" sz="2800" dirty="0" smtClean="0">
                <a:latin typeface="Arial" panose="020B0604020202020204" pitchFamily="34" charset="0"/>
                <a:cs typeface="Arial" panose="020B0604020202020204" pitchFamily="34" charset="0"/>
              </a:rPr>
              <a:t> Change</a:t>
            </a:r>
            <a:endParaRPr lang="de-DE" sz="2800" dirty="0">
              <a:latin typeface="Arial" panose="020B0604020202020204" pitchFamily="34" charset="0"/>
              <a:cs typeface="Arial" panose="020B0604020202020204" pitchFamily="34" charset="0"/>
            </a:endParaRPr>
          </a:p>
        </p:txBody>
      </p:sp>
      <p:pic>
        <p:nvPicPr>
          <p:cNvPr id="2" name="Grafik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68144" y="2025283"/>
            <a:ext cx="3251115" cy="2163798"/>
          </a:xfrm>
          <a:prstGeom prst="rect">
            <a:avLst/>
          </a:prstGeom>
        </p:spPr>
      </p:pic>
    </p:spTree>
    <p:extLst>
      <p:ext uri="{BB962C8B-B14F-4D97-AF65-F5344CB8AC3E}">
        <p14:creationId xmlns:p14="http://schemas.microsoft.com/office/powerpoint/2010/main" val="1251649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5536" y="1268760"/>
            <a:ext cx="8352928" cy="4176464"/>
          </a:xfrm>
        </p:spPr>
        <p:style>
          <a:lnRef idx="3">
            <a:schemeClr val="lt1"/>
          </a:lnRef>
          <a:fillRef idx="1">
            <a:schemeClr val="accent2"/>
          </a:fillRef>
          <a:effectRef idx="1">
            <a:schemeClr val="accent2"/>
          </a:effectRef>
          <a:fontRef idx="minor">
            <a:schemeClr val="lt1"/>
          </a:fontRef>
        </p:style>
        <p:txBody>
          <a:bodyPr>
            <a:normAutofit fontScale="70000" lnSpcReduction="20000"/>
          </a:bodyPr>
          <a:lstStyle/>
          <a:p>
            <a:pPr marL="0" indent="0">
              <a:buNone/>
            </a:pPr>
            <a:r>
              <a:rPr lang="en-US" sz="3600" dirty="0" smtClean="0"/>
              <a:t>Thanks for your attention, time for discussion!</a:t>
            </a:r>
          </a:p>
          <a:p>
            <a:pPr marL="0" indent="0">
              <a:buNone/>
            </a:pPr>
            <a:endParaRPr lang="en-US" sz="3200" dirty="0" smtClean="0"/>
          </a:p>
          <a:p>
            <a:pPr marL="0" indent="0">
              <a:buNone/>
            </a:pPr>
            <a:r>
              <a:rPr lang="en-US" sz="3200" dirty="0" smtClean="0"/>
              <a:t>Further comments or consultations, you can contact me</a:t>
            </a:r>
          </a:p>
          <a:p>
            <a:pPr marL="0" indent="0">
              <a:buNone/>
            </a:pPr>
            <a:endParaRPr lang="en-US" sz="3200" dirty="0"/>
          </a:p>
          <a:p>
            <a:pPr marL="0" indent="0">
              <a:buNone/>
            </a:pPr>
            <a:r>
              <a:rPr lang="en-US" sz="2600" dirty="0" smtClean="0"/>
              <a:t>Mauricio </a:t>
            </a:r>
            <a:r>
              <a:rPr lang="en-US" sz="2600" dirty="0" err="1" smtClean="0"/>
              <a:t>Zaballa</a:t>
            </a:r>
            <a:r>
              <a:rPr lang="en-US" sz="2600" dirty="0" smtClean="0"/>
              <a:t> Romero </a:t>
            </a:r>
          </a:p>
          <a:p>
            <a:pPr marL="0" indent="0">
              <a:buNone/>
            </a:pPr>
            <a:r>
              <a:rPr lang="en-US" sz="2600" dirty="0" smtClean="0"/>
              <a:t>Climate Change Expert </a:t>
            </a:r>
          </a:p>
          <a:p>
            <a:pPr marL="0" indent="0">
              <a:buNone/>
            </a:pPr>
            <a:r>
              <a:rPr lang="en-US" sz="2600" dirty="0" smtClean="0"/>
              <a:t> </a:t>
            </a:r>
            <a:r>
              <a:rPr lang="en-US" sz="2600" dirty="0" smtClean="0">
                <a:hlinkClick r:id="rId2"/>
              </a:rPr>
              <a:t>mzaballa@icloud.com</a:t>
            </a:r>
            <a:r>
              <a:rPr lang="en-US" sz="2600" dirty="0" smtClean="0"/>
              <a:t> </a:t>
            </a:r>
          </a:p>
          <a:p>
            <a:pPr marL="0" indent="0">
              <a:buNone/>
            </a:pPr>
            <a:endParaRPr lang="en-US" sz="2600" dirty="0"/>
          </a:p>
          <a:p>
            <a:pPr marL="0" indent="0">
              <a:buNone/>
            </a:pPr>
            <a:r>
              <a:rPr lang="en-US" sz="2600" dirty="0" smtClean="0"/>
              <a:t>Or to </a:t>
            </a:r>
          </a:p>
          <a:p>
            <a:pPr marL="0" indent="0">
              <a:buNone/>
            </a:pPr>
            <a:r>
              <a:rPr lang="en-US" sz="2600" dirty="0" err="1" smtClean="0"/>
              <a:t>Søren</a:t>
            </a:r>
            <a:r>
              <a:rPr lang="en-US" sz="2600" dirty="0" smtClean="0"/>
              <a:t> </a:t>
            </a:r>
            <a:r>
              <a:rPr lang="en-US" sz="2600" dirty="0" err="1" smtClean="0"/>
              <a:t>Lütken</a:t>
            </a:r>
            <a:endParaRPr lang="en-US" sz="2600" dirty="0" smtClean="0"/>
          </a:p>
          <a:p>
            <a:pPr marL="0" indent="0">
              <a:buNone/>
            </a:pPr>
            <a:r>
              <a:rPr lang="en-US" sz="2600" dirty="0" smtClean="0"/>
              <a:t>Senior Climate Finance Advisor</a:t>
            </a:r>
          </a:p>
          <a:p>
            <a:pPr marL="0" indent="0">
              <a:buNone/>
            </a:pPr>
            <a:r>
              <a:rPr lang="en-US" sz="2600" dirty="0" smtClean="0"/>
              <a:t>NAMA Facility</a:t>
            </a:r>
          </a:p>
          <a:p>
            <a:pPr marL="0" indent="0">
              <a:buNone/>
            </a:pPr>
            <a:r>
              <a:rPr lang="en-US" sz="2600" dirty="0">
                <a:hlinkClick r:id="rId3"/>
              </a:rPr>
              <a:t>soren.lutken@nama-</a:t>
            </a:r>
            <a:r>
              <a:rPr lang="en-US" sz="2600" dirty="0" smtClean="0">
                <a:hlinkClick r:id="rId3"/>
              </a:rPr>
              <a:t>facility.org</a:t>
            </a:r>
            <a:r>
              <a:rPr lang="en-US" sz="2600" dirty="0" smtClean="0"/>
              <a:t> </a:t>
            </a:r>
          </a:p>
          <a:p>
            <a:pPr marL="0" indent="0">
              <a:buNone/>
            </a:pPr>
            <a:endParaRPr lang="en-US" sz="2400" dirty="0"/>
          </a:p>
        </p:txBody>
      </p:sp>
    </p:spTree>
    <p:extLst>
      <p:ext uri="{BB962C8B-B14F-4D97-AF65-F5344CB8AC3E}">
        <p14:creationId xmlns:p14="http://schemas.microsoft.com/office/powerpoint/2010/main" val="3852784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dirty="0" smtClean="0"/>
              <a:t>Contents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solidFill>
                  <a:srgbClr val="0000FF"/>
                </a:solidFill>
              </a:rPr>
              <a:t>Understanding the concept of transformational</a:t>
            </a:r>
          </a:p>
          <a:p>
            <a:pPr marL="514350" indent="-514350">
              <a:buFont typeface="+mj-lt"/>
              <a:buAutoNum type="arabicPeriod"/>
            </a:pPr>
            <a:r>
              <a:rPr lang="en-US" dirty="0">
                <a:solidFill>
                  <a:srgbClr val="0000FF"/>
                </a:solidFill>
              </a:rPr>
              <a:t>Transformational impact requested in the NAMA Facility </a:t>
            </a:r>
            <a:r>
              <a:rPr lang="en-US" dirty="0" smtClean="0">
                <a:solidFill>
                  <a:srgbClr val="0000FF"/>
                </a:solidFill>
              </a:rPr>
              <a:t>template</a:t>
            </a:r>
          </a:p>
          <a:p>
            <a:pPr marL="514350" indent="-514350">
              <a:buFont typeface="+mj-lt"/>
              <a:buAutoNum type="arabicPeriod"/>
            </a:pPr>
            <a:r>
              <a:rPr lang="en-US" dirty="0" smtClean="0">
                <a:solidFill>
                  <a:srgbClr val="0000FF"/>
                </a:solidFill>
              </a:rPr>
              <a:t>Examples on transformational change</a:t>
            </a: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459851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Understanding the concept</a:t>
            </a:r>
            <a:endParaRPr lang="en-US" dirty="0"/>
          </a:p>
        </p:txBody>
      </p:sp>
      <p:sp>
        <p:nvSpPr>
          <p:cNvPr id="3" name="Content Placeholder 2"/>
          <p:cNvSpPr>
            <a:spLocks noGrp="1"/>
          </p:cNvSpPr>
          <p:nvPr>
            <p:ph idx="1"/>
          </p:nvPr>
        </p:nvSpPr>
        <p:spPr/>
        <p:txBody>
          <a:bodyPr/>
          <a:lstStyle/>
          <a:p>
            <a:r>
              <a:rPr lang="en-US" dirty="0" smtClean="0"/>
              <a:t>What does transformational means?</a:t>
            </a:r>
          </a:p>
          <a:p>
            <a:pPr marL="457200" lvl="1" indent="0">
              <a:buNone/>
            </a:pPr>
            <a:r>
              <a:rPr lang="en-US" dirty="0" smtClean="0"/>
              <a:t>One definition could be: </a:t>
            </a:r>
          </a:p>
          <a:p>
            <a:pPr lvl="1"/>
            <a:r>
              <a:rPr lang="en-US" dirty="0" smtClean="0"/>
              <a:t>Any measure or “group of measures” that has/have potential to produce a deep change of the expected growth path of the sector. Therefore, it is a “significant deviation” of the expected baseline scenario or business as usual scenario.</a:t>
            </a:r>
            <a:endParaRPr lang="en-US" dirty="0"/>
          </a:p>
        </p:txBody>
      </p:sp>
    </p:spTree>
    <p:extLst>
      <p:ext uri="{BB962C8B-B14F-4D97-AF65-F5344CB8AC3E}">
        <p14:creationId xmlns:p14="http://schemas.microsoft.com/office/powerpoint/2010/main" val="1736987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0159" y="-27384"/>
            <a:ext cx="8768623" cy="6028428"/>
          </a:xfrm>
          <a:prstGeom prst="rect">
            <a:avLst/>
          </a:prstGeom>
        </p:spPr>
      </p:pic>
      <p:sp>
        <p:nvSpPr>
          <p:cNvPr id="6" name="Content Placeholder 5"/>
          <p:cNvSpPr>
            <a:spLocks noGrp="1"/>
          </p:cNvSpPr>
          <p:nvPr>
            <p:ph idx="1"/>
          </p:nvPr>
        </p:nvSpPr>
        <p:spPr>
          <a:xfrm>
            <a:off x="323528" y="5932303"/>
            <a:ext cx="8363272" cy="896963"/>
          </a:xfrm>
        </p:spPr>
        <p:txBody>
          <a:bodyPr>
            <a:noAutofit/>
          </a:bodyPr>
          <a:lstStyle/>
          <a:p>
            <a:r>
              <a:rPr lang="en-GB" sz="2400" dirty="0" smtClean="0"/>
              <a:t>These measures altogether produces a “significant change” in the behaviour of the sector.</a:t>
            </a:r>
          </a:p>
        </p:txBody>
      </p:sp>
    </p:spTree>
    <p:extLst>
      <p:ext uri="{BB962C8B-B14F-4D97-AF65-F5344CB8AC3E}">
        <p14:creationId xmlns:p14="http://schemas.microsoft.com/office/powerpoint/2010/main" val="1809733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Understanding the concept</a:t>
            </a:r>
            <a:endParaRPr lang="en-US" dirty="0"/>
          </a:p>
        </p:txBody>
      </p:sp>
      <p:sp>
        <p:nvSpPr>
          <p:cNvPr id="3" name="Content Placeholder 2"/>
          <p:cNvSpPr>
            <a:spLocks noGrp="1"/>
          </p:cNvSpPr>
          <p:nvPr>
            <p:ph idx="1"/>
          </p:nvPr>
        </p:nvSpPr>
        <p:spPr/>
        <p:txBody>
          <a:bodyPr>
            <a:normAutofit/>
          </a:bodyPr>
          <a:lstStyle/>
          <a:p>
            <a:r>
              <a:rPr lang="en-US" sz="2800" dirty="0" smtClean="0"/>
              <a:t>Nevertheless the question which arises is: how a group of measures could be qualified as “transformational”?</a:t>
            </a:r>
          </a:p>
          <a:p>
            <a:r>
              <a:rPr lang="en-US" sz="2800" dirty="0" smtClean="0"/>
              <a:t>As we don’t have any “agreed” concept or definition on “transformational” and on how to assess it? Thus the “transformational” according to different institutions could be understood as:</a:t>
            </a:r>
            <a:endParaRPr lang="en-US" sz="2800" dirty="0"/>
          </a:p>
        </p:txBody>
      </p:sp>
    </p:spTree>
    <p:extLst>
      <p:ext uri="{BB962C8B-B14F-4D97-AF65-F5344CB8AC3E}">
        <p14:creationId xmlns:p14="http://schemas.microsoft.com/office/powerpoint/2010/main" val="3608042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1143000"/>
          </a:xfrm>
        </p:spPr>
        <p:txBody>
          <a:bodyPr>
            <a:normAutofit fontScale="90000"/>
          </a:bodyPr>
          <a:lstStyle/>
          <a:p>
            <a:r>
              <a:rPr lang="en-US" dirty="0" smtClean="0"/>
              <a:t>1. Understanding the concept – NAMA Facility</a:t>
            </a:r>
            <a:endParaRPr lang="en-US" dirty="0"/>
          </a:p>
        </p:txBody>
      </p:sp>
      <p:sp>
        <p:nvSpPr>
          <p:cNvPr id="3" name="Content Placeholder 2"/>
          <p:cNvSpPr>
            <a:spLocks noGrp="1"/>
          </p:cNvSpPr>
          <p:nvPr>
            <p:ph idx="1"/>
          </p:nvPr>
        </p:nvSpPr>
        <p:spPr>
          <a:xfrm>
            <a:off x="395536" y="1412776"/>
            <a:ext cx="8352928" cy="4680520"/>
          </a:xfrm>
        </p:spPr>
        <p:txBody>
          <a:bodyPr>
            <a:normAutofit lnSpcReduction="10000"/>
          </a:bodyPr>
          <a:lstStyle/>
          <a:p>
            <a:r>
              <a:rPr lang="en-US" u="sng" dirty="0"/>
              <a:t>contribute to enabling </a:t>
            </a:r>
            <a:r>
              <a:rPr lang="en-US" dirty="0"/>
              <a:t>either a significant evolution in terms of scope (e.g. scaling-up or replication), or enabling a faster and/or a significant shift from one state to another</a:t>
            </a:r>
            <a:r>
              <a:rPr lang="en-US" dirty="0" smtClean="0"/>
              <a:t>;</a:t>
            </a:r>
          </a:p>
          <a:p>
            <a:r>
              <a:rPr lang="en-US" u="sng" dirty="0"/>
              <a:t>have a catalytic effect </a:t>
            </a:r>
            <a:r>
              <a:rPr lang="en-US" dirty="0"/>
              <a:t>and </a:t>
            </a:r>
            <a:r>
              <a:rPr lang="en-US" u="sng" dirty="0"/>
              <a:t>include mechanisms to </a:t>
            </a:r>
            <a:r>
              <a:rPr lang="en-US" u="sng" dirty="0" smtClean="0"/>
              <a:t>ensure </a:t>
            </a:r>
            <a:r>
              <a:rPr lang="en-US" u="sng" dirty="0"/>
              <a:t>the sustainability </a:t>
            </a:r>
            <a:r>
              <a:rPr lang="en-US" dirty="0"/>
              <a:t>of the impacts, </a:t>
            </a:r>
            <a:r>
              <a:rPr lang="en-US" u="sng" dirty="0"/>
              <a:t>local </a:t>
            </a:r>
            <a:r>
              <a:rPr lang="en-US" u="sng" dirty="0" smtClean="0"/>
              <a:t>ownership </a:t>
            </a:r>
            <a:r>
              <a:rPr lang="en-US" dirty="0"/>
              <a:t>and </a:t>
            </a:r>
            <a:r>
              <a:rPr lang="en-US" u="sng" dirty="0"/>
              <a:t>political will</a:t>
            </a:r>
            <a:r>
              <a:rPr lang="en-US" dirty="0"/>
              <a:t>, the </a:t>
            </a:r>
            <a:r>
              <a:rPr lang="en-US" u="sng" dirty="0"/>
              <a:t>involvement of the private sector</a:t>
            </a:r>
            <a:r>
              <a:rPr lang="en-US" dirty="0"/>
              <a:t> and the use of </a:t>
            </a:r>
            <a:r>
              <a:rPr lang="en-US" u="sng" dirty="0"/>
              <a:t>innovative technologies and </a:t>
            </a:r>
            <a:r>
              <a:rPr lang="en-US" u="sng" dirty="0" smtClean="0"/>
              <a:t>approaches</a:t>
            </a:r>
            <a:r>
              <a:rPr lang="en-US" dirty="0"/>
              <a:t>, and</a:t>
            </a:r>
            <a:r>
              <a:rPr lang="en-US" dirty="0" smtClean="0"/>
              <a:t>;</a:t>
            </a:r>
          </a:p>
          <a:p>
            <a:r>
              <a:rPr lang="en-US" dirty="0"/>
              <a:t>allow for systematic learning processes.</a:t>
            </a:r>
          </a:p>
        </p:txBody>
      </p:sp>
    </p:spTree>
    <p:extLst>
      <p:ext uri="{BB962C8B-B14F-4D97-AF65-F5344CB8AC3E}">
        <p14:creationId xmlns:p14="http://schemas.microsoft.com/office/powerpoint/2010/main" val="1793126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116632"/>
            <a:ext cx="9324528" cy="1143000"/>
          </a:xfrm>
        </p:spPr>
        <p:txBody>
          <a:bodyPr>
            <a:normAutofit fontScale="90000"/>
          </a:bodyPr>
          <a:lstStyle/>
          <a:p>
            <a:r>
              <a:rPr lang="en-US" dirty="0" smtClean="0"/>
              <a:t>1. Understanding the concept – NAMA Facility</a:t>
            </a:r>
            <a:endParaRPr lang="en-US" dirty="0"/>
          </a:p>
        </p:txBody>
      </p:sp>
      <p:sp>
        <p:nvSpPr>
          <p:cNvPr id="3" name="Content Placeholder 2"/>
          <p:cNvSpPr>
            <a:spLocks noGrp="1"/>
          </p:cNvSpPr>
          <p:nvPr>
            <p:ph idx="1"/>
          </p:nvPr>
        </p:nvSpPr>
        <p:spPr>
          <a:xfrm>
            <a:off x="467544" y="1412776"/>
            <a:ext cx="8229600" cy="4525963"/>
          </a:xfrm>
        </p:spPr>
        <p:txBody>
          <a:bodyPr>
            <a:normAutofit lnSpcReduction="10000"/>
          </a:bodyPr>
          <a:lstStyle/>
          <a:p>
            <a:r>
              <a:rPr lang="en-GB" dirty="0" smtClean="0"/>
              <a:t>Transformational change as well as the objective of change is characterised by the process. The process towards low emission development must be self-reinforcing, and the goals of this process must contribute to long term sustainable development. The process must identify and address the agents of change, the innovation itself and how it fits into the framework conditions (economic, societal, environmental), as well as into the institutions of change.</a:t>
            </a:r>
            <a:endParaRPr lang="en-GB" dirty="0"/>
          </a:p>
        </p:txBody>
      </p:sp>
    </p:spTree>
    <p:extLst>
      <p:ext uri="{BB962C8B-B14F-4D97-AF65-F5344CB8AC3E}">
        <p14:creationId xmlns:p14="http://schemas.microsoft.com/office/powerpoint/2010/main" val="3467170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n-US" dirty="0"/>
              <a:t>1. Understanding the concept</a:t>
            </a:r>
          </a:p>
        </p:txBody>
      </p:sp>
      <p:sp>
        <p:nvSpPr>
          <p:cNvPr id="3" name="Content Placeholder 2"/>
          <p:cNvSpPr>
            <a:spLocks noGrp="1"/>
          </p:cNvSpPr>
          <p:nvPr>
            <p:ph idx="1"/>
          </p:nvPr>
        </p:nvSpPr>
        <p:spPr>
          <a:xfrm>
            <a:off x="251520" y="1268760"/>
            <a:ext cx="8640960" cy="5256584"/>
          </a:xfrm>
        </p:spPr>
        <p:txBody>
          <a:bodyPr>
            <a:noAutofit/>
          </a:bodyPr>
          <a:lstStyle/>
          <a:p>
            <a:r>
              <a:rPr lang="en-US" sz="2200" dirty="0" smtClean="0"/>
              <a:t>Transformational change could be understood as a shift of predominant paradigms (modifying the “way of doing the things”). The last means the following for NAMAs:</a:t>
            </a:r>
          </a:p>
          <a:p>
            <a:pPr marL="971550" lvl="1" indent="-514350">
              <a:buFont typeface="+mj-lt"/>
              <a:buAutoNum type="arabicParenR"/>
            </a:pPr>
            <a:r>
              <a:rPr lang="en-US" sz="2000" dirty="0"/>
              <a:t>that </a:t>
            </a:r>
            <a:r>
              <a:rPr lang="en-US" sz="2000" u="sng" dirty="0"/>
              <a:t>disrupts established high-carbon pathways</a:t>
            </a:r>
            <a:r>
              <a:rPr lang="en-US" sz="2000" dirty="0"/>
              <a:t>, </a:t>
            </a:r>
            <a:r>
              <a:rPr lang="en-US" sz="2000" u="sng" dirty="0"/>
              <a:t>contributes to sustainable development</a:t>
            </a:r>
            <a:r>
              <a:rPr lang="en-US" sz="2000" dirty="0"/>
              <a:t> and </a:t>
            </a:r>
            <a:r>
              <a:rPr lang="en-US" sz="2000" u="sng" dirty="0"/>
              <a:t>sustains the impacts of the change</a:t>
            </a:r>
            <a:r>
              <a:rPr lang="en-US" sz="2000" dirty="0"/>
              <a:t> </a:t>
            </a:r>
            <a:r>
              <a:rPr lang="en-US" sz="2000" dirty="0">
                <a:solidFill>
                  <a:srgbClr val="0000FF"/>
                </a:solidFill>
              </a:rPr>
              <a:t>(goal dimension</a:t>
            </a:r>
            <a:r>
              <a:rPr lang="en-US" sz="2000" dirty="0" smtClean="0">
                <a:solidFill>
                  <a:srgbClr val="0000FF"/>
                </a:solidFill>
              </a:rPr>
              <a:t>)</a:t>
            </a:r>
            <a:r>
              <a:rPr lang="en-US" sz="2000" dirty="0" smtClean="0"/>
              <a:t>.</a:t>
            </a:r>
          </a:p>
          <a:p>
            <a:pPr marL="971550" lvl="1" indent="-514350">
              <a:buFont typeface="+mj-lt"/>
              <a:buAutoNum type="arabicParenR"/>
            </a:pPr>
            <a:r>
              <a:rPr lang="en-US" sz="2000" dirty="0"/>
              <a:t>that is </a:t>
            </a:r>
            <a:r>
              <a:rPr lang="en-US" sz="2000" u="sng" dirty="0"/>
              <a:t>triggered by interventions </a:t>
            </a:r>
            <a:r>
              <a:rPr lang="en-US" sz="2000" dirty="0"/>
              <a:t>of actors who innovate low carbon development models and actions, connect the innovation to day-to-day practice of economies and societies, and convince other actors to apply the innovation to actively influence the multi-level system to adopt the innovation process, </a:t>
            </a:r>
            <a:r>
              <a:rPr lang="en-US" sz="2000" dirty="0">
                <a:solidFill>
                  <a:srgbClr val="0000FF"/>
                </a:solidFill>
              </a:rPr>
              <a:t>(process dimension</a:t>
            </a:r>
            <a:r>
              <a:rPr lang="en-US" sz="2000" dirty="0" smtClean="0">
                <a:solidFill>
                  <a:srgbClr val="0000FF"/>
                </a:solidFill>
              </a:rPr>
              <a:t>)</a:t>
            </a:r>
            <a:r>
              <a:rPr lang="en-US" sz="2000" dirty="0" smtClean="0"/>
              <a:t>.</a:t>
            </a:r>
          </a:p>
          <a:p>
            <a:pPr marL="971550" lvl="1" indent="-514350">
              <a:buFont typeface="+mj-lt"/>
              <a:buAutoNum type="arabicParenR"/>
            </a:pPr>
            <a:r>
              <a:rPr lang="en-US" sz="2000" dirty="0"/>
              <a:t>that </a:t>
            </a:r>
            <a:r>
              <a:rPr lang="en-US" sz="2000" u="sng" dirty="0"/>
              <a:t>overcomes persistent barriers</a:t>
            </a:r>
            <a:r>
              <a:rPr lang="en-US" sz="2000" dirty="0"/>
              <a:t> </a:t>
            </a:r>
            <a:r>
              <a:rPr lang="en-US" sz="2000" u="sng" dirty="0"/>
              <a:t>toward the innovated low carbon development model </a:t>
            </a:r>
            <a:r>
              <a:rPr lang="en-US" sz="2000" dirty="0"/>
              <a:t>and/or create new barriers which hinder the transformed system to relapse into the former state </a:t>
            </a:r>
            <a:r>
              <a:rPr lang="en-US" sz="2000" dirty="0">
                <a:solidFill>
                  <a:srgbClr val="0000FF"/>
                </a:solidFill>
              </a:rPr>
              <a:t>(sustains ‘low-carbon lock-in’)</a:t>
            </a:r>
            <a:r>
              <a:rPr lang="en-US" sz="2000" dirty="0"/>
              <a:t>.</a:t>
            </a:r>
            <a:endParaRPr lang="en-US" sz="2000" dirty="0" smtClean="0"/>
          </a:p>
          <a:p>
            <a:pPr lvl="1"/>
            <a:endParaRPr lang="en-US" sz="2000" dirty="0"/>
          </a:p>
        </p:txBody>
      </p:sp>
    </p:spTree>
    <p:extLst>
      <p:ext uri="{BB962C8B-B14F-4D97-AF65-F5344CB8AC3E}">
        <p14:creationId xmlns:p14="http://schemas.microsoft.com/office/powerpoint/2010/main" val="1612605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p:cNvPicPr>
            <a:picLocks noChangeAspect="1"/>
          </p:cNvPicPr>
          <p:nvPr/>
        </p:nvPicPr>
        <p:blipFill>
          <a:blip r:embed="rId3"/>
          <a:stretch>
            <a:fillRect/>
          </a:stretch>
        </p:blipFill>
        <p:spPr>
          <a:xfrm rot="16200000">
            <a:off x="441486" y="2208772"/>
            <a:ext cx="2695280" cy="2688168"/>
          </a:xfrm>
          <a:prstGeom prst="rect">
            <a:avLst/>
          </a:prstGeom>
        </p:spPr>
      </p:pic>
      <p:sp>
        <p:nvSpPr>
          <p:cNvPr id="2" name="Title 1"/>
          <p:cNvSpPr>
            <a:spLocks noGrp="1"/>
          </p:cNvSpPr>
          <p:nvPr>
            <p:ph type="title"/>
          </p:nvPr>
        </p:nvSpPr>
        <p:spPr>
          <a:xfrm>
            <a:off x="207034" y="220988"/>
            <a:ext cx="8531524" cy="461622"/>
          </a:xfrm>
        </p:spPr>
        <p:txBody>
          <a:bodyPr>
            <a:noAutofit/>
          </a:bodyPr>
          <a:lstStyle/>
          <a:p>
            <a:r>
              <a:rPr lang="en-US" sz="3200" b="1" dirty="0" smtClean="0">
                <a:solidFill>
                  <a:srgbClr val="0000FF"/>
                </a:solidFill>
                <a:latin typeface="Corbel" panose="020B0503020204020204" pitchFamily="34" charset="0"/>
              </a:rPr>
              <a:t>GCF’s Paradigm Shift Potential </a:t>
            </a:r>
            <a:endParaRPr lang="en-US" sz="3200" b="1" dirty="0">
              <a:solidFill>
                <a:srgbClr val="0000FF"/>
              </a:solidFill>
              <a:latin typeface="Corbel" panose="020B0503020204020204" pitchFamily="34" charset="0"/>
            </a:endParaRPr>
          </a:p>
        </p:txBody>
      </p:sp>
      <p:sp>
        <p:nvSpPr>
          <p:cNvPr id="25" name="Content Placeholder 2"/>
          <p:cNvSpPr>
            <a:spLocks noGrp="1"/>
          </p:cNvSpPr>
          <p:nvPr>
            <p:ph idx="1"/>
          </p:nvPr>
        </p:nvSpPr>
        <p:spPr>
          <a:xfrm>
            <a:off x="76450" y="956640"/>
            <a:ext cx="8851889" cy="832606"/>
          </a:xfrm>
        </p:spPr>
        <p:txBody>
          <a:bodyPr wrap="square">
            <a:normAutofit lnSpcReduction="10000"/>
          </a:bodyPr>
          <a:lstStyle/>
          <a:p>
            <a:pPr marL="0" indent="0" algn="just">
              <a:buNone/>
            </a:pPr>
            <a:r>
              <a:rPr lang="en-GB" sz="1800" dirty="0" smtClean="0">
                <a:latin typeface="Corbel"/>
                <a:cs typeface="Corbel"/>
              </a:rPr>
              <a:t>The concept of paradigm shift potential, one of the Fund’s six investment criteria, may be     expanded to understand the </a:t>
            </a:r>
            <a:r>
              <a:rPr lang="en-GB" sz="1800" b="1" dirty="0" smtClean="0">
                <a:latin typeface="Corbel"/>
                <a:cs typeface="Corbel"/>
              </a:rPr>
              <a:t>transformational change in NAMA</a:t>
            </a:r>
            <a:r>
              <a:rPr lang="en-GB" sz="1800" dirty="0" smtClean="0">
                <a:latin typeface="Corbel"/>
                <a:cs typeface="Corbel"/>
              </a:rPr>
              <a:t>s         </a:t>
            </a:r>
            <a:r>
              <a:rPr lang="en-US" sz="1800" b="1" dirty="0" smtClean="0">
                <a:solidFill>
                  <a:srgbClr val="000000"/>
                </a:solidFill>
              </a:rPr>
              <a:t>Shift </a:t>
            </a:r>
            <a:r>
              <a:rPr lang="en-US" sz="1800" b="1" dirty="0">
                <a:solidFill>
                  <a:srgbClr val="000000"/>
                </a:solidFill>
              </a:rPr>
              <a:t>to low-emission   development pathways</a:t>
            </a:r>
          </a:p>
        </p:txBody>
      </p:sp>
      <p:graphicFrame>
        <p:nvGraphicFramePr>
          <p:cNvPr id="15" name="Content Placeholder 2"/>
          <p:cNvGraphicFramePr>
            <a:graphicFrameLocks/>
          </p:cNvGraphicFramePr>
          <p:nvPr>
            <p:extLst>
              <p:ext uri="{D42A27DB-BD31-4B8C-83A1-F6EECF244321}">
                <p14:modId xmlns:p14="http://schemas.microsoft.com/office/powerpoint/2010/main" val="110732633"/>
              </p:ext>
            </p:extLst>
          </p:nvPr>
        </p:nvGraphicFramePr>
        <p:xfrm>
          <a:off x="2964706" y="1733611"/>
          <a:ext cx="5642964" cy="49085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4" name="TextBox 23"/>
          <p:cNvSpPr txBox="1"/>
          <p:nvPr/>
        </p:nvSpPr>
        <p:spPr>
          <a:xfrm>
            <a:off x="1036652" y="2781410"/>
            <a:ext cx="1690147" cy="646331"/>
          </a:xfrm>
          <a:prstGeom prst="rect">
            <a:avLst/>
          </a:prstGeom>
          <a:noFill/>
        </p:spPr>
        <p:txBody>
          <a:bodyPr wrap="square" rtlCol="0">
            <a:spAutoFit/>
          </a:bodyPr>
          <a:lstStyle/>
          <a:p>
            <a:pPr algn="ctr"/>
            <a:r>
              <a:rPr lang="en-US" b="1" dirty="0" smtClean="0">
                <a:solidFill>
                  <a:schemeClr val="bg1"/>
                </a:solidFill>
                <a:effectLst>
                  <a:outerShdw blurRad="38100" dist="38100" dir="2700000" algn="tl">
                    <a:srgbClr val="000000">
                      <a:alpha val="43137"/>
                    </a:srgbClr>
                  </a:outerShdw>
                </a:effectLst>
              </a:rPr>
              <a:t>Paradigm </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Shift Potential</a:t>
            </a:r>
            <a:endParaRPr lang="en-US" b="1" dirty="0">
              <a:solidFill>
                <a:schemeClr val="bg1"/>
              </a:solidFill>
              <a:effectLst>
                <a:outerShdw blurRad="38100" dist="38100" dir="2700000" algn="tl">
                  <a:srgbClr val="000000">
                    <a:alpha val="43137"/>
                  </a:srgbClr>
                </a:outerShdw>
              </a:effectLst>
            </a:endParaRPr>
          </a:p>
        </p:txBody>
      </p:sp>
      <p:sp>
        <p:nvSpPr>
          <p:cNvPr id="26" name="TextBox 25"/>
          <p:cNvSpPr txBox="1"/>
          <p:nvPr/>
        </p:nvSpPr>
        <p:spPr>
          <a:xfrm>
            <a:off x="734836" y="3718793"/>
            <a:ext cx="2214409" cy="830997"/>
          </a:xfrm>
          <a:prstGeom prst="rect">
            <a:avLst/>
          </a:prstGeom>
          <a:noFill/>
        </p:spPr>
        <p:txBody>
          <a:bodyPr wrap="square" rtlCol="0">
            <a:spAutoFit/>
          </a:bodyPr>
          <a:lstStyle/>
          <a:p>
            <a:pPr algn="ctr"/>
            <a:r>
              <a:rPr lang="en-US" sz="1200" b="1" dirty="0" smtClean="0">
                <a:solidFill>
                  <a:srgbClr val="000000"/>
                </a:solidFill>
                <a:effectLst>
                  <a:outerShdw blurRad="38100" dist="38100" dir="2700000" algn="tl">
                    <a:srgbClr val="000000">
                      <a:alpha val="43137"/>
                    </a:srgbClr>
                  </a:outerShdw>
                </a:effectLst>
              </a:rPr>
              <a:t>Degree to which the proposed </a:t>
            </a:r>
            <a:br>
              <a:rPr lang="en-US" sz="1200" b="1" dirty="0" smtClean="0">
                <a:solidFill>
                  <a:srgbClr val="000000"/>
                </a:solidFill>
                <a:effectLst>
                  <a:outerShdw blurRad="38100" dist="38100" dir="2700000" algn="tl">
                    <a:srgbClr val="000000">
                      <a:alpha val="43137"/>
                    </a:srgbClr>
                  </a:outerShdw>
                </a:effectLst>
              </a:rPr>
            </a:br>
            <a:r>
              <a:rPr lang="en-US" sz="1200" b="1" dirty="0" smtClean="0">
                <a:solidFill>
                  <a:srgbClr val="000000"/>
                </a:solidFill>
                <a:effectLst>
                  <a:outerShdw blurRad="38100" dist="38100" dir="2700000" algn="tl">
                    <a:srgbClr val="000000">
                      <a:alpha val="43137"/>
                    </a:srgbClr>
                  </a:outerShdw>
                </a:effectLst>
              </a:rPr>
              <a:t>activity can catalyse impact </a:t>
            </a:r>
            <a:br>
              <a:rPr lang="en-US" sz="1200" b="1" dirty="0" smtClean="0">
                <a:solidFill>
                  <a:srgbClr val="000000"/>
                </a:solidFill>
                <a:effectLst>
                  <a:outerShdw blurRad="38100" dist="38100" dir="2700000" algn="tl">
                    <a:srgbClr val="000000">
                      <a:alpha val="43137"/>
                    </a:srgbClr>
                  </a:outerShdw>
                </a:effectLst>
              </a:rPr>
            </a:br>
            <a:r>
              <a:rPr lang="en-US" sz="1200" b="1" dirty="0" smtClean="0">
                <a:solidFill>
                  <a:srgbClr val="000000"/>
                </a:solidFill>
                <a:effectLst>
                  <a:outerShdw blurRad="38100" dist="38100" dir="2700000" algn="tl">
                    <a:srgbClr val="000000">
                      <a:alpha val="43137"/>
                    </a:srgbClr>
                  </a:outerShdw>
                </a:effectLst>
              </a:rPr>
              <a:t>beyond a one-off project or</a:t>
            </a:r>
            <a:br>
              <a:rPr lang="en-US" sz="1200" b="1" dirty="0" smtClean="0">
                <a:solidFill>
                  <a:srgbClr val="000000"/>
                </a:solidFill>
                <a:effectLst>
                  <a:outerShdw blurRad="38100" dist="38100" dir="2700000" algn="tl">
                    <a:srgbClr val="000000">
                      <a:alpha val="43137"/>
                    </a:srgbClr>
                  </a:outerShdw>
                </a:effectLst>
              </a:rPr>
            </a:br>
            <a:r>
              <a:rPr lang="en-US" sz="1200" b="1" dirty="0" smtClean="0">
                <a:solidFill>
                  <a:srgbClr val="000000"/>
                </a:solidFill>
                <a:effectLst>
                  <a:outerShdw blurRad="38100" dist="38100" dir="2700000" algn="tl">
                    <a:srgbClr val="000000">
                      <a:alpha val="43137"/>
                    </a:srgbClr>
                  </a:outerShdw>
                </a:effectLst>
              </a:rPr>
              <a:t> programme investment</a:t>
            </a:r>
            <a:endParaRPr lang="en-US" sz="1200" b="1" dirty="0">
              <a:solidFill>
                <a:srgbClr val="000000"/>
              </a:solidFill>
              <a:effectLst>
                <a:outerShdw blurRad="38100" dist="38100" dir="2700000" algn="tl">
                  <a:srgbClr val="000000">
                    <a:alpha val="43137"/>
                  </a:srgbClr>
                </a:outerShdw>
              </a:effectLst>
            </a:endParaRPr>
          </a:p>
        </p:txBody>
      </p:sp>
      <p:sp>
        <p:nvSpPr>
          <p:cNvPr id="10" name="Striped Right Arrow 9"/>
          <p:cNvSpPr/>
          <p:nvPr/>
        </p:nvSpPr>
        <p:spPr>
          <a:xfrm>
            <a:off x="6460679" y="1214906"/>
            <a:ext cx="331317" cy="289920"/>
          </a:xfrm>
          <a:prstGeom prst="stripedRightArrow">
            <a:avLst/>
          </a:prstGeom>
          <a:solidFill>
            <a:srgbClr val="54823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107504" y="6488668"/>
            <a:ext cx="2448272" cy="338554"/>
          </a:xfrm>
          <a:prstGeom prst="rect">
            <a:avLst/>
          </a:prstGeom>
          <a:noFill/>
        </p:spPr>
        <p:txBody>
          <a:bodyPr wrap="square" rtlCol="0">
            <a:spAutoFit/>
          </a:bodyPr>
          <a:lstStyle/>
          <a:p>
            <a:r>
              <a:rPr lang="en-US" sz="1600" i="1" dirty="0" smtClean="0"/>
              <a:t>Source: GCF</a:t>
            </a:r>
            <a:endParaRPr lang="en-US" sz="1600" i="1" dirty="0"/>
          </a:p>
        </p:txBody>
      </p:sp>
    </p:spTree>
    <p:extLst>
      <p:ext uri="{BB962C8B-B14F-4D97-AF65-F5344CB8AC3E}">
        <p14:creationId xmlns:p14="http://schemas.microsoft.com/office/powerpoint/2010/main" val="2624664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2795</TotalTime>
  <Words>1152</Words>
  <Application>Microsoft Office PowerPoint</Application>
  <PresentationFormat>On-screen Show (4:3)</PresentationFormat>
  <Paragraphs>97</Paragraphs>
  <Slides>18</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Document</vt:lpstr>
      <vt:lpstr>Understanding the transformational change of the NAMAs</vt:lpstr>
      <vt:lpstr>Contents</vt:lpstr>
      <vt:lpstr>1. Understanding the concept</vt:lpstr>
      <vt:lpstr>PowerPoint Presentation</vt:lpstr>
      <vt:lpstr>1. Understanding the concept</vt:lpstr>
      <vt:lpstr>1. Understanding the concept – NAMA Facility</vt:lpstr>
      <vt:lpstr>1. Understanding the concept – NAMA Facility</vt:lpstr>
      <vt:lpstr>1. Understanding the concept</vt:lpstr>
      <vt:lpstr>GCF’s Paradigm Shift Potential </vt:lpstr>
      <vt:lpstr>Transformation through NAMA Finance</vt:lpstr>
      <vt:lpstr>Transformation</vt:lpstr>
      <vt:lpstr>2. Transformational impact requested in the NAMA Facility template</vt:lpstr>
      <vt:lpstr>2. Transformational impact requested by the NAMA Facility </vt:lpstr>
      <vt:lpstr>2. Transformational impact requested in the NAMA Facility template</vt:lpstr>
      <vt:lpstr>3. Examples on Transformational</vt:lpstr>
      <vt:lpstr>PowerPoint Presentation</vt:lpstr>
      <vt:lpstr>PowerPoint Presentation</vt:lpstr>
      <vt:lpstr>PowerPoint Presentation</vt:lpstr>
    </vt:vector>
  </TitlesOfParts>
  <Company>UNEP DTU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Søren Lütken</dc:creator>
  <cp:lastModifiedBy>Marie-Therese Diouf-Sperling</cp:lastModifiedBy>
  <cp:revision>46</cp:revision>
  <dcterms:created xsi:type="dcterms:W3CDTF">2014-04-10T07:08:51Z</dcterms:created>
  <dcterms:modified xsi:type="dcterms:W3CDTF">2015-09-15T11:57:27Z</dcterms:modified>
</cp:coreProperties>
</file>