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6" r:id="rId5"/>
    <p:sldId id="258" r:id="rId6"/>
    <p:sldId id="259" r:id="rId7"/>
    <p:sldId id="268" r:id="rId8"/>
    <p:sldId id="264" r:id="rId9"/>
    <p:sldId id="260" r:id="rId10"/>
    <p:sldId id="265" r:id="rId11"/>
    <p:sldId id="266" r:id="rId12"/>
    <p:sldId id="261" r:id="rId13"/>
    <p:sldId id="262" r:id="rId14"/>
    <p:sldId id="269" r:id="rId15"/>
    <p:sldId id="270" r:id="rId16"/>
    <p:sldId id="271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19AE3-C801-4654-83B8-D89300C131BB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7FD79614-4580-4248-83B7-425FC2956744}">
      <dgm:prSet phldrT="[Texto]"/>
      <dgm:spPr>
        <a:xfrm>
          <a:off x="2215133" y="16001"/>
          <a:ext cx="1056132" cy="1056132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Nacional de Desarrollo Kátun 2032</a:t>
          </a:r>
        </a:p>
      </dgm:t>
    </dgm:pt>
    <dgm:pt modelId="{36EF711A-72B0-49F5-8A03-C1A7BC2FFAD6}" type="parTrans" cxnId="{74149072-09C3-4F1A-BA96-FEEA1469F270}">
      <dgm:prSet/>
      <dgm:spPr/>
      <dgm:t>
        <a:bodyPr/>
        <a:lstStyle/>
        <a:p>
          <a:endParaRPr lang="es-GT"/>
        </a:p>
      </dgm:t>
    </dgm:pt>
    <dgm:pt modelId="{8AA3CCA8-2096-433F-9E73-3247BF787D57}" type="sibTrans" cxnId="{74149072-09C3-4F1A-BA96-FEEA1469F270}">
      <dgm:prSet/>
      <dgm:spPr/>
      <dgm:t>
        <a:bodyPr/>
        <a:lstStyle/>
        <a:p>
          <a:endParaRPr lang="es-GT"/>
        </a:p>
      </dgm:t>
    </dgm:pt>
    <dgm:pt modelId="{9B39EAFA-5541-47EF-BB52-8A97A4A47665}">
      <dgm:prSet phldrT="[Texto]"/>
      <dgm:spPr>
        <a:xfrm>
          <a:off x="1687067" y="1072134"/>
          <a:ext cx="1056132" cy="1056132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Politica de Desechos Solidos</a:t>
          </a:r>
        </a:p>
      </dgm:t>
    </dgm:pt>
    <dgm:pt modelId="{05D3AD02-D7C4-40E6-B684-F8475A9F1A27}" type="parTrans" cxnId="{D37EB455-076D-4CB1-A3B1-E3790EF43310}">
      <dgm:prSet/>
      <dgm:spPr/>
      <dgm:t>
        <a:bodyPr/>
        <a:lstStyle/>
        <a:p>
          <a:endParaRPr lang="es-GT"/>
        </a:p>
      </dgm:t>
    </dgm:pt>
    <dgm:pt modelId="{C65DAC49-F1B3-4A51-8CF7-281B9CA70870}" type="sibTrans" cxnId="{D37EB455-076D-4CB1-A3B1-E3790EF43310}">
      <dgm:prSet/>
      <dgm:spPr/>
      <dgm:t>
        <a:bodyPr/>
        <a:lstStyle/>
        <a:p>
          <a:endParaRPr lang="es-GT"/>
        </a:p>
      </dgm:t>
    </dgm:pt>
    <dgm:pt modelId="{6DAF5349-CB2E-4BFB-994D-9D4949C37EB1}">
      <dgm:prSet phldrT="[Texto]"/>
      <dgm:spPr>
        <a:xfrm rot="10800000">
          <a:off x="2215133" y="1072134"/>
          <a:ext cx="1056132" cy="1056132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Ley Marco de Cambio </a:t>
          </a:r>
          <a:r>
            <a:rPr lang="es-GT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Climático </a:t>
          </a:r>
          <a:r>
            <a:rPr lang="es-GT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(Decreto 7-2013)</a:t>
          </a:r>
        </a:p>
      </dgm:t>
    </dgm:pt>
    <dgm:pt modelId="{4DAF4683-6694-4EC7-BF19-5CF59623F1A9}" type="parTrans" cxnId="{930900A7-8909-4014-8EB3-3F925AD17D5B}">
      <dgm:prSet/>
      <dgm:spPr/>
      <dgm:t>
        <a:bodyPr/>
        <a:lstStyle/>
        <a:p>
          <a:endParaRPr lang="es-GT"/>
        </a:p>
      </dgm:t>
    </dgm:pt>
    <dgm:pt modelId="{62E02F2E-60F2-4A8C-B8F5-9704D213FB5D}" type="sibTrans" cxnId="{930900A7-8909-4014-8EB3-3F925AD17D5B}">
      <dgm:prSet/>
      <dgm:spPr/>
      <dgm:t>
        <a:bodyPr/>
        <a:lstStyle/>
        <a:p>
          <a:endParaRPr lang="es-GT"/>
        </a:p>
      </dgm:t>
    </dgm:pt>
    <dgm:pt modelId="{0AD7356E-A344-4923-B2E0-B30487214C7B}">
      <dgm:prSet phldrT="[Texto]"/>
      <dgm:spPr>
        <a:xfrm>
          <a:off x="2743199" y="1072134"/>
          <a:ext cx="1056132" cy="1056132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Política </a:t>
          </a:r>
          <a:r>
            <a:rPr lang="es-GT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Cambio </a:t>
          </a:r>
          <a:r>
            <a:rPr lang="es-GT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Climático</a:t>
          </a:r>
          <a:endParaRPr lang="es-GT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C18E76-3C53-42E1-A758-436E61C34C26}" type="parTrans" cxnId="{CE1E192E-E88C-469F-B9C4-B157F4DEB690}">
      <dgm:prSet/>
      <dgm:spPr/>
      <dgm:t>
        <a:bodyPr/>
        <a:lstStyle/>
        <a:p>
          <a:endParaRPr lang="es-GT"/>
        </a:p>
      </dgm:t>
    </dgm:pt>
    <dgm:pt modelId="{3293E0CB-A5C1-456F-8D6D-9FC945037EB9}" type="sibTrans" cxnId="{CE1E192E-E88C-469F-B9C4-B157F4DEB690}">
      <dgm:prSet/>
      <dgm:spPr/>
      <dgm:t>
        <a:bodyPr/>
        <a:lstStyle/>
        <a:p>
          <a:endParaRPr lang="es-GT"/>
        </a:p>
      </dgm:t>
    </dgm:pt>
    <dgm:pt modelId="{00EF8CDB-3E11-4EA1-8422-8F0A27BF438E}">
      <dgm:prSet phldrT="[Texto]" custT="1"/>
      <dgm:spPr>
        <a:xfrm>
          <a:off x="1159001" y="2128266"/>
          <a:ext cx="1056132" cy="1056132"/>
        </a:xfr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 sz="6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Planificación de Cuencas Amatitlan, Peten Itza Y Sub Cuenca Izabal Rio Dulce</a:t>
          </a:r>
        </a:p>
      </dgm:t>
    </dgm:pt>
    <dgm:pt modelId="{9E912FFF-5616-40F5-B7BE-D125D3E1D9CE}" type="parTrans" cxnId="{539862C8-0982-4C5A-8DB7-F09BCD491A6A}">
      <dgm:prSet/>
      <dgm:spPr/>
      <dgm:t>
        <a:bodyPr/>
        <a:lstStyle/>
        <a:p>
          <a:endParaRPr lang="es-GT"/>
        </a:p>
      </dgm:t>
    </dgm:pt>
    <dgm:pt modelId="{65743146-0025-4DB5-86BB-EC728D94429E}" type="sibTrans" cxnId="{539862C8-0982-4C5A-8DB7-F09BCD491A6A}">
      <dgm:prSet/>
      <dgm:spPr/>
      <dgm:t>
        <a:bodyPr/>
        <a:lstStyle/>
        <a:p>
          <a:endParaRPr lang="es-GT"/>
        </a:p>
      </dgm:t>
    </dgm:pt>
    <dgm:pt modelId="{0D9603F1-71FD-4A60-B627-75AD0975BA5D}">
      <dgm:prSet custT="1"/>
      <dgm:spPr>
        <a:xfrm rot="10800000">
          <a:off x="1687067" y="2128266"/>
          <a:ext cx="1056132" cy="1056132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GT" sz="50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es-GT" sz="50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s-GT" sz="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Estrategia Nacional Huella  Cer0 </a:t>
          </a:r>
          <a:r>
            <a:rPr lang="es-GT" sz="500" baseline="-25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</a:t>
          </a:r>
          <a:r>
            <a:rPr lang="es-GT" sz="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s-GT" sz="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Estrategia de Desarrollo con Bajas Emisiones LEDS</a:t>
          </a:r>
        </a:p>
        <a:p>
          <a:endParaRPr lang="es-GT" sz="50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s-GT" sz="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Estrategia REDD+</a:t>
          </a:r>
        </a:p>
        <a:p>
          <a:endParaRPr lang="es-GT" sz="500" baseline="-25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F2B40AF-97E4-4D45-9150-355954EC9CAA}" type="parTrans" cxnId="{C693A7FA-C594-4B8A-89ED-B5FF51BC300D}">
      <dgm:prSet/>
      <dgm:spPr/>
      <dgm:t>
        <a:bodyPr/>
        <a:lstStyle/>
        <a:p>
          <a:endParaRPr lang="es-GT"/>
        </a:p>
      </dgm:t>
    </dgm:pt>
    <dgm:pt modelId="{C0BE80A7-04AF-4CEA-8B12-AC2DAFC9361A}" type="sibTrans" cxnId="{C693A7FA-C594-4B8A-89ED-B5FF51BC300D}">
      <dgm:prSet/>
      <dgm:spPr/>
      <dgm:t>
        <a:bodyPr/>
        <a:lstStyle/>
        <a:p>
          <a:endParaRPr lang="es-GT"/>
        </a:p>
      </dgm:t>
    </dgm:pt>
    <dgm:pt modelId="{25C35DC6-FB46-4CCD-8291-2A1BCA58545D}">
      <dgm:prSet custT="1"/>
      <dgm:spPr>
        <a:xfrm>
          <a:off x="2245656" y="2144266"/>
          <a:ext cx="1056132" cy="1056132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 sz="6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Nacional de Adaptación y Mitigación </a:t>
          </a:r>
        </a:p>
      </dgm:t>
    </dgm:pt>
    <dgm:pt modelId="{5382A169-F64A-4AC6-8614-8A73969FB933}" type="parTrans" cxnId="{83B62A2A-CA1F-4AB1-9945-682B5A4DD067}">
      <dgm:prSet/>
      <dgm:spPr/>
      <dgm:t>
        <a:bodyPr/>
        <a:lstStyle/>
        <a:p>
          <a:endParaRPr lang="es-GT"/>
        </a:p>
      </dgm:t>
    </dgm:pt>
    <dgm:pt modelId="{D8A2B4B0-F697-4A36-B9AC-761092886B8C}" type="sibTrans" cxnId="{83B62A2A-CA1F-4AB1-9945-682B5A4DD067}">
      <dgm:prSet/>
      <dgm:spPr/>
      <dgm:t>
        <a:bodyPr/>
        <a:lstStyle/>
        <a:p>
          <a:endParaRPr lang="es-GT"/>
        </a:p>
      </dgm:t>
    </dgm:pt>
    <dgm:pt modelId="{4A9EED99-5A5A-4282-A0D8-DAE5D84A760D}">
      <dgm:prSet custT="1"/>
      <dgm:spPr>
        <a:xfrm rot="10800000">
          <a:off x="2743199" y="2128266"/>
          <a:ext cx="1056132" cy="1056132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 sz="6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Nacional de Energia </a:t>
          </a:r>
        </a:p>
      </dgm:t>
    </dgm:pt>
    <dgm:pt modelId="{055772C5-53C2-49A8-A42A-D986864B7649}" type="parTrans" cxnId="{30F82066-C234-40AC-9648-9CC5BD4AEE34}">
      <dgm:prSet/>
      <dgm:spPr/>
      <dgm:t>
        <a:bodyPr/>
        <a:lstStyle/>
        <a:p>
          <a:endParaRPr lang="es-GT"/>
        </a:p>
      </dgm:t>
    </dgm:pt>
    <dgm:pt modelId="{38558200-5857-4512-86F2-1B1534AFE844}" type="sibTrans" cxnId="{30F82066-C234-40AC-9648-9CC5BD4AEE34}">
      <dgm:prSet/>
      <dgm:spPr/>
      <dgm:t>
        <a:bodyPr/>
        <a:lstStyle/>
        <a:p>
          <a:endParaRPr lang="es-GT"/>
        </a:p>
      </dgm:t>
    </dgm:pt>
    <dgm:pt modelId="{10BF7FFE-7D06-4C39-A90F-644F1C94752E}">
      <dgm:prSet/>
      <dgm:spPr>
        <a:xfrm>
          <a:off x="3271266" y="2128266"/>
          <a:ext cx="1056132" cy="1056132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GT"/>
        </a:p>
      </dgm:t>
    </dgm:pt>
    <dgm:pt modelId="{889F27CD-ECFC-4128-A306-922D3C11840F}" type="parTrans" cxnId="{D91E5E38-18CC-48D7-9986-8A3DEDCAF794}">
      <dgm:prSet/>
      <dgm:spPr/>
      <dgm:t>
        <a:bodyPr/>
        <a:lstStyle/>
        <a:p>
          <a:endParaRPr lang="es-GT"/>
        </a:p>
      </dgm:t>
    </dgm:pt>
    <dgm:pt modelId="{BFD9C8B1-0FA1-4135-9439-8DB5DC7832C6}" type="sibTrans" cxnId="{D91E5E38-18CC-48D7-9986-8A3DEDCAF794}">
      <dgm:prSet/>
      <dgm:spPr/>
      <dgm:t>
        <a:bodyPr/>
        <a:lstStyle/>
        <a:p>
          <a:endParaRPr lang="es-GT"/>
        </a:p>
      </dgm:t>
    </dgm:pt>
    <dgm:pt modelId="{FC6FC32D-A2D4-45FA-B5F7-B75DB1DA4306}">
      <dgm:prSet/>
      <dgm:spPr>
        <a:xfrm>
          <a:off x="3271266" y="2128266"/>
          <a:ext cx="1056132" cy="1056132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GT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F9AE45F-0407-4A55-9647-F66FBD6A27E7}" type="parTrans" cxnId="{27447E8C-86D2-4C13-9457-FE71234EFC5C}">
      <dgm:prSet/>
      <dgm:spPr/>
      <dgm:t>
        <a:bodyPr/>
        <a:lstStyle/>
        <a:p>
          <a:endParaRPr lang="es-GT"/>
        </a:p>
      </dgm:t>
    </dgm:pt>
    <dgm:pt modelId="{151ADA00-DD13-49CA-8401-2A875D385E88}" type="sibTrans" cxnId="{27447E8C-86D2-4C13-9457-FE71234EFC5C}">
      <dgm:prSet/>
      <dgm:spPr/>
      <dgm:t>
        <a:bodyPr/>
        <a:lstStyle/>
        <a:p>
          <a:endParaRPr lang="es-GT"/>
        </a:p>
      </dgm:t>
    </dgm:pt>
    <dgm:pt modelId="{E2F878C5-59EA-41D8-8247-3D6041919D50}">
      <dgm:prSet/>
      <dgm:spPr>
        <a:xfrm rot="10800000">
          <a:off x="1687067" y="2128266"/>
          <a:ext cx="1056132" cy="1056132"/>
        </a:xfrm>
        <a:solidFill>
          <a:schemeClr val="accent5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GT" b="0" baseline="-25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Instrumentos de Ley</a:t>
          </a:r>
          <a:r>
            <a:rPr lang="es-GT" b="1" baseline="-25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  <a:p>
          <a:r>
            <a:rPr lang="es-GT" b="1" baseline="-25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NAMA</a:t>
          </a:r>
        </a:p>
        <a:p>
          <a:r>
            <a:rPr lang="es-GT" baseline="-25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Proyectos de NAMA, Por Sectores</a:t>
          </a:r>
        </a:p>
      </dgm:t>
    </dgm:pt>
    <dgm:pt modelId="{AC72E53E-2D39-41D3-A91B-BA1EB7AE5761}" type="parTrans" cxnId="{7D8A60F2-D03A-4D60-9C8F-1FF4A2E00A3D}">
      <dgm:prSet/>
      <dgm:spPr/>
      <dgm:t>
        <a:bodyPr/>
        <a:lstStyle/>
        <a:p>
          <a:endParaRPr lang="es-GT"/>
        </a:p>
      </dgm:t>
    </dgm:pt>
    <dgm:pt modelId="{7FE3CEC3-9F29-47DB-803C-C2C3889F7AEB}" type="sibTrans" cxnId="{7D8A60F2-D03A-4D60-9C8F-1FF4A2E00A3D}">
      <dgm:prSet/>
      <dgm:spPr/>
      <dgm:t>
        <a:bodyPr/>
        <a:lstStyle/>
        <a:p>
          <a:endParaRPr lang="es-GT"/>
        </a:p>
      </dgm:t>
    </dgm:pt>
    <dgm:pt modelId="{A245FFF4-58E3-4941-A5AB-793FCFAAADDA}" type="pres">
      <dgm:prSet presAssocID="{50D19AE3-C801-4654-83B8-D89300C131B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7DAB81A-190A-4422-ADE4-AE9E270982AA}" type="pres">
      <dgm:prSet presAssocID="{50D19AE3-C801-4654-83B8-D89300C131BB}" presName="triangle1" presStyleLbl="node1" presStyleIdx="0" presStyleCnt="9" custLinFactNeighborX="-2786" custLinFactNeighborY="-1515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3A2EC7B5-43C8-4267-BD5B-0F97CAB882F6}" type="pres">
      <dgm:prSet presAssocID="{50D19AE3-C801-4654-83B8-D89300C131BB}" presName="triangle2" presStyleLbl="node1" presStyleIdx="1" presStyleCnt="9" custLinFactNeighborX="555" custLinFactNeighborY="-555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5B509F90-AD1D-49D6-B1F3-DFCF7F7FE37A}" type="pres">
      <dgm:prSet presAssocID="{50D19AE3-C801-4654-83B8-D89300C131BB}" presName="triangle3" presStyleLbl="node1" presStyleIdx="2" presStyleCnt="9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D171BE54-0BF2-4DE3-AD2C-9554B6E5BD89}" type="pres">
      <dgm:prSet presAssocID="{50D19AE3-C801-4654-83B8-D89300C131BB}" presName="triangle4" presStyleLbl="node1" presStyleIdx="3" presStyleCnt="9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3F2FF9FB-EC30-4D3B-B0F9-1782078D799A}" type="pres">
      <dgm:prSet presAssocID="{50D19AE3-C801-4654-83B8-D89300C131BB}" presName="triangle5" presStyleLbl="node1" presStyleIdx="4" presStyleCnt="9" custScaleX="121000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96052547-7C9B-4358-BD8E-1EFCEF032DAE}" type="pres">
      <dgm:prSet presAssocID="{50D19AE3-C801-4654-83B8-D89300C131BB}" presName="triangle6" presStyleLbl="node1" presStyleIdx="5" presStyleCnt="9" custLinFactNeighborX="2391" custLinFactNeighborY="1515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882629EA-3C4A-4E8A-B00F-3BF2C78B92AD}" type="pres">
      <dgm:prSet presAssocID="{50D19AE3-C801-4654-83B8-D89300C131BB}" presName="triangle7" presStyleLbl="node1" presStyleIdx="6" presStyleCnt="9" custLinFactNeighborX="1523" custLinFactNeighborY="1515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D906AE82-BAA9-4002-AFDD-54C548DAA725}" type="pres">
      <dgm:prSet presAssocID="{50D19AE3-C801-4654-83B8-D89300C131BB}" presName="triangle8" presStyleLbl="node1" presStyleIdx="7" presStyleCnt="9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  <dgm:pt modelId="{BBB163B5-DBD2-4230-8861-51124A79A02A}" type="pres">
      <dgm:prSet presAssocID="{50D19AE3-C801-4654-83B8-D89300C131BB}" presName="triangle9" presStyleLbl="node1" presStyleIdx="8" presStyleCnt="9" custLinFactNeighborX="684" custLinFactNeighborY="-534">
        <dgm:presLayoutVars>
          <dgm:bulletEnabled val="1"/>
        </dgm:presLayoutVars>
      </dgm:prSet>
      <dgm:spPr>
        <a:prstGeom prst="triangle">
          <a:avLst/>
        </a:prstGeom>
      </dgm:spPr>
      <dgm:t>
        <a:bodyPr/>
        <a:lstStyle/>
        <a:p>
          <a:endParaRPr lang="es-GT"/>
        </a:p>
      </dgm:t>
    </dgm:pt>
  </dgm:ptLst>
  <dgm:cxnLst>
    <dgm:cxn modelId="{30F82066-C234-40AC-9648-9CC5BD4AEE34}" srcId="{50D19AE3-C801-4654-83B8-D89300C131BB}" destId="{4A9EED99-5A5A-4282-A0D8-DAE5D84A760D}" srcOrd="8" destOrd="0" parTransId="{055772C5-53C2-49A8-A42A-D986864B7649}" sibTransId="{38558200-5857-4512-86F2-1B1534AFE844}"/>
    <dgm:cxn modelId="{D37EB455-076D-4CB1-A3B1-E3790EF43310}" srcId="{50D19AE3-C801-4654-83B8-D89300C131BB}" destId="{9B39EAFA-5541-47EF-BB52-8A97A4A47665}" srcOrd="1" destOrd="0" parTransId="{05D3AD02-D7C4-40E6-B684-F8475A9F1A27}" sibTransId="{C65DAC49-F1B3-4A51-8CF7-281B9CA70870}"/>
    <dgm:cxn modelId="{0EE681E4-36F5-48E3-A24A-963C0D27BC8B}" type="presOf" srcId="{E2F878C5-59EA-41D8-8247-3D6041919D50}" destId="{882629EA-3C4A-4E8A-B00F-3BF2C78B92AD}" srcOrd="0" destOrd="0" presId="urn:microsoft.com/office/officeart/2005/8/layout/pyramid4"/>
    <dgm:cxn modelId="{082CD38F-43FD-46AD-919E-5DD418BE1633}" type="presOf" srcId="{0D9603F1-71FD-4A60-B627-75AD0975BA5D}" destId="{96052547-7C9B-4358-BD8E-1EFCEF032DAE}" srcOrd="0" destOrd="0" presId="urn:microsoft.com/office/officeart/2005/8/layout/pyramid4"/>
    <dgm:cxn modelId="{3A35F668-2126-4FF4-8192-59E1A1E43D00}" type="presOf" srcId="{4A9EED99-5A5A-4282-A0D8-DAE5D84A760D}" destId="{BBB163B5-DBD2-4230-8861-51124A79A02A}" srcOrd="0" destOrd="0" presId="urn:microsoft.com/office/officeart/2005/8/layout/pyramid4"/>
    <dgm:cxn modelId="{74149072-09C3-4F1A-BA96-FEEA1469F270}" srcId="{50D19AE3-C801-4654-83B8-D89300C131BB}" destId="{7FD79614-4580-4248-83B7-425FC2956744}" srcOrd="0" destOrd="0" parTransId="{36EF711A-72B0-49F5-8A03-C1A7BC2FFAD6}" sibTransId="{8AA3CCA8-2096-433F-9E73-3247BF787D57}"/>
    <dgm:cxn modelId="{D91E5E38-18CC-48D7-9986-8A3DEDCAF794}" srcId="{50D19AE3-C801-4654-83B8-D89300C131BB}" destId="{10BF7FFE-7D06-4C39-A90F-644F1C94752E}" srcOrd="9" destOrd="0" parTransId="{889F27CD-ECFC-4128-A306-922D3C11840F}" sibTransId="{BFD9C8B1-0FA1-4135-9439-8DB5DC7832C6}"/>
    <dgm:cxn modelId="{CC1EE9BB-7757-4D4F-9B9F-EE9ED082185A}" type="presOf" srcId="{9B39EAFA-5541-47EF-BB52-8A97A4A47665}" destId="{3A2EC7B5-43C8-4267-BD5B-0F97CAB882F6}" srcOrd="0" destOrd="0" presId="urn:microsoft.com/office/officeart/2005/8/layout/pyramid4"/>
    <dgm:cxn modelId="{CE1E192E-E88C-469F-B9C4-B157F4DEB690}" srcId="{50D19AE3-C801-4654-83B8-D89300C131BB}" destId="{0AD7356E-A344-4923-B2E0-B30487214C7B}" srcOrd="3" destOrd="0" parTransId="{0AC18E76-3C53-42E1-A758-436E61C34C26}" sibTransId="{3293E0CB-A5C1-456F-8D6D-9FC945037EB9}"/>
    <dgm:cxn modelId="{930900A7-8909-4014-8EB3-3F925AD17D5B}" srcId="{50D19AE3-C801-4654-83B8-D89300C131BB}" destId="{6DAF5349-CB2E-4BFB-994D-9D4949C37EB1}" srcOrd="2" destOrd="0" parTransId="{4DAF4683-6694-4EC7-BF19-5CF59623F1A9}" sibTransId="{62E02F2E-60F2-4A8C-B8F5-9704D213FB5D}"/>
    <dgm:cxn modelId="{047B7459-F50C-4AA0-856B-6CAADAFAC189}" type="presOf" srcId="{0AD7356E-A344-4923-B2E0-B30487214C7B}" destId="{D171BE54-0BF2-4DE3-AD2C-9554B6E5BD89}" srcOrd="0" destOrd="0" presId="urn:microsoft.com/office/officeart/2005/8/layout/pyramid4"/>
    <dgm:cxn modelId="{27447E8C-86D2-4C13-9457-FE71234EFC5C}" srcId="{50D19AE3-C801-4654-83B8-D89300C131BB}" destId="{FC6FC32D-A2D4-45FA-B5F7-B75DB1DA4306}" srcOrd="10" destOrd="0" parTransId="{CF9AE45F-0407-4A55-9647-F66FBD6A27E7}" sibTransId="{151ADA00-DD13-49CA-8401-2A875D385E88}"/>
    <dgm:cxn modelId="{83B62A2A-CA1F-4AB1-9945-682B5A4DD067}" srcId="{50D19AE3-C801-4654-83B8-D89300C131BB}" destId="{25C35DC6-FB46-4CCD-8291-2A1BCA58545D}" srcOrd="7" destOrd="0" parTransId="{5382A169-F64A-4AC6-8614-8A73969FB933}" sibTransId="{D8A2B4B0-F697-4A36-B9AC-761092886B8C}"/>
    <dgm:cxn modelId="{C5596852-E7C4-4F7C-9E65-711D61E9CC1E}" type="presOf" srcId="{6DAF5349-CB2E-4BFB-994D-9D4949C37EB1}" destId="{5B509F90-AD1D-49D6-B1F3-DFCF7F7FE37A}" srcOrd="0" destOrd="0" presId="urn:microsoft.com/office/officeart/2005/8/layout/pyramid4"/>
    <dgm:cxn modelId="{7D8A60F2-D03A-4D60-9C8F-1FF4A2E00A3D}" srcId="{50D19AE3-C801-4654-83B8-D89300C131BB}" destId="{E2F878C5-59EA-41D8-8247-3D6041919D50}" srcOrd="6" destOrd="0" parTransId="{AC72E53E-2D39-41D3-A91B-BA1EB7AE5761}" sibTransId="{7FE3CEC3-9F29-47DB-803C-C2C3889F7AEB}"/>
    <dgm:cxn modelId="{539862C8-0982-4C5A-8DB7-F09BCD491A6A}" srcId="{50D19AE3-C801-4654-83B8-D89300C131BB}" destId="{00EF8CDB-3E11-4EA1-8422-8F0A27BF438E}" srcOrd="4" destOrd="0" parTransId="{9E912FFF-5616-40F5-B7BE-D125D3E1D9CE}" sibTransId="{65743146-0025-4DB5-86BB-EC728D94429E}"/>
    <dgm:cxn modelId="{C693A7FA-C594-4B8A-89ED-B5FF51BC300D}" srcId="{50D19AE3-C801-4654-83B8-D89300C131BB}" destId="{0D9603F1-71FD-4A60-B627-75AD0975BA5D}" srcOrd="5" destOrd="0" parTransId="{1F2B40AF-97E4-4D45-9150-355954EC9CAA}" sibTransId="{C0BE80A7-04AF-4CEA-8B12-AC2DAFC9361A}"/>
    <dgm:cxn modelId="{2FF5B0AE-66F5-41F6-982D-B1C8E66BF6B2}" type="presOf" srcId="{7FD79614-4580-4248-83B7-425FC2956744}" destId="{27DAB81A-190A-4422-ADE4-AE9E270982AA}" srcOrd="0" destOrd="0" presId="urn:microsoft.com/office/officeart/2005/8/layout/pyramid4"/>
    <dgm:cxn modelId="{C6D9A25B-1525-432C-8248-3021130E0D8A}" type="presOf" srcId="{25C35DC6-FB46-4CCD-8291-2A1BCA58545D}" destId="{D906AE82-BAA9-4002-AFDD-54C548DAA725}" srcOrd="0" destOrd="0" presId="urn:microsoft.com/office/officeart/2005/8/layout/pyramid4"/>
    <dgm:cxn modelId="{E7313AAF-DD20-472B-9938-ECF5197A3A1F}" type="presOf" srcId="{50D19AE3-C801-4654-83B8-D89300C131BB}" destId="{A245FFF4-58E3-4941-A5AB-793FCFAAADDA}" srcOrd="0" destOrd="0" presId="urn:microsoft.com/office/officeart/2005/8/layout/pyramid4"/>
    <dgm:cxn modelId="{65256F15-129B-4E3A-B18B-139CA5ADEAAA}" type="presOf" srcId="{00EF8CDB-3E11-4EA1-8422-8F0A27BF438E}" destId="{3F2FF9FB-EC30-4D3B-B0F9-1782078D799A}" srcOrd="0" destOrd="0" presId="urn:microsoft.com/office/officeart/2005/8/layout/pyramid4"/>
    <dgm:cxn modelId="{BB0A68CD-182B-4F8B-97D5-CA5C0B641791}" type="presParOf" srcId="{A245FFF4-58E3-4941-A5AB-793FCFAAADDA}" destId="{27DAB81A-190A-4422-ADE4-AE9E270982AA}" srcOrd="0" destOrd="0" presId="urn:microsoft.com/office/officeart/2005/8/layout/pyramid4"/>
    <dgm:cxn modelId="{48855567-696D-44AC-89D6-4F2AAD73E32E}" type="presParOf" srcId="{A245FFF4-58E3-4941-A5AB-793FCFAAADDA}" destId="{3A2EC7B5-43C8-4267-BD5B-0F97CAB882F6}" srcOrd="1" destOrd="0" presId="urn:microsoft.com/office/officeart/2005/8/layout/pyramid4"/>
    <dgm:cxn modelId="{F21F1A06-F4C3-4649-81EF-7208D1166344}" type="presParOf" srcId="{A245FFF4-58E3-4941-A5AB-793FCFAAADDA}" destId="{5B509F90-AD1D-49D6-B1F3-DFCF7F7FE37A}" srcOrd="2" destOrd="0" presId="urn:microsoft.com/office/officeart/2005/8/layout/pyramid4"/>
    <dgm:cxn modelId="{3C79BCE1-832D-4895-9069-40CA204CAE17}" type="presParOf" srcId="{A245FFF4-58E3-4941-A5AB-793FCFAAADDA}" destId="{D171BE54-0BF2-4DE3-AD2C-9554B6E5BD89}" srcOrd="3" destOrd="0" presId="urn:microsoft.com/office/officeart/2005/8/layout/pyramid4"/>
    <dgm:cxn modelId="{D08BD6EB-0AFB-4AA3-9EC9-F7A025B3476A}" type="presParOf" srcId="{A245FFF4-58E3-4941-A5AB-793FCFAAADDA}" destId="{3F2FF9FB-EC30-4D3B-B0F9-1782078D799A}" srcOrd="4" destOrd="0" presId="urn:microsoft.com/office/officeart/2005/8/layout/pyramid4"/>
    <dgm:cxn modelId="{66FFDDD4-D756-4502-8EFE-5E0A027CDC4A}" type="presParOf" srcId="{A245FFF4-58E3-4941-A5AB-793FCFAAADDA}" destId="{96052547-7C9B-4358-BD8E-1EFCEF032DAE}" srcOrd="5" destOrd="0" presId="urn:microsoft.com/office/officeart/2005/8/layout/pyramid4"/>
    <dgm:cxn modelId="{46B85CFC-F5DF-4B72-A8FF-1669EFCC5D2F}" type="presParOf" srcId="{A245FFF4-58E3-4941-A5AB-793FCFAAADDA}" destId="{882629EA-3C4A-4E8A-B00F-3BF2C78B92AD}" srcOrd="6" destOrd="0" presId="urn:microsoft.com/office/officeart/2005/8/layout/pyramid4"/>
    <dgm:cxn modelId="{F160A334-5F34-4C87-B97F-513A14FCBEA3}" type="presParOf" srcId="{A245FFF4-58E3-4941-A5AB-793FCFAAADDA}" destId="{D906AE82-BAA9-4002-AFDD-54C548DAA725}" srcOrd="7" destOrd="0" presId="urn:microsoft.com/office/officeart/2005/8/layout/pyramid4"/>
    <dgm:cxn modelId="{69A54F8B-E6FD-4001-BE02-28A08844F324}" type="presParOf" srcId="{A245FFF4-58E3-4941-A5AB-793FCFAAADDA}" destId="{BBB163B5-DBD2-4230-8861-51124A79A02A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899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906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820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668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485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690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826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420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295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778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91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E690A-2DD3-4AAD-8D08-BFA64BED0C46}" type="datetimeFigureOut">
              <a:rPr lang="es-GT" smtClean="0"/>
              <a:t>14/09/2015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3C44-BA40-44F1-BCAF-07DE10B6071C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565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barreragarcia@gmail.com" TargetMode="External"/><Relationship Id="rId2" Type="http://schemas.openxmlformats.org/officeDocument/2006/relationships/hyperlink" Target="mailto:debarrera@marn.gob.g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7160840" cy="1273696"/>
          </a:xfrm>
        </p:spPr>
        <p:txBody>
          <a:bodyPr>
            <a:normAutofit fontScale="92500" lnSpcReduction="10000"/>
          </a:bodyPr>
          <a:lstStyle/>
          <a:p>
            <a:pPr lvl="0" algn="l">
              <a:spcBef>
                <a:spcPts val="0"/>
              </a:spcBef>
            </a:pPr>
            <a:r>
              <a:rPr lang="es-GT" sz="1800" dirty="0" smtClean="0">
                <a:solidFill>
                  <a:prstClr val="black"/>
                </a:solidFill>
                <a:latin typeface="Bookman Old Style" pitchFamily="18" charset="0"/>
              </a:rPr>
              <a:t>			           David </a:t>
            </a:r>
            <a:r>
              <a:rPr lang="es-GT" sz="1800" dirty="0">
                <a:solidFill>
                  <a:prstClr val="black"/>
                </a:solidFill>
                <a:latin typeface="Bookman Old Style" pitchFamily="18" charset="0"/>
              </a:rPr>
              <a:t>Estuardo Barrera García</a:t>
            </a:r>
          </a:p>
          <a:p>
            <a:pPr lvl="0" algn="l">
              <a:spcBef>
                <a:spcPts val="0"/>
              </a:spcBef>
            </a:pPr>
            <a:endParaRPr lang="es-GT" sz="1800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l">
              <a:spcBef>
                <a:spcPts val="0"/>
              </a:spcBef>
            </a:pPr>
            <a:endParaRPr lang="es-GT" sz="1800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l">
              <a:spcBef>
                <a:spcPts val="0"/>
              </a:spcBef>
            </a:pPr>
            <a:endParaRPr lang="es-GT" sz="1800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</a:pPr>
            <a:r>
              <a:rPr lang="es-GT" sz="1800" dirty="0">
                <a:solidFill>
                  <a:prstClr val="black"/>
                </a:solidFill>
                <a:latin typeface="Bookman Old Style" pitchFamily="18" charset="0"/>
              </a:rPr>
              <a:t>Santiago de Chile, 14 – 15 de Septiembre del 2015.</a:t>
            </a:r>
          </a:p>
          <a:p>
            <a:endParaRPr lang="es-GT" dirty="0"/>
          </a:p>
        </p:txBody>
      </p:sp>
      <p:sp>
        <p:nvSpPr>
          <p:cNvPr id="4" name="3 Título"/>
          <p:cNvSpPr txBox="1">
            <a:spLocks noGrp="1"/>
          </p:cNvSpPr>
          <p:nvPr>
            <p:ph type="ctrTitle"/>
          </p:nvPr>
        </p:nvSpPr>
        <p:spPr>
          <a:xfrm>
            <a:off x="899592" y="16288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 smtClean="0">
                <a:latin typeface="Bookman Old Style" pitchFamily="18" charset="0"/>
              </a:rPr>
              <a:t>Reducción </a:t>
            </a:r>
            <a:r>
              <a:rPr lang="es-GT" sz="2400" dirty="0">
                <a:latin typeface="Bookman Old Style" pitchFamily="18" charset="0"/>
              </a:rPr>
              <a:t>de Emisiones de GEI y su compensación a través de la integración del componente de mitigación en la gestión integral de residuos  y desechos sólidos en las cuencas de lagos de Amatitlán, Izabal y Peten Itzá, como contribución a la elaboración y formulación de los inventarios de GEI en el sector, en Guatemala</a:t>
            </a:r>
          </a:p>
        </p:txBody>
      </p:sp>
    </p:spTree>
    <p:extLst>
      <p:ext uri="{BB962C8B-B14F-4D97-AF65-F5344CB8AC3E}">
        <p14:creationId xmlns:p14="http://schemas.microsoft.com/office/powerpoint/2010/main" val="31300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6356341" cy="487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1628800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latin typeface="Bookman Old Style" pitchFamily="18" charset="0"/>
              </a:rPr>
              <a:t>Cuenca de Lago de Atitlan</a:t>
            </a:r>
          </a:p>
          <a:p>
            <a:endParaRPr lang="es-GT" dirty="0">
              <a:latin typeface="Bookman Old Style" pitchFamily="18" charset="0"/>
            </a:endParaRPr>
          </a:p>
          <a:p>
            <a:endParaRPr lang="es-GT" dirty="0" smtClean="0">
              <a:latin typeface="Bookman Old Style" pitchFamily="18" charset="0"/>
            </a:endParaRPr>
          </a:p>
          <a:p>
            <a:r>
              <a:rPr lang="es-GT" dirty="0" smtClean="0">
                <a:latin typeface="Bookman Old Style" pitchFamily="18" charset="0"/>
              </a:rPr>
              <a:t>344,954 Habitantes</a:t>
            </a:r>
          </a:p>
          <a:p>
            <a:r>
              <a:rPr lang="es-GT" dirty="0" smtClean="0">
                <a:latin typeface="Bookman Old Style" pitchFamily="18" charset="0"/>
              </a:rPr>
              <a:t>15 Municipios</a:t>
            </a:r>
          </a:p>
          <a:p>
            <a:r>
              <a:rPr lang="es-GT" dirty="0" smtClean="0">
                <a:latin typeface="Bookman Old Style" pitchFamily="18" charset="0"/>
              </a:rPr>
              <a:t>104.01 Toneladas/diarias</a:t>
            </a:r>
          </a:p>
          <a:p>
            <a:r>
              <a:rPr lang="es-GT" dirty="0" smtClean="0">
                <a:latin typeface="Bookman Old Style" pitchFamily="18" charset="0"/>
              </a:rPr>
              <a:t>546.03 Km </a:t>
            </a:r>
            <a:r>
              <a:rPr lang="es-GT" baseline="30000" dirty="0" smtClean="0">
                <a:latin typeface="Bookman Old Style" pitchFamily="18" charset="0"/>
              </a:rPr>
              <a:t>2</a:t>
            </a: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r>
              <a:rPr lang="es-GT" baseline="30000" dirty="0" smtClean="0">
                <a:latin typeface="Bookman Old Style" pitchFamily="18" charset="0"/>
              </a:rPr>
              <a:t>Fuente: AMSCLAE.</a:t>
            </a:r>
            <a:endParaRPr lang="es-GT" baseline="30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54" y="1964197"/>
            <a:ext cx="5007818" cy="391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83768" y="476672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latin typeface="Bookman Old Style" pitchFamily="18" charset="0"/>
              </a:rPr>
              <a:t>Cuenca de Lago de Izabal</a:t>
            </a:r>
          </a:p>
          <a:p>
            <a:endParaRPr lang="es-GT" dirty="0">
              <a:latin typeface="Bookman Old Style" pitchFamily="18" charset="0"/>
            </a:endParaRPr>
          </a:p>
          <a:p>
            <a:r>
              <a:rPr lang="es-GT" dirty="0" smtClean="0">
                <a:latin typeface="Bookman Old Style" pitchFamily="18" charset="0"/>
              </a:rPr>
              <a:t>70, 434 Habitantes</a:t>
            </a:r>
          </a:p>
          <a:p>
            <a:r>
              <a:rPr lang="es-GT" dirty="0" smtClean="0">
                <a:latin typeface="Bookman Old Style" pitchFamily="18" charset="0"/>
              </a:rPr>
              <a:t>4 Municipios</a:t>
            </a:r>
          </a:p>
          <a:p>
            <a:r>
              <a:rPr lang="es-GT" dirty="0" smtClean="0">
                <a:latin typeface="Bookman Old Style" pitchFamily="18" charset="0"/>
              </a:rPr>
              <a:t>2,709 Km </a:t>
            </a:r>
            <a:r>
              <a:rPr lang="es-GT" baseline="30000" dirty="0" smtClean="0">
                <a:latin typeface="Bookman Old Style" pitchFamily="18" charset="0"/>
              </a:rPr>
              <a:t>2</a:t>
            </a:r>
            <a:endParaRPr lang="es-GT" baseline="30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>
                <a:latin typeface="Bookman Old Style" pitchFamily="18" charset="0"/>
              </a:rPr>
              <a:t/>
            </a:r>
            <a:br>
              <a:rPr lang="es-GT" dirty="0" smtClean="0">
                <a:latin typeface="Bookman Old Style" pitchFamily="18" charset="0"/>
              </a:rPr>
            </a:br>
            <a:r>
              <a:rPr lang="es-GT" dirty="0" smtClean="0">
                <a:latin typeface="Bookman Old Style" pitchFamily="18" charset="0"/>
              </a:rPr>
              <a:t>2. Contexto político</a:t>
            </a:r>
            <a:endParaRPr lang="es-GT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3340968"/>
          </a:xfrm>
        </p:spPr>
        <p:txBody>
          <a:bodyPr/>
          <a:lstStyle/>
          <a:p>
            <a:endParaRPr lang="es-GT" dirty="0" smtClean="0"/>
          </a:p>
          <a:p>
            <a:r>
              <a:rPr lang="es-GT" dirty="0" smtClean="0"/>
              <a:t>Plan Nacional de Desarrollo katu´n.</a:t>
            </a:r>
          </a:p>
          <a:p>
            <a:r>
              <a:rPr lang="es-GT" dirty="0" smtClean="0"/>
              <a:t>Política de Cambio Climático.</a:t>
            </a:r>
          </a:p>
          <a:p>
            <a:r>
              <a:rPr lang="es-GT" dirty="0" smtClean="0"/>
              <a:t>Ley de Cambio Climático.</a:t>
            </a:r>
          </a:p>
          <a:p>
            <a:r>
              <a:rPr lang="es-GT" dirty="0" smtClean="0"/>
              <a:t>Política de Manejo de Desechos </a:t>
            </a:r>
            <a:r>
              <a:rPr lang="es-GT" dirty="0"/>
              <a:t>S</a:t>
            </a:r>
            <a:r>
              <a:rPr lang="es-GT" dirty="0" smtClean="0"/>
              <a:t>olidos.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537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055491"/>
              </p:ext>
            </p:extLst>
          </p:nvPr>
        </p:nvGraphicFramePr>
        <p:xfrm>
          <a:off x="683568" y="404664"/>
          <a:ext cx="777686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3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s-GT" dirty="0" smtClean="0">
                <a:latin typeface="Bookman Old Style" pitchFamily="18" charset="0"/>
              </a:rPr>
              <a:t>3. Financiamiento (Euros)</a:t>
            </a:r>
            <a:endParaRPr lang="es-GT" dirty="0">
              <a:latin typeface="Bookman Old Style" pitchFamily="18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84974"/>
              </p:ext>
            </p:extLst>
          </p:nvPr>
        </p:nvGraphicFramePr>
        <p:xfrm>
          <a:off x="827584" y="1844824"/>
          <a:ext cx="7502589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Hoja de cálculo" r:id="rId4" imgW="9306130" imgH="3457595" progId="Excel.Sheet.8">
                  <p:embed/>
                </p:oleObj>
              </mc:Choice>
              <mc:Fallback>
                <p:oleObj name="Hoja de cálculo" r:id="rId4" imgW="9306130" imgH="345759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844824"/>
                        <a:ext cx="7502589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763688" y="50131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Gestión, NAMA Facility 2015.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689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4000" dirty="0" smtClean="0">
                <a:latin typeface="Bookman Old Style" pitchFamily="18" charset="0"/>
              </a:rPr>
              <a:t>4. Plan MRV</a:t>
            </a:r>
            <a:endParaRPr lang="es-GT" sz="4000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GT" sz="2800" dirty="0" smtClean="0">
                <a:latin typeface="Bookman Old Style" pitchFamily="18" charset="0"/>
              </a:rPr>
              <a:t>En la propuesta de NAMA no se aborda </a:t>
            </a:r>
            <a:r>
              <a:rPr lang="es-GT" sz="2800" smtClean="0">
                <a:latin typeface="Bookman Old Style" pitchFamily="18" charset="0"/>
              </a:rPr>
              <a:t>en detalle, </a:t>
            </a:r>
            <a:r>
              <a:rPr lang="es-GT" sz="2800" dirty="0" smtClean="0">
                <a:latin typeface="Bookman Old Style" pitchFamily="18" charset="0"/>
              </a:rPr>
              <a:t>pero se utilizara el que esta siendo construido para la estrategia REDD+ de Guatemala.</a:t>
            </a:r>
          </a:p>
          <a:p>
            <a:pPr marL="0" indent="0" algn="just">
              <a:buNone/>
            </a:pPr>
            <a:endParaRPr lang="es-GT" sz="2800" dirty="0" smtClean="0">
              <a:latin typeface="Bookman Old Style" pitchFamily="18" charset="0"/>
            </a:endParaRPr>
          </a:p>
          <a:p>
            <a:pPr algn="just"/>
            <a:r>
              <a:rPr lang="es-GT" sz="2800" dirty="0" smtClean="0">
                <a:latin typeface="Bookman Old Style" pitchFamily="18" charset="0"/>
              </a:rPr>
              <a:t>Supervisión y verificación por la Dirección de Cambio Climático del MARN.</a:t>
            </a:r>
          </a:p>
          <a:p>
            <a:pPr algn="just"/>
            <a:endParaRPr lang="es-GT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dirty="0" smtClean="0">
                <a:latin typeface="Bookman Old Style" pitchFamily="18" charset="0"/>
              </a:rPr>
              <a:t>5. Beneficio de Desarrollo Sostenible</a:t>
            </a:r>
            <a:endParaRPr lang="es-GT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65315"/>
          </a:xfrm>
        </p:spPr>
        <p:txBody>
          <a:bodyPr>
            <a:normAutofit/>
          </a:bodyPr>
          <a:lstStyle/>
          <a:p>
            <a:pPr algn="just"/>
            <a:r>
              <a:rPr lang="es-GT" sz="2400" dirty="0" smtClean="0">
                <a:latin typeface="Bookman Old Style" pitchFamily="18" charset="0"/>
              </a:rPr>
              <a:t>Fortalecimiento de capacidades de las autoridades de cuencas para el manejo integral de desechos solidos.</a:t>
            </a:r>
          </a:p>
          <a:p>
            <a:pPr algn="just"/>
            <a:r>
              <a:rPr lang="es-GT" sz="2400" dirty="0" smtClean="0">
                <a:latin typeface="Bookman Old Style" pitchFamily="18" charset="0"/>
              </a:rPr>
              <a:t>Incrementar la fuentes de empleo e ingresos a los territorios rurales de las cuencas.</a:t>
            </a:r>
          </a:p>
          <a:p>
            <a:pPr algn="just"/>
            <a:r>
              <a:rPr lang="es-GT" sz="2400" dirty="0" smtClean="0">
                <a:latin typeface="Bookman Old Style" pitchFamily="18" charset="0"/>
              </a:rPr>
              <a:t>Reactivación de economías comunitarias que viven del turismo, artesanos, empresarios,  por la mejora ambiental del lugar.</a:t>
            </a:r>
          </a:p>
          <a:p>
            <a:pPr algn="just"/>
            <a:endParaRPr lang="es-GT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GT" sz="2400" dirty="0" smtClean="0">
                <a:latin typeface="Bookman Old Style" pitchFamily="18" charset="0"/>
              </a:rPr>
              <a:t>Contribuir a disminuir la emisión de GEI, a través de incorporar el enfoque de mitigación esto al manejo de cuencas de los lagos, en el sector desechos.</a:t>
            </a:r>
          </a:p>
          <a:p>
            <a:pPr marL="0" indent="0" algn="just">
              <a:buNone/>
            </a:pPr>
            <a:endParaRPr lang="es-GT" sz="2400" dirty="0" smtClean="0">
              <a:latin typeface="Bookman Old Style" pitchFamily="18" charset="0"/>
            </a:endParaRPr>
          </a:p>
          <a:p>
            <a:pPr algn="just"/>
            <a:r>
              <a:rPr lang="es-GT" sz="2400" dirty="0" smtClean="0">
                <a:latin typeface="Bookman Old Style" pitchFamily="18" charset="0"/>
              </a:rPr>
              <a:t>Establecer los procesos de recolección de información de las cuencas y que estos apoyen para la realización de inventarios de GEI.</a:t>
            </a:r>
          </a:p>
          <a:p>
            <a:pPr marL="0" indent="0" algn="just">
              <a:buNone/>
            </a:pPr>
            <a:endParaRPr lang="es-GT" sz="2400" dirty="0" smtClean="0">
              <a:latin typeface="Bookman Old Style" pitchFamily="18" charset="0"/>
            </a:endParaRPr>
          </a:p>
          <a:p>
            <a:pPr algn="just"/>
            <a:r>
              <a:rPr lang="es-GT" sz="2400" dirty="0" smtClean="0">
                <a:latin typeface="Bookman Old Style" pitchFamily="18" charset="0"/>
              </a:rPr>
              <a:t>Contar con información estandarizada y revisada, la cual apoyara el proceso de elaboración de documentos de comunicación nacional de cambio climático.</a:t>
            </a:r>
          </a:p>
          <a:p>
            <a:pPr algn="just"/>
            <a:endParaRPr lang="es-GT" sz="2400" dirty="0">
              <a:latin typeface="Bookman Old Style" pitchFamily="18" charset="0"/>
            </a:endParaRPr>
          </a:p>
          <a:p>
            <a:pPr algn="just"/>
            <a:r>
              <a:rPr lang="es-GT" sz="2400" dirty="0" smtClean="0">
                <a:latin typeface="Bookman Old Style" pitchFamily="18" charset="0"/>
              </a:rPr>
              <a:t>Fortalecer las acciones que realizan las cuencas de los lagos en favor del ambiente y su concientización de la importancia del Cambio Climático</a:t>
            </a:r>
            <a:endParaRPr lang="es-GT" sz="2400" dirty="0">
              <a:latin typeface="Bookman Old Style" pitchFamily="18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s-GT" sz="4000" dirty="0" smtClean="0">
                <a:latin typeface="Bookman Old Style" pitchFamily="18" charset="0"/>
              </a:rPr>
              <a:t>6. Alcances </a:t>
            </a:r>
            <a:endParaRPr lang="es-GT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es-GT" sz="4000" dirty="0" smtClean="0">
                <a:latin typeface="Bookman Old Style" pitchFamily="18" charset="0"/>
              </a:rPr>
              <a:t>7. Otras iniciativas de NAMA</a:t>
            </a:r>
            <a:endParaRPr lang="es-GT" sz="4000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GT" dirty="0" smtClean="0">
                <a:latin typeface="Bookman Old Style" pitchFamily="18" charset="0"/>
              </a:rPr>
              <a:t>Alianzas con otras instituciones de estado:</a:t>
            </a:r>
          </a:p>
          <a:p>
            <a:pPr lvl="1" algn="just"/>
            <a:r>
              <a:rPr lang="es-GT" dirty="0" smtClean="0">
                <a:latin typeface="Bookman Old Style" pitchFamily="18" charset="0"/>
              </a:rPr>
              <a:t>Ministerio de Energía; </a:t>
            </a:r>
            <a:r>
              <a:rPr lang="es-GT" dirty="0">
                <a:latin typeface="Bookman Old Style" pitchFamily="18" charset="0"/>
              </a:rPr>
              <a:t>Uso eficiente de leña y combustibles alternos en comunidades indígenas de Guatemala</a:t>
            </a:r>
            <a:r>
              <a:rPr lang="es-GT" dirty="0" smtClean="0">
                <a:latin typeface="Bookman Old Style" pitchFamily="18" charset="0"/>
              </a:rPr>
              <a:t>. (Gestión NAMA Facilty 2015)</a:t>
            </a:r>
          </a:p>
          <a:p>
            <a:pPr algn="just"/>
            <a:endParaRPr lang="es-GT" dirty="0">
              <a:latin typeface="Bookman Old Style" pitchFamily="18" charset="0"/>
            </a:endParaRPr>
          </a:p>
          <a:p>
            <a:pPr algn="just"/>
            <a:r>
              <a:rPr lang="es-GT" dirty="0" smtClean="0">
                <a:latin typeface="Bookman Old Style" pitchFamily="18" charset="0"/>
              </a:rPr>
              <a:t>Alianzas publico privadas (</a:t>
            </a:r>
            <a:r>
              <a:rPr lang="es-GT" dirty="0">
                <a:latin typeface="Bookman Old Style" pitchFamily="18" charset="0"/>
              </a:rPr>
              <a:t>e</a:t>
            </a:r>
            <a:r>
              <a:rPr lang="es-GT" dirty="0" smtClean="0">
                <a:latin typeface="Bookman Old Style" pitchFamily="18" charset="0"/>
              </a:rPr>
              <a:t>n formulación):</a:t>
            </a:r>
          </a:p>
          <a:p>
            <a:pPr lvl="1" algn="just"/>
            <a:r>
              <a:rPr lang="es-GT" dirty="0" smtClean="0">
                <a:latin typeface="Bookman Old Style" pitchFamily="18" charset="0"/>
              </a:rPr>
              <a:t>Hortalizas, AGEXPORT</a:t>
            </a:r>
          </a:p>
          <a:p>
            <a:pPr lvl="1" algn="just"/>
            <a:r>
              <a:rPr lang="es-GT" dirty="0" smtClean="0">
                <a:latin typeface="Bookman Old Style" pitchFamily="18" charset="0"/>
              </a:rPr>
              <a:t>Café, ANACAFE</a:t>
            </a:r>
          </a:p>
          <a:p>
            <a:pPr lvl="1" algn="just"/>
            <a:r>
              <a:rPr lang="es-GT" dirty="0" smtClean="0">
                <a:latin typeface="Bookman Old Style" pitchFamily="18" charset="0"/>
              </a:rPr>
              <a:t>Cardamomo, FEDECOVERA R.L. </a:t>
            </a:r>
          </a:p>
          <a:p>
            <a:pPr marL="457200" lvl="1" indent="0" algn="just">
              <a:buNone/>
            </a:pPr>
            <a:endParaRPr lang="es-GT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s-GT" b="1" dirty="0" smtClean="0"/>
              <a:t>Gracias por su atención.</a:t>
            </a:r>
            <a:endParaRPr lang="es-GT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068960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es-GT" sz="2000" dirty="0" smtClean="0"/>
              <a:t>Ministerio de Ambiente y Recursos Naturales</a:t>
            </a:r>
          </a:p>
          <a:p>
            <a:pPr marL="0" indent="0">
              <a:buNone/>
            </a:pPr>
            <a:r>
              <a:rPr lang="es-GT" sz="2000" dirty="0" smtClean="0"/>
              <a:t>Dirección de Cambio Climático</a:t>
            </a:r>
          </a:p>
          <a:p>
            <a:pPr marL="0" indent="0" algn="r">
              <a:buNone/>
            </a:pPr>
            <a:r>
              <a:rPr lang="es-GT" sz="2000" dirty="0" smtClean="0"/>
              <a:t>David Estuardo Barrera García</a:t>
            </a:r>
          </a:p>
          <a:p>
            <a:pPr marL="0" indent="0" algn="r">
              <a:buNone/>
            </a:pPr>
            <a:r>
              <a:rPr lang="es-GT" sz="2000" dirty="0" smtClean="0"/>
              <a:t>Ing. Agrónomo Ms</a:t>
            </a:r>
          </a:p>
          <a:p>
            <a:pPr marL="0" indent="0" algn="r">
              <a:buNone/>
            </a:pPr>
            <a:r>
              <a:rPr lang="es-GT" sz="2000" dirty="0" smtClean="0">
                <a:hlinkClick r:id="rId2"/>
              </a:rPr>
              <a:t>debarrera@marn.gob.gt</a:t>
            </a:r>
            <a:endParaRPr lang="es-GT" sz="2000" dirty="0" smtClean="0"/>
          </a:p>
          <a:p>
            <a:pPr marL="0" indent="0" algn="r">
              <a:buNone/>
            </a:pPr>
            <a:r>
              <a:rPr lang="es-GT" sz="2000" dirty="0" smtClean="0">
                <a:hlinkClick r:id="rId3"/>
              </a:rPr>
              <a:t>dbarreragarcia@gmail.com</a:t>
            </a:r>
            <a:endParaRPr lang="es-GT" sz="2000" dirty="0" smtClean="0"/>
          </a:p>
          <a:p>
            <a:pPr marL="0" indent="0" algn="r">
              <a:buNone/>
            </a:pPr>
            <a:r>
              <a:rPr lang="es-GT" sz="2000" dirty="0" smtClean="0"/>
              <a:t>Teléfono: +502 24230500 (extensión 2306)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55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s-GT" sz="4000" dirty="0" smtClean="0">
                <a:latin typeface="Bookman Old Style" pitchFamily="18" charset="0"/>
              </a:rPr>
              <a:t>Índice </a:t>
            </a:r>
            <a:endParaRPr lang="es-GT" sz="4000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916832"/>
            <a:ext cx="6480720" cy="31249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Bookman Old Style" pitchFamily="18" charset="0"/>
              </a:rPr>
              <a:t>Descripción 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Bookman Old Style" pitchFamily="18" charset="0"/>
              </a:rPr>
              <a:t>Contexto político 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Bookman Old Style" pitchFamily="18" charset="0"/>
              </a:rPr>
              <a:t>Financiamiento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Bookman Old Style" pitchFamily="18" charset="0"/>
              </a:rPr>
              <a:t>Plan MRV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Bookman Old Style" pitchFamily="18" charset="0"/>
              </a:rPr>
              <a:t>Beneficio de Desarrollo Sostenible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Bookman Old Style" pitchFamily="18" charset="0"/>
              </a:rPr>
              <a:t>Alcances 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400" dirty="0" smtClean="0">
                <a:latin typeface="Bookman Old Style" pitchFamily="18" charset="0"/>
              </a:rPr>
              <a:t>Otras iniciativas de NAMA</a:t>
            </a:r>
            <a:endParaRPr lang="es-GT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4000" dirty="0" smtClean="0">
                <a:latin typeface="Bookman Old Style" pitchFamily="18" charset="0"/>
              </a:rPr>
              <a:t>1. Descripción</a:t>
            </a:r>
            <a:endParaRPr lang="es-GT" sz="4000" dirty="0">
              <a:latin typeface="Bookman Old Styl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000" dirty="0" smtClean="0">
                <a:latin typeface="Bookman Old Style" pitchFamily="18" charset="0"/>
              </a:rPr>
              <a:t>El MARN a través de la Dirección de cambio climático, realiza acciones estrategias ligadas a tres temas, adaptación y vulnerabilidad, mitigación y fortalecimiento e incorporación de ciencia y métrica.</a:t>
            </a:r>
          </a:p>
          <a:p>
            <a:pPr marL="0" indent="0" algn="just">
              <a:buNone/>
            </a:pPr>
            <a:endParaRPr lang="es-GT" sz="20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es-GT" sz="2000" dirty="0" smtClean="0">
                <a:latin typeface="Bookman Old Style" pitchFamily="18" charset="0"/>
              </a:rPr>
              <a:t>Con esta propuesta se pretende apoyar los procesos que realizan las autoridades que administran las cuencas de los lagos de Guatemala, en capacitación, sensibilización, formulación y ejecución de proyectos específicos para cada cuenca.</a:t>
            </a:r>
          </a:p>
          <a:p>
            <a:pPr marL="0" indent="0" algn="just">
              <a:buNone/>
            </a:pPr>
            <a:endParaRPr lang="es-GT" sz="2000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es-GT" sz="2000" dirty="0" smtClean="0">
                <a:latin typeface="Bookman Old Style" pitchFamily="18" charset="0"/>
              </a:rPr>
              <a:t>Se ha presentado la propuesta al NAMA Facility, y se ha buscado acompañamiento técnico con GIZ y como administrador de recursos BID.</a:t>
            </a:r>
            <a:endParaRPr lang="es-GT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55" y="1412776"/>
            <a:ext cx="5112568" cy="32403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835696" y="501317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/>
              <a:t>Fuente: Inventarios nacionales de gases de efecto invernadero para Guatemala, años base 1990, 1994, 2000 y 2005. Emisiones sector Desechos</a:t>
            </a:r>
          </a:p>
        </p:txBody>
      </p:sp>
    </p:spTree>
    <p:extLst>
      <p:ext uri="{BB962C8B-B14F-4D97-AF65-F5344CB8AC3E}">
        <p14:creationId xmlns:p14="http://schemas.microsoft.com/office/powerpoint/2010/main" val="30758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51845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7931224" cy="298092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endParaRPr lang="es-GT" sz="24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GT" sz="2400" dirty="0" smtClean="0">
                <a:solidFill>
                  <a:prstClr val="black"/>
                </a:solidFill>
                <a:latin typeface="Bookman Old Style" pitchFamily="18" charset="0"/>
              </a:rPr>
              <a:t>Reducir las </a:t>
            </a:r>
            <a:r>
              <a:rPr lang="es-GT" sz="2400" dirty="0">
                <a:solidFill>
                  <a:prstClr val="black"/>
                </a:solidFill>
                <a:latin typeface="Bookman Old Style" pitchFamily="18" charset="0"/>
              </a:rPr>
              <a:t>Emisiones de GEI a través de la integración del componente de mitigación en la gestión integral de residuos  sólidos en las cuencas de lagos de Amatitlán, Izabal y Peten Itzá, como contribución a la elaboración y formulación de los inventarios de GEI en el sector, en </a:t>
            </a:r>
            <a:r>
              <a:rPr lang="es-GT" sz="2400" dirty="0" smtClean="0">
                <a:solidFill>
                  <a:prstClr val="black"/>
                </a:solidFill>
                <a:latin typeface="Bookman Old Style" pitchFamily="18" charset="0"/>
              </a:rPr>
              <a:t>Guatemala.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GT" sz="2400" dirty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519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GT" dirty="0" smtClean="0">
                <a:latin typeface="Bookman Old Style" pitchFamily="18" charset="0"/>
              </a:rPr>
              <a:t>Elaborar diagnóstico para la formulación de un programa para la gestión integral de residuos o desechos sólidos en la sub cuenca del lago Izabal y Rio  Dulce, para la mitigación y elaboración de  inventarios de GEI.</a:t>
            </a:r>
          </a:p>
          <a:p>
            <a:pPr algn="just"/>
            <a:endParaRPr lang="es-GT" dirty="0" smtClean="0">
              <a:latin typeface="Bookman Old Style" pitchFamily="18" charset="0"/>
            </a:endParaRPr>
          </a:p>
          <a:p>
            <a:pPr algn="just"/>
            <a:r>
              <a:rPr lang="es-GT" dirty="0" smtClean="0">
                <a:latin typeface="Bookman Old Style" pitchFamily="18" charset="0"/>
              </a:rPr>
              <a:t>Implementar y adecuar programa para la gestión integral de residuos o desechos sólidos en las municipalidades de la cuenca del lago Petén Itzá 2015-2020, como contribución a la mitigación y elaboración de inventarios de GEI.</a:t>
            </a:r>
          </a:p>
          <a:p>
            <a:pPr algn="just"/>
            <a:endParaRPr lang="es-GT" dirty="0" smtClean="0">
              <a:latin typeface="Bookman Old Style" pitchFamily="18" charset="0"/>
            </a:endParaRPr>
          </a:p>
          <a:p>
            <a:pPr algn="just"/>
            <a:r>
              <a:rPr lang="es-GT" dirty="0" smtClean="0">
                <a:latin typeface="Bookman Old Style" pitchFamily="18" charset="0"/>
              </a:rPr>
              <a:t>Diseño y formulación de un programa de mitigación y compensación de GEI en el marco del manejo de residuos o desechos sólidos en el vertedero de la Cuenca del Lago de Amatitlán para el aprovechamiento de la combustión de gas  metano (CH4).</a:t>
            </a:r>
          </a:p>
          <a:p>
            <a:pPr algn="just"/>
            <a:endParaRPr lang="es-GT" dirty="0" smtClean="0">
              <a:latin typeface="Bookman Old Style" pitchFamily="18" charset="0"/>
            </a:endParaRPr>
          </a:p>
          <a:p>
            <a:pPr algn="just"/>
            <a:endParaRPr lang="es-GT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3892"/>
            <a:ext cx="81435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1023892"/>
            <a:ext cx="56879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prstClr val="black"/>
                </a:solidFill>
                <a:latin typeface="Bookman Old Style" pitchFamily="18" charset="0"/>
              </a:rPr>
              <a:t>Cuenca Lago de Amatitlán.</a:t>
            </a:r>
          </a:p>
          <a:p>
            <a:endParaRPr lang="es-GT" dirty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es-GT" dirty="0" smtClean="0">
                <a:solidFill>
                  <a:prstClr val="black"/>
                </a:solidFill>
                <a:latin typeface="Bookman Old Style" pitchFamily="18" charset="0"/>
              </a:rPr>
              <a:t>1,500,000 Habitantes</a:t>
            </a:r>
          </a:p>
          <a:p>
            <a:r>
              <a:rPr lang="es-GT" dirty="0" smtClean="0">
                <a:solidFill>
                  <a:prstClr val="black"/>
                </a:solidFill>
                <a:latin typeface="Bookman Old Style" pitchFamily="18" charset="0"/>
              </a:rPr>
              <a:t>14 Municipios</a:t>
            </a:r>
          </a:p>
          <a:p>
            <a:r>
              <a:rPr lang="es-GT" dirty="0" smtClean="0">
                <a:solidFill>
                  <a:prstClr val="black"/>
                </a:solidFill>
                <a:latin typeface="Bookman Old Style" pitchFamily="18" charset="0"/>
              </a:rPr>
              <a:t>981 Toneladas/diarias</a:t>
            </a:r>
          </a:p>
          <a:p>
            <a:endParaRPr lang="es-GT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endParaRPr lang="es-GT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r>
              <a:rPr lang="es-GT" sz="1000" dirty="0" smtClean="0">
                <a:solidFill>
                  <a:prstClr val="black"/>
                </a:solidFill>
                <a:latin typeface="Bookman Old Style" pitchFamily="18" charset="0"/>
              </a:rPr>
              <a:t>Fuente: Información </a:t>
            </a:r>
          </a:p>
          <a:p>
            <a:r>
              <a:rPr lang="es-GT" sz="1000" dirty="0" smtClean="0">
                <a:solidFill>
                  <a:prstClr val="black"/>
                </a:solidFill>
                <a:latin typeface="Bookman Old Style" pitchFamily="18" charset="0"/>
              </a:rPr>
              <a:t>AMSA, 2014.</a:t>
            </a:r>
            <a:endParaRPr lang="es-GT" sz="1000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7" y="1996653"/>
            <a:ext cx="2840109" cy="33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52387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3848" y="444217"/>
            <a:ext cx="46085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latin typeface="Bookman Old Style" pitchFamily="18" charset="0"/>
              </a:rPr>
              <a:t>Cuenca Lago Peten Itzá</a:t>
            </a:r>
          </a:p>
          <a:p>
            <a:endParaRPr lang="es-GT" dirty="0">
              <a:latin typeface="Bookman Old Style" pitchFamily="18" charset="0"/>
            </a:endParaRPr>
          </a:p>
          <a:p>
            <a:r>
              <a:rPr lang="es-GT" dirty="0" smtClean="0">
                <a:latin typeface="Bookman Old Style" pitchFamily="18" charset="0"/>
              </a:rPr>
              <a:t>138,053 Habitantes</a:t>
            </a:r>
          </a:p>
          <a:p>
            <a:r>
              <a:rPr lang="es-GT" dirty="0" smtClean="0">
                <a:latin typeface="Bookman Old Style" pitchFamily="18" charset="0"/>
              </a:rPr>
              <a:t>7 Municipios</a:t>
            </a:r>
          </a:p>
          <a:p>
            <a:r>
              <a:rPr lang="es-GT" dirty="0" smtClean="0">
                <a:latin typeface="Bookman Old Style" pitchFamily="18" charset="0"/>
              </a:rPr>
              <a:t>81 Toneladas/diarias</a:t>
            </a:r>
          </a:p>
          <a:p>
            <a:r>
              <a:rPr lang="es-GT" dirty="0" smtClean="0">
                <a:latin typeface="Bookman Old Style" pitchFamily="18" charset="0"/>
              </a:rPr>
              <a:t>1.141 km </a:t>
            </a:r>
            <a:r>
              <a:rPr lang="es-GT" baseline="30000" dirty="0" smtClean="0">
                <a:latin typeface="Bookman Old Style" pitchFamily="18" charset="0"/>
              </a:rPr>
              <a:t>2</a:t>
            </a: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baseline="30000" dirty="0">
              <a:latin typeface="Bookman Old Style" pitchFamily="18" charset="0"/>
            </a:endParaRPr>
          </a:p>
          <a:p>
            <a:endParaRPr lang="es-GT" baseline="30000" dirty="0" smtClean="0">
              <a:latin typeface="Bookman Old Style" pitchFamily="18" charset="0"/>
            </a:endParaRPr>
          </a:p>
          <a:p>
            <a:endParaRPr lang="es-GT" dirty="0" smtClean="0">
              <a:latin typeface="Bookman Old Style" pitchFamily="18" charset="0"/>
            </a:endParaRPr>
          </a:p>
          <a:p>
            <a:endParaRPr lang="es-GT" dirty="0">
              <a:latin typeface="Bookman Old Style" pitchFamily="18" charset="0"/>
            </a:endParaRPr>
          </a:p>
          <a:p>
            <a:r>
              <a:rPr lang="es-GT" sz="1400" dirty="0" smtClean="0">
                <a:latin typeface="Bookman Old Style" pitchFamily="18" charset="0"/>
              </a:rPr>
              <a:t>Fuente: Información proveniente de AMPI.</a:t>
            </a:r>
            <a:endParaRPr lang="es-GT" sz="1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GT" sz="2000" dirty="0" smtClean="0">
                <a:solidFill>
                  <a:prstClr val="black"/>
                </a:solidFill>
                <a:latin typeface="Bookman Old Style" pitchFamily="18" charset="0"/>
              </a:rPr>
              <a:t>Fortalecer </a:t>
            </a:r>
            <a:r>
              <a:rPr lang="es-GT" sz="2000" dirty="0">
                <a:solidFill>
                  <a:prstClr val="black"/>
                </a:solidFill>
                <a:latin typeface="Bookman Old Style" pitchFamily="18" charset="0"/>
              </a:rPr>
              <a:t>las capacidades e infraestructura de las autoridades de cuencas de los lagos Amatitlán</a:t>
            </a:r>
            <a:r>
              <a:rPr lang="es-GT" sz="2000" dirty="0" smtClean="0">
                <a:solidFill>
                  <a:prstClr val="black"/>
                </a:solidFill>
                <a:latin typeface="Bookman Old Style" pitchFamily="18" charset="0"/>
              </a:rPr>
              <a:t>, Atitlan, </a:t>
            </a:r>
            <a:r>
              <a:rPr lang="es-GT" sz="2000" dirty="0">
                <a:solidFill>
                  <a:prstClr val="black"/>
                </a:solidFill>
                <a:latin typeface="Bookman Old Style" pitchFamily="18" charset="0"/>
              </a:rPr>
              <a:t>Izabal y Peten Itzá, para la gestión integral de residuos o desechos sólidos con el enfoque de mitigación de GEI.</a:t>
            </a:r>
          </a:p>
          <a:p>
            <a:pPr lvl="0" algn="just"/>
            <a:endParaRPr lang="es-GT" sz="2000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 algn="just"/>
            <a:r>
              <a:rPr lang="es-GT" sz="2000" dirty="0">
                <a:solidFill>
                  <a:prstClr val="black"/>
                </a:solidFill>
                <a:latin typeface="Bookman Old Style" pitchFamily="18" charset="0"/>
              </a:rPr>
              <a:t>Capacitar, sensibilizar y educar, a los actores estratégicos de las cuencas de los lagos en mención, en gestión integral de residuos o desechos sólidos, con enfoque de cambio climático y énfasis en reciclaje, rehusó, reutilizar y reducir el uso de materiales de desecho.</a:t>
            </a:r>
          </a:p>
          <a:p>
            <a:pPr algn="just"/>
            <a:endParaRPr lang="es-GT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921</Words>
  <Application>Microsoft Office PowerPoint</Application>
  <PresentationFormat>On-screen Show (4:3)</PresentationFormat>
  <Paragraphs>153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Tema de Office</vt:lpstr>
      <vt:lpstr>Hoja de cálculo</vt:lpstr>
      <vt:lpstr>Reducción de Emisiones de GEI y su compensación a través de la integración del componente de mitigación en la gestión integral de residuos  y desechos sólidos en las cuencas de lagos de Amatitlán, Izabal y Peten Itzá, como contribución a la elaboración y formulación de los inventarios de GEI en el sector, en Guatemala</vt:lpstr>
      <vt:lpstr>Índice </vt:lpstr>
      <vt:lpstr>1. Descripción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Contexto político</vt:lpstr>
      <vt:lpstr>PowerPoint Presentation</vt:lpstr>
      <vt:lpstr>3. Financiamiento (Euros)</vt:lpstr>
      <vt:lpstr>4. Plan MRV</vt:lpstr>
      <vt:lpstr>5. Beneficio de Desarrollo Sostenible</vt:lpstr>
      <vt:lpstr>6. Alcances </vt:lpstr>
      <vt:lpstr>7. Otras iniciativas de NAMA</vt:lpstr>
      <vt:lpstr>Gracias por su atención.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iniciativa NAMA, Ministerio de Ambiente y Recursos Naturales de Guatemala, Sector Desechos Solidos, Reducción de Emisiones de GEI a través de la integración del componente de mitigación en la gestión integral de residuos  sólidos en las cuencas de lagos de Amatitlán, Izabal y Peten Itzá</dc:title>
  <dc:creator>DAVID BARRERA</dc:creator>
  <cp:lastModifiedBy>Marie-Therese Diouf-Sperling</cp:lastModifiedBy>
  <cp:revision>21</cp:revision>
  <dcterms:created xsi:type="dcterms:W3CDTF">2015-09-12T06:47:53Z</dcterms:created>
  <dcterms:modified xsi:type="dcterms:W3CDTF">2015-09-14T14:58:49Z</dcterms:modified>
</cp:coreProperties>
</file>