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81" r:id="rId4"/>
    <p:sldId id="323" r:id="rId5"/>
    <p:sldId id="326" r:id="rId6"/>
    <p:sldId id="321" r:id="rId7"/>
    <p:sldId id="316" r:id="rId8"/>
    <p:sldId id="317" r:id="rId9"/>
    <p:sldId id="324" r:id="rId10"/>
    <p:sldId id="298" r:id="rId11"/>
    <p:sldId id="312" r:id="rId12"/>
    <p:sldId id="304" r:id="rId13"/>
    <p:sldId id="305" r:id="rId14"/>
    <p:sldId id="318" r:id="rId15"/>
    <p:sldId id="307" r:id="rId16"/>
    <p:sldId id="306" r:id="rId17"/>
    <p:sldId id="325" r:id="rId18"/>
    <p:sldId id="322" r:id="rId19"/>
    <p:sldId id="319" r:id="rId20"/>
    <p:sldId id="320" r:id="rId21"/>
    <p:sldId id="311" r:id="rId22"/>
    <p:sldId id="308" r:id="rId23"/>
    <p:sldId id="270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dhir Sharma" initials="sud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44760" autoAdjust="0"/>
  </p:normalViewPr>
  <p:slideViewPr>
    <p:cSldViewPr>
      <p:cViewPr varScale="1">
        <p:scale>
          <a:sx n="70" d="100"/>
          <a:sy n="70" d="100"/>
        </p:scale>
        <p:origin x="-1770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B34F7-2632-4C9C-8E89-7C7CA4765294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94FFB-A3BF-4766-BBB7-6144E1B8E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9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53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65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6BDB1-7912-4D4F-8934-1C2861DB1240}" type="slidenum">
              <a:rPr lang="en-GB"/>
              <a:pPr/>
              <a:t>23</a:t>
            </a:fld>
            <a:endParaRPr lang="en-GB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7388"/>
            <a:ext cx="4949825" cy="3427412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4866"/>
            <a:ext cx="5028132" cy="4111869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48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1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32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4200" dirty="0" smtClean="0"/>
              <a:t>Their aspirations consist of a range of Energy &amp; Emission reduction goals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 reduction of 25% below 1990 levels by 2020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Efforts to remain GHG neutral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36.1 % - 38.9 % below its BAU emissions in 2020 (Brazil)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20% below its BAU emissions in 2020 (Chile)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Reduce CO2 emissions per unit of GDP by 40–45% by 2020 compared to 2005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77% of total electric capacity installed will be from renewable sources and 20 % of fuel consumption from biofuels by 2020.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Reduce CO2 emissions (except agriculture) per unit of GDP by 20–25% by 2020 compared to 2005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26 % by 2020 (Indonesia)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20% below its BAU emissions in 2020 (Israel)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Long-term  transformational effort to achieve carbon neutrality as a country by 2020 (</a:t>
            </a:r>
            <a:r>
              <a:rPr lang="en-GB" sz="2900" dirty="0" err="1" smtClean="0">
                <a:latin typeface="Calibri" pitchFamily="34" charset="0"/>
                <a:cs typeface="Calibri" pitchFamily="34" charset="0"/>
              </a:rPr>
              <a:t>maldives</a:t>
            </a:r>
            <a:r>
              <a:rPr lang="en-GB" sz="29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40% below 2009 level (Marshal Islands)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reduction of 30% below its BAU emissions in 2020</a:t>
            </a:r>
            <a:r>
              <a:rPr lang="en-GB" sz="2900" baseline="0" dirty="0" smtClean="0">
                <a:latin typeface="Calibri" pitchFamily="34" charset="0"/>
                <a:cs typeface="Calibri" pitchFamily="34" charset="0"/>
              </a:rPr>
              <a:t> (Mexico)</a:t>
            </a:r>
            <a:endParaRPr lang="en-GB" sz="29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Renewable energy represents at least 33% of total energy used and zero net deforestation by 2020 (Peru)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30 % below BAU by 2020 (south Korea)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35 % compared with the base year 1990, by 2020 (Moldova)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16 % below BAU by 2020 (Singapore)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emissions reduction by 34 % below BAU by 2020 (South Africa)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GHG emission reduction of 28% below 1990 levels by 2020 (Serbia)</a:t>
            </a:r>
          </a:p>
          <a:p>
            <a:pPr lvl="1"/>
            <a:r>
              <a:rPr lang="en-GB" sz="2900" dirty="0" smtClean="0">
                <a:latin typeface="Calibri" pitchFamily="34" charset="0"/>
                <a:cs typeface="Calibri" pitchFamily="34" charset="0"/>
              </a:rPr>
              <a:t>Develop a low-emission development strategy. Reduce transmission &amp; distribution losses by 15% in 2030</a:t>
            </a:r>
            <a:r>
              <a:rPr lang="en-GB" sz="2900" baseline="0" dirty="0" smtClean="0">
                <a:latin typeface="Calibri" pitchFamily="34" charset="0"/>
                <a:cs typeface="Calibri" pitchFamily="34" charset="0"/>
              </a:rPr>
              <a:t> (Gambia)</a:t>
            </a:r>
            <a:endParaRPr lang="en-GB" sz="2900" dirty="0" smtClean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7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5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78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5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94FFB-A3BF-4766-BBB7-6144E1B8EED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9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4645" y="6309321"/>
            <a:ext cx="2311400" cy="365125"/>
          </a:xfrm>
        </p:spPr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0922" y="6309321"/>
            <a:ext cx="31369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6146" y="6309321"/>
            <a:ext cx="2311400" cy="365125"/>
          </a:xfrm>
        </p:spPr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  <p:pic>
        <p:nvPicPr>
          <p:cNvPr id="12290" name="Picture 2" descr="http://teamsites.risoe.dk/uneprisoe/Logos/DTU%20bi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67" y="6077132"/>
            <a:ext cx="546061" cy="736244"/>
          </a:xfrm>
          <a:prstGeom prst="rect">
            <a:avLst/>
          </a:prstGeom>
          <a:noFill/>
        </p:spPr>
      </p:pic>
      <p:sp>
        <p:nvSpPr>
          <p:cNvPr id="9" name="Flowchart: Process 8"/>
          <p:cNvSpPr/>
          <p:nvPr userDrawn="1"/>
        </p:nvSpPr>
        <p:spPr>
          <a:xfrm>
            <a:off x="1" y="6165304"/>
            <a:ext cx="49529" cy="692696"/>
          </a:xfrm>
          <a:prstGeom prst="flowChartProcess">
            <a:avLst/>
          </a:prstGeom>
          <a:solidFill>
            <a:srgbClr val="A20000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37"/>
          <p:cNvSpPr>
            <a:spLocks noChangeArrowheads="1"/>
          </p:cNvSpPr>
          <p:nvPr userDrawn="1"/>
        </p:nvSpPr>
        <p:spPr bwMode="auto">
          <a:xfrm>
            <a:off x="1712640" y="6021289"/>
            <a:ext cx="8193360" cy="836712"/>
          </a:xfrm>
          <a:prstGeom prst="rect">
            <a:avLst/>
          </a:prstGeom>
          <a:gradFill flip="none" rotWithShape="1">
            <a:gsLst>
              <a:gs pos="0">
                <a:srgbClr val="69B4FF">
                  <a:alpha val="46000"/>
                </a:srgbClr>
              </a:gs>
              <a:gs pos="100000">
                <a:schemeClr val="bg1">
                  <a:alpha val="4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teamsites.risoe.dk/uneprisoe/Logos/URC%20wo%20text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71" y="26064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0B5E-844C-45E9-A041-1EC906672711}" type="datetimeFigureOut">
              <a:rPr lang="en-GB" smtClean="0"/>
              <a:t>10-11-2013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BA2C-CADA-4F99-A7FC-8B8DE51F35D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http://teamsites.risoe.dk/uneprisoe/Logos/DTU%20bi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87959" y="6165304"/>
            <a:ext cx="480665" cy="648072"/>
          </a:xfrm>
          <a:prstGeom prst="rect">
            <a:avLst/>
          </a:prstGeom>
          <a:noFill/>
        </p:spPr>
      </p:pic>
      <p:pic>
        <p:nvPicPr>
          <p:cNvPr id="8" name="Picture 4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2479" y="6021289"/>
            <a:ext cx="715433" cy="836712"/>
          </a:xfrm>
          <a:prstGeom prst="rect">
            <a:avLst/>
          </a:prstGeom>
          <a:noFill/>
        </p:spPr>
      </p:pic>
      <p:pic>
        <p:nvPicPr>
          <p:cNvPr id="10" name="Picture 4" descr="Pictur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53400" y="44624"/>
            <a:ext cx="1158129" cy="921021"/>
          </a:xfrm>
          <a:prstGeom prst="rect">
            <a:avLst/>
          </a:prstGeom>
          <a:noFill/>
        </p:spPr>
      </p:pic>
      <p:sp>
        <p:nvSpPr>
          <p:cNvPr id="11" name="Flowchart: Process 10"/>
          <p:cNvSpPr/>
          <p:nvPr/>
        </p:nvSpPr>
        <p:spPr>
          <a:xfrm flipH="1">
            <a:off x="9856471" y="0"/>
            <a:ext cx="49529" cy="908720"/>
          </a:xfrm>
          <a:prstGeom prst="flowChartProcess">
            <a:avLst/>
          </a:prstGeom>
          <a:solidFill>
            <a:srgbClr val="72A3D8"/>
          </a:solidFill>
          <a:ln>
            <a:solidFill>
              <a:srgbClr val="72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/>
        </p:nvSpPr>
        <p:spPr>
          <a:xfrm>
            <a:off x="1" y="6165304"/>
            <a:ext cx="49529" cy="692696"/>
          </a:xfrm>
          <a:prstGeom prst="flowChart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1640632" y="6021289"/>
            <a:ext cx="8265368" cy="836712"/>
          </a:xfrm>
          <a:prstGeom prst="rect">
            <a:avLst/>
          </a:prstGeom>
          <a:gradFill flip="none" rotWithShape="1">
            <a:gsLst>
              <a:gs pos="0">
                <a:srgbClr val="69B4FF">
                  <a:alpha val="67999"/>
                </a:srgbClr>
              </a:gs>
              <a:gs pos="100000">
                <a:schemeClr val="bg1">
                  <a:alpha val="4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SzPct val="14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SzPct val="80000"/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udr@dtu.d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wmf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wmf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85" y="2996442"/>
            <a:ext cx="6934200" cy="2160240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Sudhir Sharma, URC</a:t>
            </a:r>
          </a:p>
          <a:p>
            <a:r>
              <a:rPr lang="en-GB" sz="2800" dirty="0" smtClean="0"/>
              <a:t>11 November 2013</a:t>
            </a:r>
          </a:p>
          <a:p>
            <a:r>
              <a:rPr lang="en-GB" sz="2800" dirty="0" smtClean="0"/>
              <a:t>Warsaw, Poland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635" y="1628800"/>
            <a:ext cx="84201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A2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O</a:t>
            </a:r>
            <a:r>
              <a:rPr lang="en-GB" sz="5400" dirty="0" smtClean="0"/>
              <a:t>verview </a:t>
            </a:r>
            <a:r>
              <a:rPr lang="en-GB" sz="5400" dirty="0"/>
              <a:t>of support needs for NAMAs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4139" y="5800593"/>
            <a:ext cx="302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/>
              <a:t>Sudhir Sharma</a:t>
            </a:r>
            <a:endParaRPr lang="en-GB" sz="1200" dirty="0"/>
          </a:p>
          <a:p>
            <a:pPr algn="r"/>
            <a:r>
              <a:rPr lang="en-GB" sz="1200" dirty="0"/>
              <a:t>Senior Climate Change Expert</a:t>
            </a:r>
          </a:p>
          <a:p>
            <a:pPr algn="r"/>
            <a:r>
              <a:rPr lang="en-GB" sz="1200" dirty="0"/>
              <a:t>UNEP </a:t>
            </a:r>
            <a:r>
              <a:rPr lang="en-GB" sz="1200" dirty="0" err="1"/>
              <a:t>Risø</a:t>
            </a:r>
            <a:r>
              <a:rPr lang="en-GB" sz="1200" dirty="0"/>
              <a:t> Centre</a:t>
            </a:r>
          </a:p>
          <a:p>
            <a:pPr algn="r"/>
            <a:r>
              <a:rPr lang="en-GB" sz="1200" b="1" dirty="0" smtClean="0"/>
              <a:t>Technical </a:t>
            </a:r>
            <a:r>
              <a:rPr lang="en-GB" sz="1200" b="1" dirty="0"/>
              <a:t>University of Denmark</a:t>
            </a:r>
            <a:endParaRPr lang="en-GB" sz="1200" dirty="0"/>
          </a:p>
          <a:p>
            <a:pPr algn="r"/>
            <a:r>
              <a:rPr lang="en-GB" sz="1200" u="sng" dirty="0">
                <a:hlinkClick r:id="rId2"/>
              </a:rPr>
              <a:t>sudr@dtu.dk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6"/>
            <a:ext cx="8553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NAMAs submitted to UNFCCC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568" y="2492896"/>
            <a:ext cx="5400600" cy="3888432"/>
          </a:xfrm>
        </p:spPr>
        <p:txBody>
          <a:bodyPr>
            <a:normAutofit lnSpcReduction="10000"/>
          </a:bodyPr>
          <a:lstStyle/>
          <a:p>
            <a:pPr marL="1257300" lvl="2" indent="-457200"/>
            <a:r>
              <a:rPr lang="en-GB" dirty="0" smtClean="0"/>
              <a:t>12 seeking support for development.</a:t>
            </a:r>
          </a:p>
          <a:p>
            <a:pPr marL="1257300" lvl="2" indent="-457200"/>
            <a:r>
              <a:rPr lang="en-GB" dirty="0" smtClean="0"/>
              <a:t>24 seeking support for implementation.</a:t>
            </a:r>
          </a:p>
          <a:p>
            <a:pPr marL="800100" lvl="2" indent="0">
              <a:buNone/>
            </a:pPr>
            <a:endParaRPr lang="en-GB" sz="1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NAMA - database reports </a:t>
            </a:r>
            <a:r>
              <a:rPr lang="en-GB" sz="1200" dirty="0" smtClean="0"/>
              <a:t>(31</a:t>
            </a:r>
            <a:r>
              <a:rPr lang="en-GB" sz="1200" baseline="30000" dirty="0" smtClean="0"/>
              <a:t>st</a:t>
            </a:r>
            <a:r>
              <a:rPr lang="en-GB" sz="1200" dirty="0" smtClean="0"/>
              <a:t> October 2013)</a:t>
            </a:r>
            <a:r>
              <a:rPr lang="en-GB" sz="1500" dirty="0" smtClean="0"/>
              <a:t> </a:t>
            </a:r>
            <a:endParaRPr lang="en-GB" sz="1500" dirty="0"/>
          </a:p>
          <a:p>
            <a:pPr marL="400050" lvl="1" indent="0">
              <a:buNone/>
            </a:pPr>
            <a:r>
              <a:rPr lang="en-GB" sz="1500" dirty="0"/>
              <a:t>	</a:t>
            </a:r>
            <a:r>
              <a:rPr lang="en-GB" sz="2600" dirty="0" smtClean="0"/>
              <a:t>- </a:t>
            </a:r>
            <a:r>
              <a:rPr lang="en-GB" dirty="0" smtClean="0"/>
              <a:t>81 NAMAs in various stages. </a:t>
            </a:r>
          </a:p>
          <a:p>
            <a:pPr marL="800100" lvl="2" indent="0">
              <a:buNone/>
            </a:pPr>
            <a:r>
              <a:rPr lang="en-GB" dirty="0" smtClean="0"/>
              <a:t>The analysis covers only one submitted to UNFCCC Registry.</a:t>
            </a:r>
          </a:p>
          <a:p>
            <a:pPr marL="857250" lvl="1" indent="-457200"/>
            <a:endParaRPr lang="en-GB" dirty="0"/>
          </a:p>
          <a:p>
            <a:pPr marL="1257300" lvl="2" indent="-457200"/>
            <a:endParaRPr lang="en-GB" dirty="0"/>
          </a:p>
        </p:txBody>
      </p:sp>
      <p:pic>
        <p:nvPicPr>
          <p:cNvPr id="4" name="Picture 3" descr="pCh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708920"/>
            <a:ext cx="4464496" cy="3409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0472" y="908720"/>
            <a:ext cx="95050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58 countries submitted national efforts </a:t>
            </a:r>
            <a:endParaRPr lang="en-GB" sz="3200" dirty="0" smtClean="0"/>
          </a:p>
          <a:p>
            <a:pPr marL="0"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3200" dirty="0"/>
              <a:t> </a:t>
            </a:r>
            <a:r>
              <a:rPr lang="en-GB" sz="3200" dirty="0" smtClean="0"/>
              <a:t>  -</a:t>
            </a:r>
            <a:r>
              <a:rPr lang="en-GB" sz="2400" dirty="0" smtClean="0"/>
              <a:t> </a:t>
            </a:r>
            <a:r>
              <a:rPr lang="en-GB" sz="2400" dirty="0"/>
              <a:t>NAMAs pursuant to decision 1/CP.16 - to address GHG emissions. </a:t>
            </a:r>
            <a:endParaRPr lang="en-GB" sz="2400" dirty="0" smtClean="0"/>
          </a:p>
          <a:p>
            <a:pPr marL="0" lvl="1">
              <a:buClr>
                <a:schemeClr val="tx2">
                  <a:lumMod val="60000"/>
                  <a:lumOff val="40000"/>
                </a:schemeClr>
              </a:buClr>
            </a:pPr>
            <a:endParaRPr lang="en-GB" sz="800" dirty="0" smtClean="0"/>
          </a:p>
          <a:p>
            <a:pPr marL="342900" lvl="1" indent="-34290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36 NAMAs seeking support </a:t>
            </a:r>
            <a:r>
              <a:rPr lang="en-GB" sz="2800" dirty="0" smtClean="0"/>
              <a:t>uploaded </a:t>
            </a:r>
            <a:r>
              <a:rPr lang="en-GB" sz="2800" dirty="0"/>
              <a:t>in the UNFCCC Registry</a:t>
            </a:r>
          </a:p>
          <a:p>
            <a:pPr marL="342900" lvl="1" indent="-34290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8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Finance needs - National Efforts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00" y="1268760"/>
            <a:ext cx="9251812" cy="45979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Most submission included in inf.12/Rev.2 are either national/</a:t>
            </a:r>
            <a:r>
              <a:rPr lang="en-GB" dirty="0" err="1" smtClean="0"/>
              <a:t>sectoral</a:t>
            </a:r>
            <a:r>
              <a:rPr lang="en-GB" dirty="0" smtClean="0"/>
              <a:t> goals or lists of programmes/projects as a collective national effort to address GHGs – equivalent to pledges.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Most have stated these actions are conditional on availability of support.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 few countries have clearly stated unilateral and internationally supported actions – Colombia.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 few countries submission makes no reference to need for international support.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Incremental cost – Only a couple of countries identified approximate incremental cost of its actions, India, South Africa.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08984" y="61653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For further analysis of these submissions see URC, 2013 publication “Understanding the Concept of NAMAs”.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661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0801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NAMAs seeking Support for Preparation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554799"/>
              </p:ext>
            </p:extLst>
          </p:nvPr>
        </p:nvGraphicFramePr>
        <p:xfrm>
          <a:off x="313437" y="1052736"/>
          <a:ext cx="4909052" cy="1672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997"/>
                <a:gridCol w="940134"/>
                <a:gridCol w="1673880"/>
                <a:gridCol w="985041"/>
              </a:tblGrid>
              <a:tr h="3020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 of 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support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28" marR="7192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Nature of Support</a:t>
                      </a:r>
                    </a:p>
                  </a:txBody>
                  <a:tcPr marL="71928" marR="7192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Finance</a:t>
                      </a:r>
                    </a:p>
                  </a:txBody>
                  <a:tcPr marL="71928" marR="71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28" marR="71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Grant </a:t>
                      </a:r>
                    </a:p>
                  </a:txBody>
                  <a:tcPr marL="71928" marR="71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10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28" marR="71928" marT="0" marB="0"/>
                </a:tc>
              </a:tr>
              <a:tr h="404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Capacity</a:t>
                      </a:r>
                    </a:p>
                  </a:txBody>
                  <a:tcPr marL="71928" marR="71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28" marR="71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In-Kind government support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28" marR="7192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28" marR="71928" marT="0" marB="0"/>
                </a:tc>
              </a:tr>
              <a:tr h="404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Technical Assistance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28" marR="71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928" marR="71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1928" marR="71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1928" marR="71928" marT="0" marB="0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06506" y="3717032"/>
            <a:ext cx="8915400" cy="236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4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2957" y="2827004"/>
            <a:ext cx="8619268" cy="3821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4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smtClean="0"/>
              <a:t>Many present a break-down of requested financial support into Finance, Capacity and Technical Assistance requirements.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Direct use of Financial support is requested for:</a:t>
            </a:r>
          </a:p>
          <a:p>
            <a:pPr lvl="1"/>
            <a:r>
              <a:rPr lang="en-GB" dirty="0"/>
              <a:t>Consultancy fees</a:t>
            </a:r>
          </a:p>
          <a:p>
            <a:pPr lvl="1"/>
            <a:r>
              <a:rPr lang="en-GB" dirty="0"/>
              <a:t>Buying equipment’s, </a:t>
            </a:r>
          </a:p>
          <a:p>
            <a:pPr lvl="1"/>
            <a:r>
              <a:rPr lang="en-GB" dirty="0"/>
              <a:t>Expenses for developing elements of the proposal – MRV, estimation of </a:t>
            </a:r>
            <a:r>
              <a:rPr lang="en-GB" dirty="0" smtClean="0"/>
              <a:t>      detailed  costs </a:t>
            </a:r>
            <a:r>
              <a:rPr lang="en-GB" dirty="0"/>
              <a:t>and financing arrangements, GHG emissions estimation and defining </a:t>
            </a:r>
            <a:r>
              <a:rPr lang="en-GB" dirty="0" smtClean="0"/>
              <a:t> activities </a:t>
            </a:r>
            <a:r>
              <a:rPr lang="en-GB" dirty="0"/>
              <a:t>of the proposal, including studies and analysis.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Technical support – focus is on policy and regulatory framework related work.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Details not sufficient to understand specific requirements for support in developing NAMAs. </a:t>
            </a:r>
          </a:p>
          <a:p>
            <a:pPr>
              <a:lnSpc>
                <a:spcPct val="120000"/>
              </a:lnSpc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241032" y="105273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All NAMA request </a:t>
            </a:r>
            <a:r>
              <a:rPr lang="en-GB" sz="2400" dirty="0" smtClean="0"/>
              <a:t>grants.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1 </a:t>
            </a:r>
            <a:r>
              <a:rPr lang="en-GB" sz="2400" dirty="0"/>
              <a:t>indicated in-kind host country support in preparing a NAMA.</a:t>
            </a:r>
          </a:p>
        </p:txBody>
      </p:sp>
    </p:spTree>
    <p:extLst>
      <p:ext uri="{BB962C8B-B14F-4D97-AF65-F5344CB8AC3E}">
        <p14:creationId xmlns:p14="http://schemas.microsoft.com/office/powerpoint/2010/main" val="40781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553400" cy="1224136"/>
          </a:xfrm>
        </p:spPr>
        <p:txBody>
          <a:bodyPr>
            <a:noAutofit/>
          </a:bodyPr>
          <a:lstStyle/>
          <a:p>
            <a:r>
              <a:rPr lang="en-GB" sz="3600" dirty="0" smtClean="0"/>
              <a:t>NAMAs seeking Support for implementation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815210"/>
              </p:ext>
            </p:extLst>
          </p:nvPr>
        </p:nvGraphicFramePr>
        <p:xfrm>
          <a:off x="416496" y="1052736"/>
          <a:ext cx="5128766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550"/>
                <a:gridCol w="422626"/>
                <a:gridCol w="2880320"/>
                <a:gridCol w="664270"/>
              </a:tblGrid>
              <a:tr h="1819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 information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Incremental cost/Full Cost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8/19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  <a:tr h="304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Country contribution in total in Total Cost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Country contribution </a:t>
                      </a:r>
                      <a:r>
                        <a:rPr lang="en-GB" sz="1200" b="1" dirty="0">
                          <a:effectLst/>
                        </a:rPr>
                        <a:t>in incremental cost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  <a:tr h="14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Finance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15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Grant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17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  <a:tr h="14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Capacity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FDI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  <a:tr h="14368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Technical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Loans (private)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  <a:tr h="143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Concessional loan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  <a:tr h="143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Loan (</a:t>
                      </a:r>
                      <a:r>
                        <a:rPr lang="en-GB" sz="1200" b="1" dirty="0" err="1">
                          <a:effectLst/>
                        </a:rPr>
                        <a:t>Soverieng</a:t>
                      </a:r>
                      <a:r>
                        <a:rPr lang="en-GB" sz="1200" b="1" dirty="0">
                          <a:effectLst/>
                        </a:rPr>
                        <a:t>)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  <a:tr h="143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Equity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  <a:tr h="143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Guarantee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  <a:tr h="143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Carbon Finance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7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9" marR="61989" marT="0" marB="0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32520" y="3429000"/>
            <a:ext cx="8959805" cy="3240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14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smtClean="0"/>
              <a:t>Some submissions also provide information on the incremental costs.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 few submissions also provide information on capacity building and technical support in terms of finance out of the total finance need expressed.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Type of financial support requested – covers a whole range from Grants to Loans.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Support requested for  -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Investments;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Measures to create conducive investment environment;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Developing and implementing policy/regulatory framework; 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5088" y="1340768"/>
            <a:ext cx="3493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All submissions provide information on full financial cost  for implementation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69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143000"/>
          </a:xfrm>
        </p:spPr>
        <p:txBody>
          <a:bodyPr/>
          <a:lstStyle/>
          <a:p>
            <a:r>
              <a:rPr lang="en-GB" dirty="0" smtClean="0"/>
              <a:t>Total Cost of NAMAs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052735"/>
            <a:ext cx="8856984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4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6"/>
            <a:ext cx="85534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NAMAs seeking Support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76" y="1268760"/>
            <a:ext cx="9865096" cy="49857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In some cases investment is requested for demonstration activities.</a:t>
            </a:r>
          </a:p>
          <a:p>
            <a:pPr lvl="0">
              <a:lnSpc>
                <a:spcPct val="120000"/>
              </a:lnSpc>
            </a:pPr>
            <a:r>
              <a:rPr lang="en-GB" dirty="0" smtClean="0"/>
              <a:t>Grants requested for: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Institutional </a:t>
            </a:r>
            <a:r>
              <a:rPr lang="en-GB" sz="2400" dirty="0"/>
              <a:t>and human capacity development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Strengthening </a:t>
            </a:r>
            <a:r>
              <a:rPr lang="en-GB" sz="2400" dirty="0"/>
              <a:t>regulatory and policy framework,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Creating infrastructure to implement regulations and </a:t>
            </a:r>
            <a:endParaRPr lang="en-GB" sz="24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400" dirty="0"/>
              <a:t> </a:t>
            </a:r>
            <a:r>
              <a:rPr lang="en-GB" sz="2400" dirty="0" smtClean="0"/>
              <a:t>   policies, such </a:t>
            </a:r>
            <a:r>
              <a:rPr lang="en-GB" sz="2400" dirty="0"/>
              <a:t>as </a:t>
            </a:r>
            <a:r>
              <a:rPr lang="en-GB" sz="2400" dirty="0" smtClean="0"/>
              <a:t>testing labs </a:t>
            </a:r>
            <a:r>
              <a:rPr lang="en-GB" sz="2400" dirty="0"/>
              <a:t>etc.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Subsidizing </a:t>
            </a:r>
            <a:r>
              <a:rPr lang="en-GB" sz="2400" dirty="0"/>
              <a:t>the initial investment cost for new technologies</a:t>
            </a:r>
            <a:r>
              <a:rPr lang="en-GB" sz="2400" dirty="0" smtClean="0"/>
              <a:t>.</a:t>
            </a:r>
          </a:p>
          <a:p>
            <a:pPr lvl="1">
              <a:lnSpc>
                <a:spcPct val="120000"/>
              </a:lnSpc>
            </a:pP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dirty="0" smtClean="0"/>
              <a:t>Though clarity on NMM still to emerge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  	</a:t>
            </a:r>
            <a:r>
              <a:rPr lang="en-GB" sz="2800" dirty="0" smtClean="0"/>
              <a:t>– a  number of submission have considered carbon </a:t>
            </a:r>
            <a:endParaRPr lang="en-GB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	finance to support certain components of NAMA.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11" y="2348880"/>
            <a:ext cx="3208574" cy="13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62" y="-3865"/>
            <a:ext cx="8567762" cy="1143000"/>
          </a:xfrm>
        </p:spPr>
        <p:txBody>
          <a:bodyPr/>
          <a:lstStyle/>
          <a:p>
            <a:r>
              <a:rPr lang="en-GB" dirty="0" smtClean="0"/>
              <a:t>Some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268760"/>
            <a:ext cx="8712968" cy="47853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Support is needed not only for costs to achieve additional GHG reduction benefits but also for “base costs”. </a:t>
            </a:r>
          </a:p>
          <a:p>
            <a:endParaRPr lang="en-GB" sz="900" dirty="0" smtClean="0"/>
          </a:p>
          <a:p>
            <a:r>
              <a:rPr lang="en-GB" dirty="0" smtClean="0"/>
              <a:t>Though submissions are not sufficiently clear on what type </a:t>
            </a:r>
            <a:r>
              <a:rPr lang="en-GB" dirty="0"/>
              <a:t>of finance </a:t>
            </a:r>
            <a:r>
              <a:rPr lang="en-GB" dirty="0" smtClean="0"/>
              <a:t>is requested for which activities: </a:t>
            </a:r>
          </a:p>
          <a:p>
            <a:pPr lvl="1"/>
            <a:r>
              <a:rPr lang="en-GB" dirty="0" smtClean="0"/>
              <a:t>It seems recognition exists that base costs will be covered by FDI, Loans (private sector), Equity </a:t>
            </a:r>
            <a:r>
              <a:rPr lang="en-GB" dirty="0" err="1" smtClean="0"/>
              <a:t>etc</a:t>
            </a:r>
            <a:r>
              <a:rPr lang="en-GB" dirty="0" smtClean="0"/>
              <a:t>; and  </a:t>
            </a:r>
          </a:p>
          <a:p>
            <a:pPr lvl="1"/>
            <a:r>
              <a:rPr lang="en-GB" dirty="0" smtClean="0"/>
              <a:t> Grants or guarantees for additional costs required for adopting low carbon options or covering risks of adopting low cost carbon options.</a:t>
            </a:r>
          </a:p>
          <a:p>
            <a:pPr lvl="1"/>
            <a:endParaRPr lang="en-GB" sz="900" dirty="0" smtClean="0"/>
          </a:p>
          <a:p>
            <a:r>
              <a:rPr lang="en-GB" dirty="0" smtClean="0"/>
              <a:t>Those </a:t>
            </a:r>
            <a:r>
              <a:rPr lang="en-GB" dirty="0"/>
              <a:t>developed with support, have greater information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6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143000"/>
          </a:xfrm>
        </p:spPr>
        <p:txBody>
          <a:bodyPr/>
          <a:lstStyle/>
          <a:p>
            <a:r>
              <a:rPr lang="en-GB" dirty="0"/>
              <a:t>Some </a:t>
            </a:r>
            <a:r>
              <a:rPr lang="en-GB" dirty="0" smtClean="0"/>
              <a:t>observations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268760"/>
            <a:ext cx="9433048" cy="489654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Incremental cost </a:t>
            </a:r>
            <a:r>
              <a:rPr lang="en-GB" dirty="0" smtClean="0"/>
              <a:t>– </a:t>
            </a:r>
            <a:r>
              <a:rPr lang="en-GB" dirty="0"/>
              <a:t>Some state incremental costs as zero </a:t>
            </a:r>
            <a:r>
              <a:rPr lang="en-GB" dirty="0" smtClean="0"/>
              <a:t>and </a:t>
            </a:r>
            <a:r>
              <a:rPr lang="en-GB" dirty="0"/>
              <a:t>some have indicated part of this will be supported by government </a:t>
            </a:r>
            <a:r>
              <a:rPr lang="en-GB" dirty="0" smtClean="0"/>
              <a:t>funds</a:t>
            </a:r>
          </a:p>
          <a:p>
            <a:endParaRPr lang="en-GB" dirty="0"/>
          </a:p>
          <a:p>
            <a:r>
              <a:rPr lang="en-GB" dirty="0"/>
              <a:t>Additional information to increase third party understanding:</a:t>
            </a:r>
          </a:p>
          <a:p>
            <a:pPr lvl="1"/>
            <a:r>
              <a:rPr lang="en-GB" dirty="0"/>
              <a:t>Further clarity on what kind of financial support is needed for actions included in NAMAs. </a:t>
            </a:r>
          </a:p>
          <a:p>
            <a:pPr lvl="1"/>
            <a:r>
              <a:rPr lang="en-GB" dirty="0"/>
              <a:t>Private sector role or involvement in implementing NAMAs.</a:t>
            </a:r>
          </a:p>
          <a:p>
            <a:pPr lvl="1"/>
            <a:r>
              <a:rPr lang="en-GB" dirty="0"/>
              <a:t>Though information on sustainable development benefits is provided – further clarity on country contribution to implementing NAMAs would provide clarity on country ownership.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1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143000"/>
          </a:xfrm>
        </p:spPr>
        <p:txBody>
          <a:bodyPr/>
          <a:lstStyle/>
          <a:p>
            <a:r>
              <a:rPr lang="en-GB" dirty="0" smtClean="0"/>
              <a:t>Support for NAMAs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124744"/>
            <a:ext cx="3137088" cy="14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25" y="1700808"/>
            <a:ext cx="9001000" cy="410482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Four entries in Registry for </a:t>
            </a:r>
          </a:p>
          <a:p>
            <a:pPr marL="0" indent="0">
              <a:buNone/>
            </a:pPr>
            <a:r>
              <a:rPr lang="en-GB" sz="2800" dirty="0" smtClean="0"/>
              <a:t>     support to NAMAs, including one from GEF.</a:t>
            </a:r>
          </a:p>
          <a:p>
            <a:endParaRPr lang="en-GB" sz="900" dirty="0" smtClean="0"/>
          </a:p>
          <a:p>
            <a:r>
              <a:rPr lang="en-GB" sz="2800" dirty="0" smtClean="0"/>
              <a:t>Germany and UK have established NAMA facility </a:t>
            </a:r>
            <a:endParaRPr lang="en-GB" sz="2800" dirty="0"/>
          </a:p>
          <a:p>
            <a:pPr marL="457200" lvl="1" indent="0">
              <a:buNone/>
            </a:pPr>
            <a:r>
              <a:rPr lang="en-GB" sz="2600" dirty="0" smtClean="0"/>
              <a:t>– the only dedicated fund for NAMA implementation.</a:t>
            </a:r>
          </a:p>
          <a:p>
            <a:endParaRPr lang="en-GB" sz="900" dirty="0" smtClean="0"/>
          </a:p>
          <a:p>
            <a:r>
              <a:rPr lang="en-GB" sz="2800" dirty="0" smtClean="0"/>
              <a:t>Germany has also listed ODA-Climate fund ICI as a source of funds for climate change, though not specific for NAMAs.</a:t>
            </a:r>
          </a:p>
          <a:p>
            <a:endParaRPr lang="en-GB" sz="800" dirty="0" smtClean="0"/>
          </a:p>
          <a:p>
            <a:r>
              <a:rPr lang="en-GB" sz="2800" dirty="0" smtClean="0"/>
              <a:t>A number of initiatives to support NAMA development</a:t>
            </a:r>
          </a:p>
          <a:p>
            <a:pPr marL="0" indent="0">
              <a:buNone/>
            </a:pPr>
            <a:r>
              <a:rPr lang="en-GB" sz="2800" dirty="0" smtClean="0"/>
              <a:t>      </a:t>
            </a:r>
            <a:r>
              <a:rPr lang="en-GB" sz="2600" dirty="0" smtClean="0"/>
              <a:t>– through bilateral and multilateral funds. </a:t>
            </a:r>
          </a:p>
          <a:p>
            <a:endParaRPr lang="en-GB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50" y="2952750"/>
            <a:ext cx="2219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2" y="4048788"/>
            <a:ext cx="1159670" cy="39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3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117817"/>
          </a:xfrm>
        </p:spPr>
        <p:txBody>
          <a:bodyPr>
            <a:noAutofit/>
          </a:bodyPr>
          <a:lstStyle/>
          <a:p>
            <a:r>
              <a:rPr lang="en-GB" sz="3600" dirty="0" smtClean="0"/>
              <a:t>Understanding the financing – </a:t>
            </a:r>
            <a:br>
              <a:rPr lang="en-GB" sz="3600" dirty="0" smtClean="0"/>
            </a:br>
            <a:r>
              <a:rPr lang="en-GB" sz="2800" dirty="0" smtClean="0"/>
              <a:t>What types of mitigation activities will GCF finance?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700808"/>
            <a:ext cx="7992888" cy="447985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O</a:t>
            </a:r>
            <a:r>
              <a:rPr lang="en-GB" dirty="0" smtClean="0"/>
              <a:t>bjective - Promote </a:t>
            </a:r>
            <a:r>
              <a:rPr lang="en-GB" dirty="0"/>
              <a:t>the shift towards low-emission and climate-resilient development pathways. </a:t>
            </a:r>
            <a:endParaRPr lang="en-GB" dirty="0" smtClean="0"/>
          </a:p>
          <a:p>
            <a:endParaRPr lang="en-GB" sz="1000" dirty="0" smtClean="0"/>
          </a:p>
          <a:p>
            <a:r>
              <a:rPr lang="en-GB" dirty="0" smtClean="0"/>
              <a:t>Fund for implementation of mitigation actions:</a:t>
            </a:r>
          </a:p>
          <a:p>
            <a:pPr lvl="1"/>
            <a:r>
              <a:rPr lang="en-GB" dirty="0" smtClean="0"/>
              <a:t>Project-based and programmatic approaches, emphasis on programmatic approach </a:t>
            </a:r>
          </a:p>
          <a:p>
            <a:pPr lvl="1"/>
            <a:r>
              <a:rPr lang="en-GB" dirty="0" smtClean="0"/>
              <a:t>Should be aligned to strategies and plans, such as, Low emission development strategies (LEDS) or plans,</a:t>
            </a:r>
          </a:p>
          <a:p>
            <a:pPr lvl="1"/>
            <a:endParaRPr lang="en-GB" sz="1000" dirty="0" smtClean="0"/>
          </a:p>
          <a:p>
            <a:r>
              <a:rPr lang="en-GB" dirty="0" smtClean="0"/>
              <a:t>GCF will also support - </a:t>
            </a:r>
            <a:r>
              <a:rPr lang="en-GB" u="sng" dirty="0" smtClean="0"/>
              <a:t>preparation or strengthening</a:t>
            </a:r>
            <a:r>
              <a:rPr lang="en-GB" dirty="0" smtClean="0"/>
              <a:t> of LEDS or plans, NAMAs, NAPs, NAPAs.</a:t>
            </a:r>
          </a:p>
          <a:p>
            <a:endParaRPr lang="en-GB" sz="900" dirty="0" smtClean="0"/>
          </a:p>
          <a:p>
            <a:r>
              <a:rPr lang="en-GB" dirty="0"/>
              <a:t>Special facility to fund private sector adaptation and mitigation initiatives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16632"/>
            <a:ext cx="1512168" cy="5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0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692696"/>
            <a:ext cx="8553400" cy="1143000"/>
          </a:xfrm>
        </p:spPr>
        <p:txBody>
          <a:bodyPr anchor="ctr"/>
          <a:lstStyle/>
          <a:p>
            <a:r>
              <a:rPr lang="en-GB" dirty="0" smtClean="0"/>
              <a:t>Session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2276872"/>
            <a:ext cx="8524728" cy="28369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Financial</a:t>
            </a:r>
            <a:r>
              <a:rPr lang="en-GB" dirty="0"/>
              <a:t>, </a:t>
            </a:r>
            <a:r>
              <a:rPr lang="en-GB" dirty="0" smtClean="0"/>
              <a:t>technological </a:t>
            </a:r>
            <a:r>
              <a:rPr lang="en-GB" dirty="0"/>
              <a:t>and capacity building support needs of developing countries to implement </a:t>
            </a:r>
            <a:r>
              <a:rPr lang="en-GB" dirty="0" smtClean="0"/>
              <a:t>their </a:t>
            </a:r>
            <a:r>
              <a:rPr lang="en-GB" dirty="0"/>
              <a:t>NAMAs </a:t>
            </a:r>
            <a:r>
              <a:rPr lang="en-GB" u="sng" dirty="0"/>
              <a:t>as well as of available sources of support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AutoShape 2" descr="Sudhir Shar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Sudhir Shar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2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6"/>
            <a:ext cx="85534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                   GCF – Financing Instruments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484784"/>
            <a:ext cx="89154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Finance </a:t>
            </a:r>
            <a:r>
              <a:rPr lang="en-GB" dirty="0"/>
              <a:t>incremental costs for activities that address climate change</a:t>
            </a:r>
            <a:r>
              <a:rPr lang="en-GB" dirty="0" smtClean="0"/>
              <a:t>.</a:t>
            </a:r>
          </a:p>
          <a:p>
            <a:endParaRPr lang="en-GB" sz="1100" dirty="0" smtClean="0"/>
          </a:p>
          <a:p>
            <a:r>
              <a:rPr lang="en-GB" dirty="0" smtClean="0"/>
              <a:t>Type of financial support</a:t>
            </a:r>
          </a:p>
          <a:p>
            <a:pPr lvl="1"/>
            <a:r>
              <a:rPr lang="en-GB" dirty="0" smtClean="0"/>
              <a:t>Grants</a:t>
            </a:r>
          </a:p>
          <a:p>
            <a:pPr lvl="1"/>
            <a:r>
              <a:rPr lang="en-GB" dirty="0" smtClean="0"/>
              <a:t>Concessional lending,</a:t>
            </a:r>
          </a:p>
          <a:p>
            <a:pPr lvl="1"/>
            <a:r>
              <a:rPr lang="en-GB" dirty="0" smtClean="0"/>
              <a:t>Other financing modalities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- guarantees, equity investment and                                      	other modes of innovative funding.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60648"/>
            <a:ext cx="1987562" cy="71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6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Information on Financing in NAMAs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340768"/>
            <a:ext cx="9294432" cy="540012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Financial details of NAMA could benefit by including the following:</a:t>
            </a:r>
          </a:p>
          <a:p>
            <a:endParaRPr lang="en-GB" sz="500" dirty="0" smtClean="0"/>
          </a:p>
          <a:p>
            <a:pPr lvl="1"/>
            <a:r>
              <a:rPr lang="en-GB" sz="2600" dirty="0"/>
              <a:t>C</a:t>
            </a:r>
            <a:r>
              <a:rPr lang="en-GB" sz="2600" dirty="0" smtClean="0"/>
              <a:t>lear </a:t>
            </a:r>
            <a:r>
              <a:rPr lang="en-GB" sz="2600" dirty="0"/>
              <a:t>and realistic </a:t>
            </a:r>
            <a:r>
              <a:rPr lang="en-GB" sz="2600" dirty="0" smtClean="0"/>
              <a:t>description of </a:t>
            </a:r>
            <a:r>
              <a:rPr lang="en-GB" sz="2600" dirty="0"/>
              <a:t>allocation of </a:t>
            </a:r>
            <a:r>
              <a:rPr lang="en-GB" sz="2600" dirty="0" smtClean="0"/>
              <a:t>funds to projects / programs </a:t>
            </a:r>
            <a:endParaRPr lang="en-GB" sz="2600" dirty="0"/>
          </a:p>
          <a:p>
            <a:pPr lvl="1"/>
            <a:r>
              <a:rPr lang="en-GB" sz="2600" dirty="0" smtClean="0"/>
              <a:t>Clear </a:t>
            </a:r>
            <a:r>
              <a:rPr lang="en-GB" sz="2600" dirty="0"/>
              <a:t>evaluation of economic benefit </a:t>
            </a:r>
            <a:r>
              <a:rPr lang="en-GB" sz="2600" dirty="0" smtClean="0"/>
              <a:t>to </a:t>
            </a:r>
            <a:r>
              <a:rPr lang="en-GB" sz="2600" dirty="0"/>
              <a:t>confirm financial feasibility </a:t>
            </a:r>
            <a:r>
              <a:rPr lang="en-GB" sz="2600" dirty="0" smtClean="0"/>
              <a:t>        (</a:t>
            </a:r>
            <a:r>
              <a:rPr lang="en-GB" sz="2600" dirty="0"/>
              <a:t>financial return), </a:t>
            </a:r>
          </a:p>
          <a:p>
            <a:pPr lvl="1"/>
            <a:r>
              <a:rPr lang="en-GB" sz="2600" dirty="0" smtClean="0"/>
              <a:t>Clear estimates </a:t>
            </a:r>
            <a:r>
              <a:rPr lang="en-GB" sz="2600" dirty="0"/>
              <a:t>of  necessary cost with a good explanation </a:t>
            </a:r>
            <a:r>
              <a:rPr lang="en-GB" sz="2600" dirty="0" smtClean="0"/>
              <a:t>                  (</a:t>
            </a:r>
            <a:r>
              <a:rPr lang="en-GB" sz="2600" dirty="0"/>
              <a:t>justification of the required cost). </a:t>
            </a:r>
          </a:p>
          <a:p>
            <a:pPr lvl="1"/>
            <a:r>
              <a:rPr lang="en-GB" sz="2600" dirty="0" smtClean="0"/>
              <a:t>Early </a:t>
            </a:r>
            <a:r>
              <a:rPr lang="en-GB" sz="2600" dirty="0"/>
              <a:t>integration of potential financiers in the design of NAMAs </a:t>
            </a:r>
            <a:r>
              <a:rPr lang="en-GB" sz="2600" dirty="0" smtClean="0"/>
              <a:t>                          may </a:t>
            </a:r>
            <a:r>
              <a:rPr lang="en-GB" sz="2600" dirty="0"/>
              <a:t>be useful to ensure later funding.</a:t>
            </a:r>
          </a:p>
          <a:p>
            <a:pPr lvl="1"/>
            <a:r>
              <a:rPr lang="en-GB" sz="2600" dirty="0"/>
              <a:t>Private Sector engagement </a:t>
            </a:r>
            <a:r>
              <a:rPr lang="en-GB" sz="2600" dirty="0" smtClean="0"/>
              <a:t>                                                                                               – </a:t>
            </a:r>
            <a:r>
              <a:rPr lang="en-GB" sz="2600" dirty="0"/>
              <a:t>as a source of investment but importantly as a vehicle of disseminating low carbon development measures and technologies</a:t>
            </a:r>
            <a:r>
              <a:rPr lang="en-GB" sz="2600" dirty="0" smtClean="0"/>
              <a:t>.</a:t>
            </a:r>
          </a:p>
          <a:p>
            <a:pPr lvl="1"/>
            <a:endParaRPr lang="en-GB" sz="1500" dirty="0"/>
          </a:p>
          <a:p>
            <a:r>
              <a:rPr lang="en-GB" dirty="0" smtClean="0"/>
              <a:t>All this information helps provide confidence that proposals can withstand due diligence </a:t>
            </a:r>
            <a:r>
              <a:rPr lang="en-GB" dirty="0"/>
              <a:t>of financial institutions before </a:t>
            </a:r>
            <a:r>
              <a:rPr lang="en-GB" dirty="0" smtClean="0"/>
              <a:t>attracting investment </a:t>
            </a:r>
            <a:r>
              <a:rPr lang="en-GB" dirty="0"/>
              <a:t>from public, private and market </a:t>
            </a:r>
            <a:r>
              <a:rPr lang="en-GB" dirty="0" smtClean="0"/>
              <a:t>financial sources</a:t>
            </a:r>
            <a:r>
              <a:rPr lang="en-GB" dirty="0"/>
              <a:t>. 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8704" y="639633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NAMA </a:t>
            </a:r>
            <a:r>
              <a:rPr lang="en-GB" sz="1200" dirty="0"/>
              <a:t>Finance </a:t>
            </a:r>
            <a:r>
              <a:rPr lang="en-GB" sz="1200" dirty="0" smtClean="0"/>
              <a:t>Study - Examples </a:t>
            </a:r>
            <a:r>
              <a:rPr lang="en-GB" sz="1200" dirty="0"/>
              <a:t>from the UNEP Bilateral Finance Institutions </a:t>
            </a:r>
            <a:r>
              <a:rPr lang="en-GB" sz="1200" dirty="0" smtClean="0"/>
              <a:t> Climate </a:t>
            </a:r>
            <a:r>
              <a:rPr lang="en-GB" sz="1200" dirty="0"/>
              <a:t>Change Working </a:t>
            </a:r>
            <a:r>
              <a:rPr lang="en-GB" sz="1200" dirty="0" smtClean="0"/>
              <a:t>Group, UNEP, 2012.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389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7747"/>
            <a:ext cx="8553400" cy="1117817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Information on Financing in </a:t>
            </a:r>
            <a:r>
              <a:rPr lang="en-GB" dirty="0" smtClean="0"/>
              <a:t>NAMAs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772816"/>
            <a:ext cx="8928992" cy="391979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KFW has put out following criteria to support NAMAs: </a:t>
            </a:r>
          </a:p>
          <a:p>
            <a:endParaRPr lang="en-GB" sz="900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level of ambition in terms of the </a:t>
            </a:r>
            <a:r>
              <a:rPr lang="en-GB" dirty="0" smtClean="0"/>
              <a:t>GHG reduction </a:t>
            </a:r>
            <a:r>
              <a:rPr lang="en-GB" dirty="0"/>
              <a:t>potential and transformative impacts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national interest and ownership in </a:t>
            </a:r>
            <a:r>
              <a:rPr lang="en-GB" dirty="0" smtClean="0"/>
              <a:t>the national </a:t>
            </a:r>
            <a:r>
              <a:rPr lang="en-GB" dirty="0"/>
              <a:t>government beyond the borders of </a:t>
            </a:r>
            <a:r>
              <a:rPr lang="en-GB" dirty="0" smtClean="0"/>
              <a:t>single ministries</a:t>
            </a:r>
            <a:endParaRPr lang="en-GB" dirty="0"/>
          </a:p>
          <a:p>
            <a:pPr lvl="1"/>
            <a:r>
              <a:rPr lang="en-GB" dirty="0" smtClean="0"/>
              <a:t>An </a:t>
            </a:r>
            <a:r>
              <a:rPr lang="en-GB" dirty="0"/>
              <a:t>adequate and cost-effective MRV system </a:t>
            </a:r>
            <a:r>
              <a:rPr lang="en-GB" dirty="0" smtClean="0"/>
              <a:t>to provide </a:t>
            </a:r>
            <a:r>
              <a:rPr lang="en-GB" dirty="0"/>
              <a:t>for indicators, baselines and milestones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maturity and bankability of a NAMA </a:t>
            </a:r>
            <a:r>
              <a:rPr lang="en-GB" dirty="0" smtClean="0"/>
              <a:t>concept to </a:t>
            </a:r>
            <a:r>
              <a:rPr lang="en-GB" dirty="0"/>
              <a:t>be financially viable and sustainable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764704"/>
            <a:ext cx="1362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6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3738828" y="620713"/>
            <a:ext cx="3121422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9315" name="Picture 3" descr="C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56" y="930276"/>
            <a:ext cx="1320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6" name="Picture 4" descr="guidebook%20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" y="1514475"/>
            <a:ext cx="1269206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7" name="Picture 5" descr="windcd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479" y="1998663"/>
            <a:ext cx="138959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6153" y="2516189"/>
            <a:ext cx="128468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9" name="Picture 7" descr="strategy%20Peru%20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7435" y="2947989"/>
            <a:ext cx="1372394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0" name="Picture 8" descr="baseline%20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9867" y="3462339"/>
            <a:ext cx="129672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6819" y="3906839"/>
            <a:ext cx="132596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322" name="Picture 10" descr="financial cover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0652" y="4348164"/>
            <a:ext cx="1343157" cy="1633537"/>
          </a:xfrm>
          <a:prstGeom prst="rect">
            <a:avLst/>
          </a:prstGeom>
          <a:noFill/>
        </p:spPr>
      </p:pic>
      <p:pic>
        <p:nvPicPr>
          <p:cNvPr id="26932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2760" y="980728"/>
            <a:ext cx="1252683" cy="15999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6932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20315" y="809550"/>
            <a:ext cx="1709473" cy="2214563"/>
          </a:xfrm>
          <a:prstGeom prst="rect">
            <a:avLst/>
          </a:prstGeom>
          <a:noFill/>
        </p:spPr>
      </p:pic>
      <p:pic>
        <p:nvPicPr>
          <p:cNvPr id="26932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9788" y="1401180"/>
            <a:ext cx="1752467" cy="2286000"/>
          </a:xfrm>
          <a:prstGeom prst="rect">
            <a:avLst/>
          </a:prstGeom>
          <a:noFill/>
        </p:spPr>
      </p:pic>
      <p:pic>
        <p:nvPicPr>
          <p:cNvPr id="26932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6731" y="2560055"/>
            <a:ext cx="1730110" cy="2254250"/>
          </a:xfrm>
          <a:prstGeom prst="rect">
            <a:avLst/>
          </a:prstGeom>
          <a:noFill/>
        </p:spPr>
      </p:pic>
      <p:pic>
        <p:nvPicPr>
          <p:cNvPr id="26932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24877" y="2967262"/>
            <a:ext cx="1795463" cy="2330450"/>
          </a:xfrm>
          <a:prstGeom prst="rect">
            <a:avLst/>
          </a:prstGeom>
          <a:noFill/>
        </p:spPr>
      </p:pic>
      <p:pic>
        <p:nvPicPr>
          <p:cNvPr id="269328" name="Picture 16"/>
          <p:cNvPicPr>
            <a:picLocks noChangeAspect="1" noChangeArrowheads="1"/>
          </p:cNvPicPr>
          <p:nvPr/>
        </p:nvPicPr>
        <p:blipFill>
          <a:blip r:embed="rId16" cstate="print"/>
          <a:srcRect b="797"/>
          <a:stretch>
            <a:fillRect/>
          </a:stretch>
        </p:blipFill>
        <p:spPr bwMode="auto">
          <a:xfrm>
            <a:off x="7473280" y="4531053"/>
            <a:ext cx="1807502" cy="2154238"/>
          </a:xfrm>
          <a:prstGeom prst="rect">
            <a:avLst/>
          </a:prstGeom>
          <a:noFill/>
        </p:spPr>
      </p:pic>
      <p:pic>
        <p:nvPicPr>
          <p:cNvPr id="269329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84848" y="1484784"/>
            <a:ext cx="1239974" cy="148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3419101" y="4889431"/>
            <a:ext cx="3513535" cy="1938992"/>
          </a:xfrm>
          <a:prstGeom prst="rect">
            <a:avLst/>
          </a:prstGeom>
          <a:solidFill>
            <a:srgbClr val="C0C0C0"/>
          </a:solidFill>
          <a:ln w="25400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33399"/>
                </a:solidFill>
                <a:cs typeface="Times New Roman" pitchFamily="18" charset="0"/>
              </a:rPr>
              <a:t>More information:</a:t>
            </a:r>
          </a:p>
          <a:p>
            <a:pPr algn="ctr"/>
            <a:r>
              <a:rPr lang="en-GB" sz="2400" b="1" dirty="0" smtClean="0">
                <a:cs typeface="Times New Roman" pitchFamily="18" charset="0"/>
              </a:rPr>
              <a:t>http://uneprisoe.org</a:t>
            </a:r>
            <a:endParaRPr lang="en-GB" sz="2400" b="1" dirty="0"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cs typeface="Times New Roman" pitchFamily="18" charset="0"/>
              </a:rPr>
              <a:t>http://cd4cdm.org</a:t>
            </a:r>
            <a:endParaRPr lang="en-GB" sz="2400" b="1" dirty="0"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cs typeface="Times New Roman" pitchFamily="18" charset="0"/>
              </a:rPr>
              <a:t>http://cdmbazaar.net</a:t>
            </a:r>
            <a:endParaRPr lang="en-GB" sz="2400" b="1" dirty="0"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cs typeface="Times New Roman" pitchFamily="18" charset="0"/>
              </a:rPr>
              <a:t>http://cdmpipeline.org</a:t>
            </a:r>
            <a:endParaRPr lang="es-ES" sz="2400" b="1" dirty="0">
              <a:cs typeface="Times New Roman" pitchFamily="18" charset="0"/>
            </a:endParaRPr>
          </a:p>
        </p:txBody>
      </p:sp>
      <p:sp>
        <p:nvSpPr>
          <p:cNvPr id="269331" name="Text Box 19"/>
          <p:cNvSpPr txBox="1">
            <a:spLocks noChangeArrowheads="1"/>
          </p:cNvSpPr>
          <p:nvPr/>
        </p:nvSpPr>
        <p:spPr bwMode="auto">
          <a:xfrm>
            <a:off x="0" y="101820"/>
            <a:ext cx="859466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Thank</a:t>
            </a:r>
            <a:r>
              <a:rPr lang="es-E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s-ES" sz="3200" b="1" dirty="0" err="1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you</a:t>
            </a:r>
            <a:r>
              <a:rPr lang="es-ES" sz="32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!!</a:t>
            </a:r>
          </a:p>
        </p:txBody>
      </p:sp>
      <p:pic>
        <p:nvPicPr>
          <p:cNvPr id="269334" name="Picture 22"/>
          <p:cNvPicPr>
            <a:picLocks noChangeAspect="1" noChangeArrowheads="1"/>
          </p:cNvPicPr>
          <p:nvPr/>
        </p:nvPicPr>
        <p:blipFill>
          <a:blip r:embed="rId18" cstate="print"/>
          <a:srcRect l="48973" t="14906" r="2065" b="8075"/>
          <a:stretch>
            <a:fillRect/>
          </a:stretch>
        </p:blipFill>
        <p:spPr bwMode="auto">
          <a:xfrm>
            <a:off x="0" y="4237822"/>
            <a:ext cx="1524182" cy="180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35" name="Picture 23"/>
          <p:cNvPicPr>
            <a:picLocks noChangeAspect="1" noChangeArrowheads="1"/>
          </p:cNvPicPr>
          <p:nvPr/>
        </p:nvPicPr>
        <p:blipFill>
          <a:blip r:embed="rId19" cstate="print"/>
          <a:srcRect l="52899" t="17398" r="2202" b="10329"/>
          <a:stretch>
            <a:fillRect/>
          </a:stretch>
        </p:blipFill>
        <p:spPr bwMode="auto">
          <a:xfrm>
            <a:off x="4232920" y="1916832"/>
            <a:ext cx="1419119" cy="18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67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25408" cy="1143000"/>
          </a:xfrm>
        </p:spPr>
        <p:txBody>
          <a:bodyPr/>
          <a:lstStyle/>
          <a:p>
            <a:r>
              <a:rPr lang="en-GB" dirty="0" smtClean="0"/>
              <a:t>Financial architecture for NAMAs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1280802"/>
            <a:ext cx="21478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6496" y="1484784"/>
            <a:ext cx="8910000" cy="4896544"/>
          </a:xfrm>
        </p:spPr>
        <p:txBody>
          <a:bodyPr>
            <a:normAutofit/>
          </a:bodyPr>
          <a:lstStyle/>
          <a:p>
            <a:r>
              <a:rPr lang="en-GB" dirty="0"/>
              <a:t>NAMAs will be supported through </a:t>
            </a:r>
            <a:r>
              <a:rPr lang="en-GB" dirty="0" smtClean="0"/>
              <a:t>                     finance</a:t>
            </a:r>
            <a:r>
              <a:rPr lang="en-GB" dirty="0"/>
              <a:t>, technology and capacity </a:t>
            </a:r>
            <a:r>
              <a:rPr lang="en-GB" dirty="0" smtClean="0"/>
              <a:t>building </a:t>
            </a:r>
            <a:r>
              <a:rPr lang="en-GB" dirty="0"/>
              <a:t> </a:t>
            </a:r>
            <a:r>
              <a:rPr lang="en-GB" dirty="0" smtClean="0"/>
              <a:t>                             – Internationally supported NAMAs. </a:t>
            </a:r>
          </a:p>
          <a:p>
            <a:endParaRPr lang="en-GB" dirty="0"/>
          </a:p>
          <a:p>
            <a:r>
              <a:rPr lang="en-GB" dirty="0" smtClean="0"/>
              <a:t>Developing </a:t>
            </a:r>
            <a:r>
              <a:rPr lang="en-GB" dirty="0"/>
              <a:t>countries </a:t>
            </a:r>
            <a:r>
              <a:rPr lang="en-GB" dirty="0" smtClean="0"/>
              <a:t>also to undertake </a:t>
            </a:r>
            <a:r>
              <a:rPr lang="en-GB" dirty="0"/>
              <a:t>NAMAs with own resources </a:t>
            </a:r>
            <a:r>
              <a:rPr lang="en-GB" dirty="0" smtClean="0"/>
              <a:t>depending on their capacities – </a:t>
            </a:r>
            <a:r>
              <a:rPr lang="en-GB" dirty="0"/>
              <a:t>D</a:t>
            </a:r>
            <a:r>
              <a:rPr lang="en-GB" dirty="0" smtClean="0"/>
              <a:t>omestically </a:t>
            </a:r>
            <a:r>
              <a:rPr lang="en-GB" dirty="0"/>
              <a:t>supported NAMAs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30" y="4797152"/>
            <a:ext cx="1942245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85"/>
            <a:ext cx="8553400" cy="1143000"/>
          </a:xfrm>
        </p:spPr>
        <p:txBody>
          <a:bodyPr/>
          <a:lstStyle/>
          <a:p>
            <a:r>
              <a:rPr lang="en-GB" dirty="0"/>
              <a:t>Financial architecture for </a:t>
            </a:r>
            <a:r>
              <a:rPr lang="en-GB" dirty="0" smtClean="0"/>
              <a:t>NAMAs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40" y="1198563"/>
            <a:ext cx="8857464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Cancun and Durban outcomes strengthened the existing Financing Mechanism of the Convention.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Existing operating entity – GEF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Created new operating entity – Green Climate Fund (GCF)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Bilateral </a:t>
            </a:r>
            <a:r>
              <a:rPr lang="en-GB" dirty="0"/>
              <a:t>and </a:t>
            </a:r>
            <a:r>
              <a:rPr lang="en-GB" dirty="0" smtClean="0"/>
              <a:t>Multilateral urged </a:t>
            </a:r>
            <a:r>
              <a:rPr lang="en-GB" dirty="0"/>
              <a:t>to provide </a:t>
            </a:r>
            <a:r>
              <a:rPr lang="en-GB" dirty="0" smtClean="0"/>
              <a:t>support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dirty="0"/>
              <a:t>Support architecture also includes: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Registry as a platform to </a:t>
            </a:r>
            <a:r>
              <a:rPr lang="en-GB" dirty="0" smtClean="0"/>
              <a:t>facilitate </a:t>
            </a:r>
            <a:r>
              <a:rPr lang="en-GB" dirty="0" smtClean="0"/>
              <a:t>the </a:t>
            </a:r>
            <a:r>
              <a:rPr lang="en-GB" dirty="0"/>
              <a:t>matching of support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Standing Committee to support </a:t>
            </a:r>
            <a:r>
              <a:rPr lang="en-GB" b="1" dirty="0"/>
              <a:t>COP</a:t>
            </a:r>
            <a:r>
              <a:rPr lang="en-GB" dirty="0"/>
              <a:t> </a:t>
            </a:r>
            <a:r>
              <a:rPr lang="en-GB" dirty="0" smtClean="0"/>
              <a:t>in </a:t>
            </a:r>
            <a:r>
              <a:rPr lang="en-GB" dirty="0"/>
              <a:t>overall </a:t>
            </a:r>
            <a:r>
              <a:rPr lang="en-GB" dirty="0" smtClean="0"/>
              <a:t>                                   assessment </a:t>
            </a:r>
            <a:r>
              <a:rPr lang="en-GB" dirty="0"/>
              <a:t>and advice on Climate </a:t>
            </a:r>
            <a:r>
              <a:rPr lang="en-GB" dirty="0" smtClean="0"/>
              <a:t>Finance</a:t>
            </a: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47" y="1988840"/>
            <a:ext cx="1656978" cy="41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82"/>
          <a:stretch/>
        </p:blipFill>
        <p:spPr bwMode="auto">
          <a:xfrm>
            <a:off x="8198294" y="2499772"/>
            <a:ext cx="1410224" cy="16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54" y="3013862"/>
            <a:ext cx="970452" cy="5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906" y="3021490"/>
            <a:ext cx="619567" cy="57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 descr="Image"/>
          <p:cNvSpPr>
            <a:spLocks noChangeAspect="1" noChangeArrowheads="1"/>
          </p:cNvSpPr>
          <p:nvPr/>
        </p:nvSpPr>
        <p:spPr bwMode="auto">
          <a:xfrm>
            <a:off x="155575" y="-1096963"/>
            <a:ext cx="35242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0" y="5222841"/>
            <a:ext cx="1358524" cy="8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9"/>
          <a:stretch/>
        </p:blipFill>
        <p:spPr bwMode="auto">
          <a:xfrm>
            <a:off x="8193360" y="2653668"/>
            <a:ext cx="1410224" cy="20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143000"/>
          </a:xfrm>
        </p:spPr>
        <p:txBody>
          <a:bodyPr/>
          <a:lstStyle/>
          <a:p>
            <a:r>
              <a:rPr lang="en-GB" dirty="0" smtClean="0"/>
              <a:t>    Financing instruments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55847"/>
              </p:ext>
            </p:extLst>
          </p:nvPr>
        </p:nvGraphicFramePr>
        <p:xfrm>
          <a:off x="0" y="1268760"/>
          <a:ext cx="9906000" cy="5600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951"/>
                <a:gridCol w="7812049"/>
              </a:tblGrid>
              <a:tr h="353194">
                <a:tc>
                  <a:txBody>
                    <a:bodyPr/>
                    <a:lstStyle/>
                    <a:p>
                      <a:pPr algn="just"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Instrument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Typical providers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6758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Equity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Private companies, individuals, venture funds, publicly funded venture funds (hybrids), pension funds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4158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First-loss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Private companies, venture funds, publicly funded venture funds (hybrids)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3531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Loans 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Banks, development banks, publicly funded venture funds (hybrids), pension funds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4158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Soft </a:t>
                      </a:r>
                      <a:r>
                        <a:rPr lang="en-GB" sz="1600" dirty="0" smtClean="0">
                          <a:effectLst/>
                        </a:rPr>
                        <a:t>loans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bilateral donors (through commercial banks), multilateral development banks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5197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Bonds 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Financial arrangers like banks and credit institutions, large corporations, governments 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7276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Dedicated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credit lines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Multilateral and bilateral development banks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6334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Risk cover instruments,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Guarantees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Export Credit Agencies, insurance companies, banks, governments, technology suppliers 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3722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Project </a:t>
                      </a:r>
                      <a:r>
                        <a:rPr lang="en-GB" sz="1600" dirty="0" smtClean="0">
                          <a:effectLst/>
                        </a:rPr>
                        <a:t>Finance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All of the above  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4158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Grant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</a:rPr>
                        <a:t>Bilateral donors, philanthropic funds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  <a:tr h="7063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Blending </a:t>
                      </a:r>
                      <a:r>
                        <a:rPr lang="en-GB" sz="1600" dirty="0" smtClean="0">
                          <a:effectLst/>
                        </a:rPr>
                        <a:t>mechanisms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The </a:t>
                      </a:r>
                      <a:r>
                        <a:rPr lang="en-GB" sz="1600" dirty="0">
                          <a:effectLst/>
                        </a:rPr>
                        <a:t>Green Climate Fund (GCF</a:t>
                      </a:r>
                      <a:r>
                        <a:rPr lang="en-GB" sz="1600" dirty="0" smtClean="0">
                          <a:effectLst/>
                        </a:rPr>
                        <a:t>) has signalled the </a:t>
                      </a:r>
                      <a:r>
                        <a:rPr lang="en-GB" sz="1600" dirty="0">
                          <a:effectLst/>
                        </a:rPr>
                        <a:t>intent to provide </a:t>
                      </a:r>
                      <a:r>
                        <a:rPr lang="en-GB" sz="1600" dirty="0" smtClean="0">
                          <a:effectLst/>
                        </a:rPr>
                        <a:t>several </a:t>
                      </a:r>
                      <a:r>
                        <a:rPr lang="en-GB" sz="1600" dirty="0">
                          <a:effectLst/>
                        </a:rPr>
                        <a:t>sorts of financial instruments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397" marR="313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-99392"/>
            <a:ext cx="89154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CPI - The Flows of Climate Fin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91"/>
            <a:ext cx="85534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Finance sources and types of activities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196752"/>
            <a:ext cx="8352928" cy="474198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NAMA could include following combination of activities:</a:t>
            </a:r>
          </a:p>
          <a:p>
            <a:endParaRPr lang="en-GB" sz="1100" dirty="0" smtClean="0"/>
          </a:p>
          <a:p>
            <a:pPr lvl="1"/>
            <a:r>
              <a:rPr lang="en-GB" dirty="0" smtClean="0"/>
              <a:t>Direct </a:t>
            </a:r>
            <a:r>
              <a:rPr lang="en-GB" dirty="0"/>
              <a:t>provision of physical and technical </a:t>
            </a:r>
            <a:r>
              <a:rPr lang="en-GB" dirty="0" smtClean="0"/>
              <a:t>infrastructure (e.g., installation of wind power plants,                  energy efficiency equipment in industries, etc.);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Technical assistance and capacity building support</a:t>
            </a:r>
            <a:endParaRPr lang="en-GB" dirty="0"/>
          </a:p>
          <a:p>
            <a:pPr lvl="2"/>
            <a:r>
              <a:rPr lang="en-GB" dirty="0" smtClean="0"/>
              <a:t>Development </a:t>
            </a:r>
            <a:r>
              <a:rPr lang="en-GB" dirty="0"/>
              <a:t>of regulation, </a:t>
            </a:r>
            <a:r>
              <a:rPr lang="en-GB" dirty="0" smtClean="0"/>
              <a:t>policies, fiscal or financial incentive mechanisms and their implementation, etc.; </a:t>
            </a:r>
          </a:p>
          <a:p>
            <a:pPr lvl="2"/>
            <a:r>
              <a:rPr lang="en-GB" dirty="0" smtClean="0"/>
              <a:t>Institutional infrastructure to support implementation of policies and regulations; and</a:t>
            </a:r>
            <a:endParaRPr lang="en-GB" dirty="0"/>
          </a:p>
          <a:p>
            <a:pPr lvl="2"/>
            <a:r>
              <a:rPr lang="en-GB" dirty="0" smtClean="0"/>
              <a:t>Planning</a:t>
            </a:r>
            <a:r>
              <a:rPr lang="en-GB" dirty="0"/>
              <a:t>, </a:t>
            </a:r>
            <a:r>
              <a:rPr lang="en-GB" dirty="0" smtClean="0"/>
              <a:t>research </a:t>
            </a:r>
            <a:r>
              <a:rPr lang="en-GB" dirty="0"/>
              <a:t>and capacity building activities</a:t>
            </a:r>
            <a:r>
              <a:rPr lang="en-GB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1700808"/>
            <a:ext cx="1021436" cy="86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00" y="2594863"/>
            <a:ext cx="1741900" cy="81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O:\UNEP\URC\Pictures\30 BEST\training in Afr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10" y="4437112"/>
            <a:ext cx="1465022" cy="10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6"/>
            <a:ext cx="8553400" cy="1089352"/>
          </a:xfrm>
        </p:spPr>
        <p:txBody>
          <a:bodyPr>
            <a:normAutofit/>
          </a:bodyPr>
          <a:lstStyle/>
          <a:p>
            <a:r>
              <a:rPr lang="en-GB" sz="3900" dirty="0" smtClean="0"/>
              <a:t>Finance sources and types of activities (2)</a:t>
            </a:r>
            <a:endParaRPr lang="en-GB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412776"/>
            <a:ext cx="9001000" cy="4637111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Financing for Technical assistance and Capacity Building through grants, </a:t>
            </a:r>
          </a:p>
          <a:p>
            <a:pPr lvl="1"/>
            <a:r>
              <a:rPr lang="en-GB" dirty="0" smtClean="0"/>
              <a:t>Mostly </a:t>
            </a:r>
            <a:r>
              <a:rPr lang="en-GB" dirty="0"/>
              <a:t>from international public finance;</a:t>
            </a:r>
          </a:p>
          <a:p>
            <a:pPr lvl="1"/>
            <a:r>
              <a:rPr lang="en-GB" dirty="0"/>
              <a:t>But also national public finance</a:t>
            </a:r>
            <a:r>
              <a:rPr lang="en-GB" dirty="0" smtClean="0"/>
              <a:t>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Investments </a:t>
            </a:r>
            <a:r>
              <a:rPr lang="en-GB" dirty="0"/>
              <a:t>for physical and technological infrastructures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ostly </a:t>
            </a:r>
            <a:r>
              <a:rPr lang="en-GB" dirty="0"/>
              <a:t>through funds raised by investors (loans, FDI, equity);</a:t>
            </a:r>
          </a:p>
          <a:p>
            <a:pPr lvl="1"/>
            <a:r>
              <a:rPr lang="en-GB" dirty="0"/>
              <a:t>Could include governments seeking sovereign loans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(</a:t>
            </a:r>
            <a:r>
              <a:rPr lang="en-GB" dirty="0"/>
              <a:t>e.g., MRTS </a:t>
            </a:r>
            <a:r>
              <a:rPr lang="en-GB" dirty="0" smtClean="0"/>
              <a:t>construction)</a:t>
            </a:r>
          </a:p>
          <a:p>
            <a:pPr lvl="1"/>
            <a:r>
              <a:rPr lang="en-GB" dirty="0" smtClean="0"/>
              <a:t>Line of credit for loans – where profitability is not an issue but high upfront costs makes access to finance difficult.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2276872"/>
            <a:ext cx="3096344" cy="66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9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53400" cy="1071658"/>
          </a:xfrm>
        </p:spPr>
        <p:txBody>
          <a:bodyPr>
            <a:normAutofit/>
          </a:bodyPr>
          <a:lstStyle/>
          <a:p>
            <a:r>
              <a:rPr lang="en-GB" sz="3900" dirty="0"/>
              <a:t>Finance sources and types of </a:t>
            </a:r>
            <a:r>
              <a:rPr lang="en-GB" sz="3900" dirty="0" smtClean="0"/>
              <a:t>activities (3)</a:t>
            </a:r>
            <a:endParaRPr lang="en-GB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412776"/>
            <a:ext cx="8634164" cy="4525963"/>
          </a:xfrm>
        </p:spPr>
        <p:txBody>
          <a:bodyPr/>
          <a:lstStyle/>
          <a:p>
            <a:r>
              <a:rPr lang="en-GB" dirty="0"/>
              <a:t>Investments may receive some grant support</a:t>
            </a:r>
            <a:r>
              <a:rPr lang="en-GB" dirty="0" smtClean="0"/>
              <a:t>:</a:t>
            </a:r>
          </a:p>
          <a:p>
            <a:endParaRPr lang="en-GB" sz="900" dirty="0"/>
          </a:p>
          <a:p>
            <a:pPr lvl="1"/>
            <a:r>
              <a:rPr lang="en-GB" dirty="0"/>
              <a:t>Low returns compared to BAU options</a:t>
            </a:r>
          </a:p>
          <a:p>
            <a:pPr lvl="2"/>
            <a:r>
              <a:rPr lang="en-GB" dirty="0" smtClean="0"/>
              <a:t>Either </a:t>
            </a:r>
            <a:r>
              <a:rPr lang="en-GB" dirty="0"/>
              <a:t>upfront to reduce investments costs through subsidies or lower than market interest rate loans; or</a:t>
            </a:r>
          </a:p>
          <a:p>
            <a:pPr lvl="2"/>
            <a:r>
              <a:rPr lang="en-GB" dirty="0" smtClean="0"/>
              <a:t>During </a:t>
            </a:r>
            <a:r>
              <a:rPr lang="en-GB" dirty="0"/>
              <a:t>operational phase </a:t>
            </a:r>
            <a:r>
              <a:rPr lang="en-GB" dirty="0" smtClean="0"/>
              <a:t>– </a:t>
            </a:r>
            <a:r>
              <a:rPr lang="en-GB" dirty="0"/>
              <a:t>such as higher service fee, </a:t>
            </a:r>
            <a:r>
              <a:rPr lang="en-GB" dirty="0" smtClean="0"/>
              <a:t>feed-in-tariffs</a:t>
            </a:r>
            <a:r>
              <a:rPr lang="en-GB" dirty="0"/>
              <a:t>, carbon markets, etc</a:t>
            </a:r>
            <a:r>
              <a:rPr lang="en-GB" dirty="0" smtClean="0"/>
              <a:t>.</a:t>
            </a:r>
          </a:p>
          <a:p>
            <a:pPr marL="914400" lvl="2" indent="0">
              <a:buNone/>
            </a:pPr>
            <a:endParaRPr lang="en-GB" sz="1050" dirty="0"/>
          </a:p>
          <a:p>
            <a:pPr lvl="1"/>
            <a:r>
              <a:rPr lang="en-GB" dirty="0"/>
              <a:t>Higher (perceived risks) – guarantees,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1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27067</TotalTime>
  <Words>1901</Words>
  <Application>Microsoft Office PowerPoint</Application>
  <PresentationFormat>A4 Paper (210x297 mm)</PresentationFormat>
  <Paragraphs>270</Paragraphs>
  <Slides>23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Session description</vt:lpstr>
      <vt:lpstr>Financial architecture for NAMAs</vt:lpstr>
      <vt:lpstr>Financial architecture for NAMAs (2)</vt:lpstr>
      <vt:lpstr>    Financing instruments</vt:lpstr>
      <vt:lpstr>PowerPoint Presentation</vt:lpstr>
      <vt:lpstr>Finance sources and types of activities</vt:lpstr>
      <vt:lpstr>Finance sources and types of activities (2)</vt:lpstr>
      <vt:lpstr>Finance sources and types of activities (3)</vt:lpstr>
      <vt:lpstr>NAMAs submitted to UNFCCC</vt:lpstr>
      <vt:lpstr>Finance needs - National Efforts </vt:lpstr>
      <vt:lpstr>NAMAs seeking Support for Preparation</vt:lpstr>
      <vt:lpstr>NAMAs seeking Support for implementation</vt:lpstr>
      <vt:lpstr>Total Cost of NAMAs </vt:lpstr>
      <vt:lpstr>NAMAs seeking Support for Implementation</vt:lpstr>
      <vt:lpstr>Some observations</vt:lpstr>
      <vt:lpstr>Some observations (2)</vt:lpstr>
      <vt:lpstr>Support for NAMAs</vt:lpstr>
      <vt:lpstr>Understanding the financing –  What types of mitigation activities will GCF finance?</vt:lpstr>
      <vt:lpstr>                   GCF – Financing Instruments</vt:lpstr>
      <vt:lpstr>Information on Financing in NAMAs</vt:lpstr>
      <vt:lpstr>Information on Financing in NAMAs (2)</vt:lpstr>
      <vt:lpstr>PowerPoint Presentation</vt:lpstr>
    </vt:vector>
  </TitlesOfParts>
  <Company>Risø 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Climate Finance</dc:title>
  <dc:creator>Miriam L. Hinostroza</dc:creator>
  <cp:lastModifiedBy>Sudhir Sharma</cp:lastModifiedBy>
  <cp:revision>97</cp:revision>
  <dcterms:created xsi:type="dcterms:W3CDTF">2012-06-10T09:06:13Z</dcterms:created>
  <dcterms:modified xsi:type="dcterms:W3CDTF">2013-11-10T08:50:22Z</dcterms:modified>
</cp:coreProperties>
</file>