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</p:sldMasterIdLst>
  <p:notesMasterIdLst>
    <p:notesMasterId r:id="rId26"/>
  </p:notesMasterIdLst>
  <p:handoutMasterIdLst>
    <p:handoutMasterId r:id="rId27"/>
  </p:handoutMasterIdLst>
  <p:sldIdLst>
    <p:sldId id="422" r:id="rId2"/>
    <p:sldId id="421" r:id="rId3"/>
    <p:sldId id="404" r:id="rId4"/>
    <p:sldId id="382" r:id="rId5"/>
    <p:sldId id="423" r:id="rId6"/>
    <p:sldId id="438" r:id="rId7"/>
    <p:sldId id="407" r:id="rId8"/>
    <p:sldId id="443" r:id="rId9"/>
    <p:sldId id="439" r:id="rId10"/>
    <p:sldId id="440" r:id="rId11"/>
    <p:sldId id="451" r:id="rId12"/>
    <p:sldId id="452" r:id="rId13"/>
    <p:sldId id="453" r:id="rId14"/>
    <p:sldId id="449" r:id="rId15"/>
    <p:sldId id="448" r:id="rId16"/>
    <p:sldId id="450" r:id="rId17"/>
    <p:sldId id="454" r:id="rId18"/>
    <p:sldId id="455" r:id="rId19"/>
    <p:sldId id="456" r:id="rId20"/>
    <p:sldId id="437" r:id="rId21"/>
    <p:sldId id="445" r:id="rId22"/>
    <p:sldId id="446" r:id="rId23"/>
    <p:sldId id="447" r:id="rId24"/>
    <p:sldId id="444" r:id="rId25"/>
  </p:sldIdLst>
  <p:sldSz cx="9144000" cy="6858000" type="screen4x3"/>
  <p:notesSz cx="6797675" cy="992822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gtz" initials="gtz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6666"/>
    <a:srgbClr val="000066"/>
    <a:srgbClr val="300274"/>
    <a:srgbClr val="021D74"/>
    <a:srgbClr val="13B917"/>
    <a:srgbClr val="FFCC66"/>
    <a:srgbClr val="0072C8"/>
    <a:srgbClr val="0996FF"/>
    <a:srgbClr val="C00000"/>
    <a:srgbClr val="8E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ittlere Formatvorlage 2 - Akz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545" autoAdjust="0"/>
    <p:restoredTop sz="91429" autoAdjust="0"/>
  </p:normalViewPr>
  <p:slideViewPr>
    <p:cSldViewPr>
      <p:cViewPr>
        <p:scale>
          <a:sx n="93" d="100"/>
          <a:sy n="93" d="100"/>
        </p:scale>
        <p:origin x="-917" y="0"/>
      </p:cViewPr>
      <p:guideLst>
        <p:guide orient="horz" pos="2115"/>
        <p:guide pos="2880"/>
      </p:guideLst>
    </p:cSldViewPr>
  </p:slideViewPr>
  <p:outlineViewPr>
    <p:cViewPr>
      <p:scale>
        <a:sx n="33" d="100"/>
        <a:sy n="33" d="100"/>
      </p:scale>
      <p:origin x="21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handoutMaster" Target="handoutMasters/handoutMaster1.xml"/><Relationship Id="rId3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967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49911" y="0"/>
            <a:ext cx="2946144" cy="496967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FC9DFB54-36B5-4278-8E73-12ABBEA917BB}" type="datetimeFigureOut">
              <a:rPr lang="de-DE" smtClean="0"/>
              <a:pPr/>
              <a:t>14.09.2015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1" y="9429671"/>
            <a:ext cx="2946145" cy="496966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49911" y="9429671"/>
            <a:ext cx="2946144" cy="496966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63B95D48-6D0C-4676-B5A5-A0FC7DBF868C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547722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2946145" cy="496967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49911" y="0"/>
            <a:ext cx="2946144" cy="496967"/>
          </a:xfrm>
          <a:prstGeom prst="rect">
            <a:avLst/>
          </a:prstGeom>
        </p:spPr>
        <p:txBody>
          <a:bodyPr vert="horz" lIns="92190" tIns="46095" rIns="92190" bIns="46095" rtlCol="0"/>
          <a:lstStyle>
            <a:lvl1pPr algn="r">
              <a:defRPr sz="1200"/>
            </a:lvl1pPr>
          </a:lstStyle>
          <a:p>
            <a:fld id="{3FD51AC3-C923-4C09-916D-71DC38A7B7A8}" type="datetimeFigureOut">
              <a:rPr lang="de-DE" smtClean="0"/>
              <a:pPr/>
              <a:t>14.09.2015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4113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190" tIns="46095" rIns="92190" bIns="46095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0254" y="4715629"/>
            <a:ext cx="5437168" cy="4467939"/>
          </a:xfrm>
          <a:prstGeom prst="rect">
            <a:avLst/>
          </a:prstGeom>
        </p:spPr>
        <p:txBody>
          <a:bodyPr vert="horz" lIns="92190" tIns="46095" rIns="92190" bIns="46095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1" y="9429671"/>
            <a:ext cx="2946145" cy="496966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49911" y="9429671"/>
            <a:ext cx="2946144" cy="496966"/>
          </a:xfrm>
          <a:prstGeom prst="rect">
            <a:avLst/>
          </a:prstGeom>
        </p:spPr>
        <p:txBody>
          <a:bodyPr vert="horz" lIns="92190" tIns="46095" rIns="92190" bIns="46095" rtlCol="0" anchor="b"/>
          <a:lstStyle>
            <a:lvl1pPr algn="r">
              <a:defRPr sz="1200"/>
            </a:lvl1pPr>
          </a:lstStyle>
          <a:p>
            <a:fld id="{CD90769E-799D-4569-8E73-5C185D4B096D}" type="slidenum">
              <a:rPr lang="de-DE" smtClean="0"/>
              <a:pPr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61877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1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97512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76F4F92-661F-4424-ADED-7D3829A4203F}" type="slidenum">
              <a:rPr lang="de-DE" smtClean="0"/>
              <a:pPr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97512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Folienbildplatzhalt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izenplatzhalt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de-DE" smtClean="0"/>
          </a:p>
        </p:txBody>
      </p:sp>
      <p:sp>
        <p:nvSpPr>
          <p:cNvPr id="18435" name="Foliennummernplatzhalt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DDA061-F514-4CFB-926F-22E109B19969}" type="slidenum">
              <a:rPr lang="de-DE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8</a:t>
            </a:fld>
            <a:endParaRPr lang="de-D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FDA9-671F-40F1-8F06-C775EEEE784B}" type="datetimeFigureOut">
              <a:rPr lang="de-DE" smtClean="0"/>
              <a:pPr/>
              <a:t>14.09.2015</a:t>
            </a:fld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6E67-9FB8-4B1E-ADDE-05EEC212096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0462082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FDA9-671F-40F1-8F06-C775EEEE784B}" type="datetimeFigureOut">
              <a:rPr lang="de-DE" smtClean="0"/>
              <a:pPr/>
              <a:t>14.09.2015</a:t>
            </a:fld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6E67-9FB8-4B1E-ADDE-05EEC212096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290043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FDA9-671F-40F1-8F06-C775EEEE784B}" type="datetimeFigureOut">
              <a:rPr lang="de-DE" smtClean="0"/>
              <a:pPr/>
              <a:t>14.09.2015</a:t>
            </a:fld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6E67-9FB8-4B1E-ADDE-05EEC212096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319820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, enume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s-ES_tradnl" noProof="0" dirty="0" smtClean="0"/>
              <a:t>Haga clic para insertar un título</a:t>
            </a:r>
            <a:endParaRPr lang="de-DE" noProof="0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s-ES_tradnl" noProof="0" dirty="0" smtClean="0"/>
              <a:t>Título de la presentación</a:t>
            </a:r>
            <a:endParaRPr lang="es-ES_tradnl" noProof="0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fld id="{603DFFB6-5D46-418E-8DCE-579242D93BFF}" type="datetime1">
              <a:rPr lang="es-ES_tradnl" noProof="0" smtClean="0"/>
              <a:t>14/09/2015</a:t>
            </a:fld>
            <a:endParaRPr lang="es-ES_tradnl" noProof="0" dirty="0"/>
          </a:p>
        </p:txBody>
      </p:sp>
      <p:sp>
        <p:nvSpPr>
          <p:cNvPr id="5" name="Inhaltsplatzhalter 2"/>
          <p:cNvSpPr>
            <a:spLocks noGrp="1"/>
          </p:cNvSpPr>
          <p:nvPr>
            <p:ph idx="1" hasCustomPrompt="1"/>
          </p:nvPr>
        </p:nvSpPr>
        <p:spPr>
          <a:xfrm>
            <a:off x="684000" y="2448000"/>
            <a:ext cx="7776000" cy="3816000"/>
          </a:xfrm>
        </p:spPr>
        <p:txBody>
          <a:bodyPr/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_tradnl" noProof="0" dirty="0" smtClean="0"/>
              <a:t>Primer nivel</a:t>
            </a:r>
          </a:p>
          <a:p>
            <a:pPr lvl="1"/>
            <a:r>
              <a:rPr lang="es-ES_tradnl" noProof="0" dirty="0" smtClean="0"/>
              <a:t>Segundo nivel</a:t>
            </a:r>
          </a:p>
          <a:p>
            <a:pPr lvl="2"/>
            <a:r>
              <a:rPr lang="es-ES_tradnl" noProof="0" dirty="0" smtClean="0"/>
              <a:t>Tercero nivel</a:t>
            </a:r>
          </a:p>
          <a:p>
            <a:pPr lvl="3"/>
            <a:r>
              <a:rPr lang="es-ES_tradnl" noProof="0" dirty="0" smtClean="0"/>
              <a:t>Cuarto nivel</a:t>
            </a:r>
          </a:p>
        </p:txBody>
      </p:sp>
    </p:spTree>
    <p:extLst>
      <p:ext uri="{BB962C8B-B14F-4D97-AF65-F5344CB8AC3E}">
        <p14:creationId xmlns:p14="http://schemas.microsoft.com/office/powerpoint/2010/main" val="2670337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Grafik 1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119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Grafik 7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618288" y="304800"/>
            <a:ext cx="2106612" cy="877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16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1040400" y="3239022"/>
            <a:ext cx="70344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2800" baseline="0"/>
            </a:lvl1pPr>
          </a:lstStyle>
          <a:p>
            <a:r>
              <a:rPr lang="de-DE" noProof="0" dirty="0" smtClean="0"/>
              <a:t>Haga clic para insertar un </a:t>
            </a:r>
            <a:r>
              <a:rPr lang="de-DE" noProof="0" dirty="0" err="1" smtClean="0"/>
              <a:t>sub</a:t>
            </a:r>
            <a:r>
              <a:rPr lang="es-ES_tradnl" noProof="0" dirty="0" smtClean="0"/>
              <a:t>título</a:t>
            </a:r>
            <a:endParaRPr lang="de-DE" dirty="0"/>
          </a:p>
        </p:txBody>
      </p:sp>
      <p:sp>
        <p:nvSpPr>
          <p:cNvPr id="9" name="Rectangle 15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1040400" y="1993726"/>
            <a:ext cx="7034400" cy="1143000"/>
          </a:xfrm>
        </p:spPr>
        <p:txBody>
          <a:bodyPr anchor="ctr"/>
          <a:lstStyle>
            <a:lvl1pPr algn="ctr">
              <a:defRPr sz="3600"/>
            </a:lvl1pPr>
          </a:lstStyle>
          <a:p>
            <a:r>
              <a:rPr lang="de-DE" noProof="0" dirty="0" smtClean="0"/>
              <a:t>Haga clic para insertar un </a:t>
            </a:r>
            <a:r>
              <a:rPr lang="es-ES_tradnl" noProof="0" dirty="0" smtClean="0"/>
              <a:t>título</a:t>
            </a:r>
            <a:endParaRPr lang="de-DE" dirty="0"/>
          </a:p>
        </p:txBody>
      </p:sp>
      <p:sp>
        <p:nvSpPr>
          <p:cNvPr id="10" name="Rechteck 9"/>
          <p:cNvSpPr/>
          <p:nvPr userDrawn="1"/>
        </p:nvSpPr>
        <p:spPr bwMode="auto">
          <a:xfrm>
            <a:off x="7721600" y="6604000"/>
            <a:ext cx="1357086" cy="2540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de-DE" sz="2200" b="1" i="0" u="none" strike="noStrike" cap="none" normalizeH="0" baseline="0" dirty="0" smtClean="0">
              <a:ln>
                <a:noFill/>
              </a:ln>
              <a:solidFill>
                <a:srgbClr val="999999"/>
              </a:solidFill>
              <a:effectLst/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8233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FDA9-671F-40F1-8F06-C775EEEE784B}" type="datetimeFigureOut">
              <a:rPr lang="de-DE" smtClean="0"/>
              <a:pPr/>
              <a:t>14.09.2015</a:t>
            </a:fld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6E67-9FB8-4B1E-ADDE-05EEC212096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3356911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FDA9-671F-40F1-8F06-C775EEEE784B}" type="datetimeFigureOut">
              <a:rPr lang="de-DE" smtClean="0"/>
              <a:pPr/>
              <a:t>14.09.2015</a:t>
            </a:fld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6E67-9FB8-4B1E-ADDE-05EEC212096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8848688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FDA9-671F-40F1-8F06-C775EEEE784B}" type="datetimeFigureOut">
              <a:rPr lang="de-DE" smtClean="0"/>
              <a:pPr/>
              <a:t>14.09.2015</a:t>
            </a:fld>
            <a:endParaRPr lang="de-D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6E67-9FB8-4B1E-ADDE-05EEC212096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3796156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FDA9-671F-40F1-8F06-C775EEEE784B}" type="datetimeFigureOut">
              <a:rPr lang="de-DE" smtClean="0"/>
              <a:pPr/>
              <a:t>14.09.2015</a:t>
            </a:fld>
            <a:endParaRPr lang="de-DE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6E67-9FB8-4B1E-ADDE-05EEC212096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178770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FDA9-671F-40F1-8F06-C775EEEE784B}" type="datetimeFigureOut">
              <a:rPr lang="de-DE" smtClean="0"/>
              <a:pPr/>
              <a:t>14.09.2015</a:t>
            </a:fld>
            <a:endParaRPr lang="de-DE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6E67-9FB8-4B1E-ADDE-05EEC212096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261305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FDA9-671F-40F1-8F06-C775EEEE784B}" type="datetimeFigureOut">
              <a:rPr lang="de-DE" smtClean="0"/>
              <a:pPr/>
              <a:t>14.09.2015</a:t>
            </a:fld>
            <a:endParaRPr lang="de-DE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6E67-9FB8-4B1E-ADDE-05EEC212096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26594660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FDA9-671F-40F1-8F06-C775EEEE784B}" type="datetimeFigureOut">
              <a:rPr lang="de-DE" smtClean="0"/>
              <a:pPr/>
              <a:t>14.09.2015</a:t>
            </a:fld>
            <a:endParaRPr lang="de-D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6E67-9FB8-4B1E-ADDE-05EEC212096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5424867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CR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B2FDA9-671F-40F1-8F06-C775EEEE784B}" type="datetimeFigureOut">
              <a:rPr lang="de-DE" smtClean="0"/>
              <a:pPr/>
              <a:t>14.09.2015</a:t>
            </a:fld>
            <a:endParaRPr lang="de-DE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B86E67-9FB8-4B1E-ADDE-05EEC212096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969338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CR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R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B2FDA9-671F-40F1-8F06-C775EEEE784B}" type="datetimeFigureOut">
              <a:rPr lang="de-DE" smtClean="0"/>
              <a:pPr/>
              <a:t>14.09.2015</a:t>
            </a:fld>
            <a:endParaRPr lang="de-DE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86E67-9FB8-4B1E-ADDE-05EEC212096A}" type="slidenum">
              <a:rPr lang="es-CR" smtClean="0"/>
              <a:t>‹#›</a:t>
            </a:fld>
            <a:endParaRPr lang="es-CR"/>
          </a:p>
        </p:txBody>
      </p:sp>
    </p:spTree>
    <p:extLst>
      <p:ext uri="{BB962C8B-B14F-4D97-AF65-F5344CB8AC3E}">
        <p14:creationId xmlns:p14="http://schemas.microsoft.com/office/powerpoint/2010/main" val="41444933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  <p:sldLayoutId id="2147483690" r:id="rId10"/>
    <p:sldLayoutId id="2147483691" r:id="rId11"/>
    <p:sldLayoutId id="2147483692" r:id="rId12"/>
    <p:sldLayoutId id="2147483693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3" Type="http://schemas.openxmlformats.org/officeDocument/2006/relationships/slide" Target="slide10.xml"/><Relationship Id="rId7" Type="http://schemas.openxmlformats.org/officeDocument/2006/relationships/slide" Target="slide2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slide" Target="slide7.xml"/><Relationship Id="rId5" Type="http://schemas.openxmlformats.org/officeDocument/2006/relationships/slide" Target="slide23.xml"/><Relationship Id="rId4" Type="http://schemas.openxmlformats.org/officeDocument/2006/relationships/slide" Target="slide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el 9"/>
          <p:cNvSpPr>
            <a:spLocks noGrp="1"/>
          </p:cNvSpPr>
          <p:nvPr>
            <p:ph type="ctrTitle" sz="quarter"/>
          </p:nvPr>
        </p:nvSpPr>
        <p:spPr>
          <a:xfrm>
            <a:off x="506994" y="950245"/>
            <a:ext cx="8130012" cy="2613514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200" b="1" dirty="0" smtClean="0"/>
              <a:t>“NAMA  Energy/Biomass </a:t>
            </a:r>
            <a:br>
              <a:rPr lang="en-US" sz="3200" b="1" dirty="0" smtClean="0"/>
            </a:br>
            <a:r>
              <a:rPr lang="en-US" sz="3200" b="1" dirty="0" smtClean="0"/>
              <a:t>- Costa Rica”</a:t>
            </a:r>
            <a:r>
              <a:rPr lang="en-US" dirty="0" smtClean="0">
                <a:solidFill>
                  <a:schemeClr val="tx1"/>
                </a:solidFill>
              </a:rPr>
              <a:t/>
            </a:r>
            <a:br>
              <a:rPr lang="en-US" dirty="0" smtClean="0">
                <a:solidFill>
                  <a:schemeClr val="tx1"/>
                </a:solidFill>
              </a:rPr>
            </a:br>
            <a:r>
              <a:rPr lang="en-US" sz="3100" b="1" dirty="0" smtClean="0"/>
              <a:t>NAMA Proposal</a:t>
            </a:r>
            <a:br>
              <a:rPr lang="en-US" sz="3100" b="1" dirty="0" smtClean="0"/>
            </a:br>
            <a:r>
              <a:rPr lang="en-US" sz="3100" dirty="0" smtClean="0"/>
              <a:t/>
            </a:r>
            <a:br>
              <a:rPr lang="en-US" sz="3100" dirty="0" smtClean="0"/>
            </a:br>
            <a:r>
              <a:rPr lang="en-US" sz="3100" dirty="0" smtClean="0">
                <a:solidFill>
                  <a:schemeClr val="tx1"/>
                </a:solidFill>
              </a:rPr>
              <a:t>	</a:t>
            </a:r>
            <a:endParaRPr lang="en-US" sz="3100" dirty="0">
              <a:solidFill>
                <a:schemeClr val="tx1"/>
              </a:solidFill>
            </a:endParaRPr>
          </a:p>
        </p:txBody>
      </p:sp>
      <p:sp>
        <p:nvSpPr>
          <p:cNvPr id="4" name="Rectangle 6"/>
          <p:cNvSpPr txBox="1">
            <a:spLocks noChangeArrowheads="1"/>
          </p:cNvSpPr>
          <p:nvPr/>
        </p:nvSpPr>
        <p:spPr bwMode="auto">
          <a:xfrm>
            <a:off x="251520" y="3140968"/>
            <a:ext cx="8640960" cy="10801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999999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/>
            <a:r>
              <a:rPr lang="en-US" sz="2800" b="0" dirty="0" smtClean="0">
                <a:solidFill>
                  <a:schemeClr val="tx1"/>
                </a:solidFill>
              </a:rPr>
              <a:t>Group - Roundtable</a:t>
            </a:r>
            <a:endParaRPr lang="en-US" sz="2000" b="0" dirty="0" smtClean="0">
              <a:solidFill>
                <a:schemeClr val="tx1"/>
              </a:solidFill>
            </a:endParaRPr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319" y="5531190"/>
            <a:ext cx="677289" cy="888079"/>
          </a:xfrm>
          <a:prstGeom prst="rect">
            <a:avLst/>
          </a:prstGeom>
        </p:spPr>
      </p:pic>
      <p:sp>
        <p:nvSpPr>
          <p:cNvPr id="11" name="AutoShape 2" descr="data:image/jpeg;base64,/9j/4AAQSkZJRgABAQAAAQABAAD/2wCEAAkGBxQTEhUUEhQUFRUXGBgXFhUXFhcYGRkgGRgcGhwfGBgeIiggGRslHhgXJjEmJSkrLjEuHR8zODMsOSgtLisBCgoKDg0OGxAQGywkHyUsLDQsLCwvLSwsLCwsMiwsLCwsLCwvLCwsLC8sLCwsLCwsLCwsLCwsLCwsLCwsLCwsLP/AABEIAO8A0gMBEQACEQEDEQH/xAAcAAEAAgMBAQEAAAAAAAAAAAAABQcEBggDAgH/xABQEAABAgMCCAkJBAcFCAMAAAABAgMABBESIQUGBxMxQVFhFBciUlRxkpPRFjI0QlNzgZGyI4KUsxVicqGx0+IkQ3TB0jVEZIOipOPwM6Ph/8QAGgEBAAMBAQEAAAAAAAAAAAAAAAIDBQEEBv/EADQRAAIBAgUCAwgCAQQDAAAAAAABAgMRBBITMVEUITJBcQUVM1JhgZGhIvDBI0Ox4UJi0f/aAAwDAQACEQMRAD8AuucmkNIU44oJQkEqUTQACBxtJXZUGNOVB5xRRJ/ZN6M4QC4reAbkD4V3jRFTm3sZdbHN9ofk1FDE7N8oJmpj9ajjg7V4EQ7s8uWrU5Z6eSU90R/u1eEdyvg701X5WPJKe6I/3avCGV8DpqvyseSU90R/u1eEMr4HTVflY8kp7oj/AHavCGV8DpqvyseSU90R/u1eEMr4HTVflY8kp7oj/dq8IZXwOmq/Kx5JT3RH+7V4QyvgdNV+VjySnuiP92rwhlfA6ar8rHklPdEf7tXhDK+B01X5WPJKe6I/3avCGV8DpqvyseSU90R/u1eEMr4HTVflY8kp7oj/AHavCGV8DpqvyseSU90R/u1eEMr4HTVflY8kp7oj/dq8IZXwOmq/Kx5JT3RH+7V4QyvgdNV+VjySnuiP92rwhlfA6ar8rHklPdEf7tXhDK+B01X5WPJKe6I/3avCGV8DpqvyseSU90R/u1eEMr4HTVflY8kp7oj/AHavCGV8Dpqvys+VYDnWeXmJlunrBtwU61AXRxpnNKrDvZolsXsok3LkBazMN60OGqvuuecD11G6JKTRbTxlSG/dFzYuYwMzrQdZO5STcpB2KH+egxamnsa1KrGpG8SVjpYU3lexkLj3BEH7Nqhcp6yyKgHaEgj4k7BFU3d2MrHVrvIjNyb4goWhM1NpCgq9pk+bTUpY9auoaKXmtbuxj5snhcKrZ5lqoQAAAAALgBoEWGlY+oAQAgBACAEAIAQB+EwB5Skyh1CXG1BaFAFKgagg7DDc4mmro9oHTxlZpDibTakrTVSapNRVJKSK7iCIXOJp7HtA6IAQAgBACAEAIAQBp2O2IrU4hS2kpbmNIWBQLOxwDTXnaRvF0RlG55a+GjUV1uVNiphtzB82FKCgArNvt7gaKqOck1I3imsxUnZ3MyhUdGp3+50QhYIBBqCKgjXWLzdObpdPC55IV/fzAtdTjl/7iYo3ZgL/AFKvqzpFCQAABQC4AaovN9H1ACAEAIAQAgBACAEAV7lZxozLXBWj9q6OWR6qNB+Krx1Wt0QnLyPFjK+SOVbsg8kONFhfA3TyVkqZJ1K0qT1K0jfXnRGD8inBV/8Abf2NpynY08EYzTaqPvAhJGlCdClbjqG+/VEpuyPRi6+nGy3ZpGSnGjg73BnD9i8RZroQvQPgq4HfZ3xCDt2PHgq+WWR7MuyLjXEAIAQAgBACAEAIAQBRmV2QDc+VJFM62lw/tVKD+5APxima7mNjo2qX5MjBmURbTLTdTyEIR2Ugf5R1T7E44u0UjWcTfT5X37f1CIrc82H+LH1OkYvN8QAgBACAEAIAQAgCOxgwwiUYW+5oSLhrUT5qRvJ8Y43ZEKk1CLkznHCuEVzDq3nTVazaUdQ2AbgKAbhFDfmYE5ucnJnvhLBT8opvOJU2pSUuoOgit4v1KB0jSDBqx2dOVNq59z06/PTIUv7R5wpQkAUGwBI1D/8ATthuzspSrT+rMPCMktl1bTosrQopUOrZtB0g6wRB8EJxcJNMvDJpjRwyXsOGr7NErrpWPVX8dB3jeItg7o2cLW1Id90bjEz1CAEAIAQAgBACAEAUzlr9LZ9wPzFxVU3Mn2h416FeRA8BMYm+nyvv2/qEdW5dh/ix9TpGLzfEAIAQAgBACAEAIAovKfjRwqYzTZqyySBTQtehSt4GgfE64pm7sxsZXzyyrZH1ktxX4U/nnBVlkg36Fr0pTvAuUfujXCCu7ncHQzyzPZHvlbxiTMPpYboUsFQUu6pWblAHYmlN5rsEdnK7sdx1ZSllXkTWSPFkISZ54UJBDNdSdCl7q3gbq7Y7BeZdgqGVakvse2VXF1L7KZ6XoopSC4U3hbZFQsU02a6eadwhNX7ncZRzx1I/1Fa4t4aXJzCH0X2blJ5yT5yT16thAOqIJ2dzPo1XTndHRmDZ5D7SHWjaQtIUk7jt2HURti9O5vRkpK6MmBIQAgBACAEAIAQBTOWv0tn3A/MXFVTcyfaHjXoV5EDPJjE30+V9+39Qjq3L8P8AFj6nSMXm+IAQAgBACAEAIA0fKljRwZjMtKo88CKg3oRoUrcToHxOqITdkePF18kcq3ZTWCMGrmHkMtCq1mg2DaTuAqT1RUl5GTTg5ySRcGNOEUYIweiXlz9qoFDZur+u6rfU/MjUItbyqyNatNYelljuVriPi4Z6ZCDXNJ5byv1a6K85Ru+Z1RXFXZn4ei6s++3mb5lXxkDLQkWKJKkjOWbghvQEDZapo5o/WETm7dkezGVskdOP9RjZI8ZgoGReNbiWa6xpUj4XkbrQ1CEJeRzBV7rTl9jUcoGLJkpkhIOZcqpo7NqOtJPyKd8QkrM8mKo6cu2zJ/JHjRmnOCOnkOGrRPqrOlPUr6v2olCVnYvwVezyP7FxxaaogBACAEAIAQAgCmctfpbPuB+YuKqm5k+0PGvQryIGeTGJvp8r79v6hHVuX4f4sfU6Ri83xACAEAIAQAgDDwvhJuWZW86aIQKnadQA2kmgG8xxuxGc1CLkznHDuFlzT633fOWdGpIGhI3AeOuKG7u5gVajqScmWlk2wGiSlVz0zyVLQVAnShsXi7nKuNP2RprFkFZXZpYWkqUM8v6it8YcLOz80XKEqWQhpsXkCtEJG+/5kxBtt3M+rUdapf8ABbciw1gXBxUuhcN6r/8A5HVC5IPNGjqBO2LFaKNSKjh6Xff/ACVJg2TewjOBNbTjqipxepI0qVuAFwH7I2RWu7MuEZVqnqemMWCXcHTZQFEFCg4y5rIrVKusEUO8HVBppnatOVCp2+xayS3hrBupLo/+t1I+kg9lW2LO0kaf8cTS/u5SUwytpwoWChxCiCNBSpJ2jWDrEVGO04Ss90X3k+xmE7LAqIzzdEujbsVTYoD5hQ1RdGV0beGrasPqbREj0CAEAIAQAgBAFM5a/S2fcD8xcVVNzJ9oeNehXkQM8mMTfT5X37f1COrcvw/xY+p0jF5viAEAIAQAgBAFK5WMaM+9wZo/ZMnlkaFuaD8E3jrtboqm7uxk42vmeRbIjsnGLHDJi04KsNUU5XQo+qj46TuG8RyMbsrwlDUld7ImsrmNGcXwNo8hsgvEa1jQnqTpO/8AZjs35F2Nr3/04/cyckWLH++vC4VSwD8lL/ikfe3QgvMlgqFv9SX2NbyjY0cMmKIP2DVUt7FH1l/Gl24bzHJO7PPi6+pKy2RvmJOCUYLkVzUyLLik2l10pT6jY/WJIqNpA1ROKyq7Pbh6aoU88tz0xjkG8MYPQ+wPtUgrbGsKHntE76U6wk6INZlc7VgsRSzR3/vYrjEPGQyMyCuuaXRDwpoGpVNqST8CoRCMrMz8NW0p2ez3NwyuYshSRPMgG4B6zfUaEru00uB3WTqMSmvM9eNoXWpH7mh4pYfVJTKXk1KfNcQPWSdI6xpG8DfEIuzPDQrOlO50VKzKXEJW2oKQoBSVDQQRUGLzeTTV0esDogBACAEAIApnLX6Wz7gfmLiqpuZPtDxr0K8iBnkxib6fK+/b+oR1bl+H+LH1OkYvN8QAgBACAEAahlJxo4HL2WzR92qW6aUj1l/Ct28jYYjOVkeXFVtOHbdlGyEmt5xDTYtLWoJSNpO3drJ1Cpikxoxc5WRcuGJpvA2DktNEF5VQk85ZAtuEbE3f9Ai1/wAUa85LDUrLcq/FHAK5+aDdVWa23nNJCa3385RuG811GK4q7sZ1Ck6s+/3LFyn4wplZdMlL0SpaAkhP922LqDYVUp1BW6JzduyPfi6ypxyR/qNYyV4r8Jfz7o+xZIoDoWvSB1JuJ+6NZiMI3dzzYKhnlneyPXKtjNwh7grRq20rl09dzQesJvHXa2CE5XdjuNrZpZInhkwxjMpMmXeqlp1VkhV1hwckEjVXzT8NkIOzOYOs4SyS2f8AyZOVnFfMu8KaH2bp+0AHmrOvqVp667RHZqzudxtDK86+5NZKcYkvNKkX6KKUnNhV4W3oKDXTZro5p/VjsH5F2DrKcdORoWO2LhkZlTd5bVymVHWmugnnJ0H4HXEJKzPDiKOnO3kbjkgxosngTpuNVME6jpUj43qG+1tESg/I9eBr/wC2/sWzFppiAEAIAQAgCmctfpbPuB+YuKqm5k+0PGvQryIGeTGJvp8r79v6hHVuX4f4sfU6Ri83xACAEAIAx8ITqGW1uuGyhCSpR3D+J3QIykoq7Oc8ZsNrnJhb67q3ITzEjzU/5neSY87d3cwa1V1J5mWLksxfTLsqn5iiaoJbKtCGwKqX1qpdu/aiyCt3ZoYOioR1Jf1Gg42YdXPzSnKKoTYZb0kJryRQaVEmp3mmyIN3dzw16rrT/wCC1sByTeB8HqdeoXCApymlSzchtJ2CtO0YsSyo06cY4eldlNT88qZfU68sBTi6rXQkJBu0CpspGgC+gircyZSzzvLzLdwVjlgqXl0y7T60pSmzaDToUSdKq2POJJPXFilFKxqQxFCEcqZ+4pYr4MdUmZlQ64G13FzOBNoCuhQFqlQa7eqEYx3R2lRoyeeJrmV7FnNuCbbHIcNl0DUvUrqUNO8frRycfM8+No2edGyYj4WRhORXLTPKcQnNuV0qT6ix+sKC/nCusRKLzKzPRh6irU8siq8Iyj2DpyzWjjKgpC6XKGlKhtSRpHWNsVvszMlGVGp6Fs4QYbw1g1K26B0Xpv8AMcSOUgnmnR1FKtkWP+SNSSjiaV/P/JSfLaX6yHEK6lJUk/uII/dFRj94v6o6DxIxjE9LJcuDieS6kalAaQOarSPiNUXRd0bmHrKrC/n5mwxIvEAIAQAgCmctfpbPuB+YuKqm5k+0PGvQryIGeTGJvp8r79v6hHVuX4f4sfU6Ri83xACAEAIA1zHXFtyebS0mYzLYNpYzdu2R5tTaTQC80vvodURlG5RXouqst7GpyeSBKXEqcmraAoFSAzZtAHRatmleqI6Z5Y+z0ndu5t2N+Lq5xgMNvBhuoKwG7VoJ81PnJokG/wCA2XzkrnrrUnUjlTsQWKuTREpMJfcezxRWwnN2AFc48pVaCtN9+qIqFncoo4NU5Zm7khjtic5hBSP7Tmm0CobzVqqjpUTbFbrhddftjso3LMRh3Vt3sjWOJ3/jP+3/APJEdP6nl93f+36/7HE7/wAZ/wBv/wCSGn9R7u/9v1/2WVgnByJdlDLQohAoP8ydpJqSdpMWJWNGEFBZUfuFMHofaWy6KoWkpUOvWNhBoQdoEGriUVJWZQku49gnCF95bVRQ0B1tWzrFCNhA2RR4WYyzYer/AHYsfKDgNGEJNE1LcpxCLaCBetBFSmnOGkDTUEa4skrq6PfiaSq080TQcnGNHA5iiz9g7RLlTck+qv4aDuJ2CK4yseHCV9OVnszYcr2LFkidaHJVRLwGo6Er+NwO+ztMSmvMvx1H/cX3NRxIxjMjMhw1zSuS8namukDWpJvHxGuIxdnc8uGrac/odDMuhSQpJBSoAgg1BBFQQdkXm4nfY+4HRACAEAUzlr9LZ9wPzFxVU3Mn2h416FeRAzyYxN9Plfft/UI6ty/D/Fj6nSMXm+IAQAgCIxqm325dZlW1OvHkoApySfWNbqDTvNBHJXt2K6rko/xV2UwcWsLezmu8/qinLIytLEfUeTWFvZzPef1QyyOaWI+o8msLezme8/qhlkNLEfUeTWFvZzPef1QyyGliPqPJrC3s5nvP6oZZDSxH1Hk1hb2cz3n9UMshpYj6jyawt7OZ7z+qGWQ0sR9R5NYW9nM95/VDLIaWI+o8msLezme8/qhlkNLEfU8HsTsJLNVy7yjoqpQJ+ZVDLIi8PWbu0WFktZnJcKl5lhxLV621mlEn1kmh0HSN9dsThddme/CKpBZZLsaflRxY4LMZ5sUZeJIpoQvSpO4G8j7w1RGaseTGUMksy2ZtmTLD6ZuWVJTNFKQgpAV/eNG6nWmoHVZ3xKDurM9WErKpHJL+orbGzACpKZWyqpT5zaz6yDoPWNB3g7og1ZmdXpOlOxYGSDGi0OBOm9NVMEnSNKkfDSN1dkTg/I92Cr3WR/YtCLDREAIAQBTOWv0tn3A/MXFVTcyfaHjXoV5EDPJjE30+V9+39Qjq3L8P8WPqdIxeb4gBAHlNTCW0KWtQShIKlKOgACpJgcbSV2U7O5WZrOLzTbAbqbAWhZVZ1WiFgVinOzLlj5X7LsePGxPcyW7tz+ZDPIj19ThDjYnuZLd25/MhnkOvqcIcbE9zJbu3P5kM8h19ThDjYnuZLd25/MhnkOvqcIcbE9zJbu3P5kM8h19ThDjYnuZLd25/MhnkOvqcIcbE9zJbu3P5kM8h19ThDjYnuZLd25/MhnkOvqcIcbE9zJbu3P5kM8h19ThDjYnuZLd25/MhnkOvqcIcbE9zJbu3P5kM8h19ThGBhvKFMzTKmXm5coVsQsEEGoKTbuIMccm9yFTGSnHK0jXcFYRXLvIeaNFoNobDqIO4ioO4mOXseenNwkpIuTGOQbwxg9DzA+1SCtvRUK0LbUd9KdYSdEWtZldGtVgsRSvHcpaWmFtOJWglC0KBB0FJSdn+RioyItwldbo6JxRw+mdlkPJoFea4keqsaR1aCNxEXxd0b1GqqkcyJqOlogBAFM5a/S2fcD8xcVVNzJ9oeNehXkQM8mMTfT5X37f1COrcvw/xY+p0jF5viAEAajjLjpINLXLTILlALaM2HEbQFA3E6D8oi5pdjzVcRSi8siB8q8CdFb/CN+ERzRKdfDcL8DyrwJ0Vv8I34QzRGvhuF+B5V4E6K3+Eb8IZojXw3C/A8q8CdFb/AAjfhDNEa+G4X4HlXgTorf4RvwhmiNfDcL8DyrwJ0Vv8I34QzRGvhuF+B5V4E6K3+Eb8IZojXw3C/A8q8CdFb/CN+EM0Rr4bhfgeVeBOit/hG/CGaI18NwvwPKvAnRW/wjfhDNEa+G4X4HlXgTorf4RvwhmiNfDcL8DyrwJ0Vv8ACN+EM0Rr4bhfgeVeBOit/hG/CGaI18NwvwPKvAnRW/wjfhDNEa+G4X4MyRyhYLZBSy2ppJNSG2AgE0pUgUqaAfKO54ko4uhHbt9iucepyVfmC9KFQDl7iVJs0VrUP2te8E64rlZu6PBiZU5SzQPXJ9jPwKZFs/YuUS6Nmxf3an4E7o7F2Z3C19OXfZnQCTUVF42xcbZ+wAgCmctfpbPuB+YuKqm5k+0PGvQryIGeTGJvp8r79v6hHVuX4f4sfU6Ri83xAHy4CQQDQ0uNK0301wBXb2SZpalKXMvKUolSlEIqSTUk3aSYr0/qeF4GLd22fHFCx0h7so8IaaOdBDljihY6Q92UeENNDoIcscULHSHuyjwhpodBDljihY6Q92UeENNDoIcscULHSHuyjwhpodBDljihY6Q92UeENNDoIcscULHSHuyjwhpodBDljihY6Q92UeENNDoIcscULHSHuyjwhpodBDljihY6Q92UeENNDoIcscULHSHuyjwhpodBDljihY6Q92UeENNDoIcscULHSHuyjwhpodBDljihY6Q92UeENNDoIcscULHSHuyjwhpodBDljihY6Q92UeENNDoIcscULHSHuyjwhpoe74cs3fF/BZlmEM5xToQKJUoAEJ1C7ZoG6kTSsrHspwyRUSSjpMQBTOWv0tn3A/MXFVTcyfaHjXoV5EDPJHFybS1NMOuGiEOoUo0JoAoE3C8x1OzLaMlGabLn4zMH+1X3TnhFmeJsdZR5HGZg/wBqvunPCGeI6yjyOMzB/tV9054QzxHWUeRxmYP9qvunPCGeI6yjyOMzB/tV9054QzxHWUeRxmYP9qvunPCGeI6yjyOMzB/tV9054QzxHWUeRxmYP9qvunPCGeI6yjyOMzB/tV9054QzxHWUeRxmYP8Aar7pzwhniOso8jjMwf7VfdOeEM8R1lHkcZmD/ar7pzwhniOso8jjMwf7VfdOeEM8R1lHkcZmD/ar7pzwhniOso8jjMwf7VfdOeEM8R1lHkcZmD/ar7pzwhniOso8jjMwf7VfdOeEM8R1lHkcZmD/AGq+6c8IZ4jrKPI4zMH+1X3TnhDPEdZR5HGZg/2q+6c8IZ4jrKPI4zMH+1X3TnhDPEdZR5HGZg/2q+6c8IZ4jrKPI4zMH+1X3TnhDPEdZR5HGZg/2q+6c8IZ4jrKPJW2UzDzM5MNuS6ipKWgkkpUm+2o6CNhEQk032M7GVY1JJxNQiJ4zLwTIl95tkEJLi0oBN4Fo0qYJXLKcM8lE37ige6S12FRPTZ7vd75HFA90lrsKhpse73yOKB7pLXYVDTY93vkcUD3SWuwqGmx7vfI4oHuktdhUNNj3e+RxQPdJa7CoabHu98jige6S12FQ02Pd75HFA90lrsKhpse73yOKB7pLXYVDTY93vkcUD3SWuwqGmx7vfI4oHuktdhUNNj3e+RxQPdJa7CoabHu98jige6S12FQ02Pd75HFA90lrsKhpse73yOKB7pLXYVDTY93vkcUD3SWuwqGmx7vfI4oHuktdhUNNj3e+RxQPdJa7CoabHu98jige6S12FQ02Pd75HFA90lrsKhpse73yOKB7pLXYVDTY93vkcUD3SWuwqGmx7vfI4oHuktdhUNNj3e+RxQPdJa7CoabHu98mp434tLkHUtrWlZUi3VIIA5RFL+qItWPLXoaTSuQUcPOTGJvp8r79v6hHVuX4f4sfU6Ri83xACAEAIAQAgBACAEAIAQAgBACAEAIAQAgBACAEAIAQBTOWv0tn3A/MXFVTcyfaHjXoV5EDPJjE30+V9+39Qjq3L8P8WPqdIxeb4gCnMrmE3m55KWnnm05hBsocWkVtuX0BArcPlFM28xl42pKM1Z+RpP6emukzPfu/wCqI3Z4tapyz7bxhm0kKEzMEgggF5wi41vFq8boXZ1V6ie50dg6bS8026nzXEJWOpQBH8Y9BvRlmSZWeWPDrjbjDLLq2yEqcXYWpJNo2U1II5q7t4iqb8jwY6q4tRiyuv09NdJme/d/1RC7M/WqcsHD010mZ793/VB35GtU5Z0XgJRMswSSSWmySTUklAvJ1mL1sb0PCjOjpMr3K7jGphpDDS1IcdNpSkqKVJQk6iLxaVT4JUIrm/I8WNrZIqK3ZVH6emukzPfO/wCqK7sy9apyzMwTjVMsvNul99YQoFSFOrUFDWCCaXivVpjt2u5OniJxkm2dESkwlxCXEGqFpCknaCKg/KLzdTTV0esDph4Wwm1LNKdeUEoSLz/AAaydkcbsRnNQV2U7jFlOmXiRL/2dvVShcI/WUbk9SdG0xU5tmTVxs5eHsabNYQdcvcdcXvWtSv4mInldST3ZjpXsPyMLkbtEng/GObZNWph5NNVsqT2FVSfiI6m0WRr1I7MtnJ5j2Zw5h8JS+BVKk3JcA03alDZrvIpSkWRlfszUw2K1e0tzfImewQBTOWv0tn3A/MXFVTcyfaHjXoV5EDPJjE30+V9+39Qjq3L8P8WPqdIxeb4gCkss3p6f8Oj63Ipn4jIx/wARehqGBZHPvtsg0Lhsg7yDT99IijyUoZ5KJhkbbjsgQasy88kmEs7IJQTymVqbPV5yfhRVPuxbB9jawc81P0Krx+wjn5+YXWqQvNp6m+RduJBPxiuTuzNxU81VkYnB54MqY9UOoZG8lC1q+QCO1HCvT/hn+phQK0dNYA9FY9039Ai9bH0VPwL0M11wJBUogAAkk6ABeSY6TfY5vxrw0ZuacfNbKjRA2ITckbrrzvJihu7uYGIq6k2zNxYxXVNMTbor9i3VFPWXW0Rv5CVDrUmCV7k6OHzxlLg1uOHmLjyN4dzjKpVZ5TXKRvQo3j7qj8lJiyD8jWwNXNHI/IsaLD3lK5YcNFyaEuDyGACRtWsVJ30SUgbKq2xVN3djIx1S88vkjQIgeEvTEnENiXaQt9tLkwoBSisBQQT6qAbhTWdJNdVALYxSNrD4aMFd92bPOYHYdSUuMtLSdRQk/K674RJpM9EoRkrNFVYQyTTGdXmXGA1aObC1uWgmtwVRBvGjTFeQzJ4CeZ5bWMvFnJxOS00y+pyXstrBVZW5WhBCqVQL6E646oO9ydHCVKc1J2LYiw0xAFM5a/S2fcD8xcVVNzJ9oeNehXkQM8mMTfT5X37f1COrcvw/xY+p0jF5viAKSyzenp/w6PrcimfiMjH/ABF6Gv4j/wC0JX3qY5HdFGF+LE98oWDODz76QKJWrOp6nOUabgq0PhCSszuLhlqskcmuMPBTN10FhTiQda2q2R8bR+Udi7FuDq5MyfBpZO012kxE8T7ssLGrBXB8CSaSKKW8HV7arbcVQ7wmyPhEmrRRoVoZMPFFexEz0dNYA9FY9039Ai9bH0VPwr0NSyu4dzMqGEHlv1SdyBS387k9RVsiM32sebG1ckMq3ZSUVGMXxiDweVkmkKeZC1DOOfaIraXfQ36QLKfuxdFWRuYdRhTSuU5jTIJYm3m21JU2FEtlJBFlXKSARsBp8Ipas7GTXgozaR+4rYZMpNNPitEmiwNaDcob7rxvAjqdnc5Qqac0zpBpwKSFJIIIBBGgg3giLzfvdHPGPwP6Rmq6c5+6gp+6kUS3Zh4r4rIrBRAeatebnEWuq0K/ujhVS8avydPx6D6I5zw5hiYEy+BMPgB50AB1YAAWqgArcI89+5hVas1N2fmYP6bmekzHfOeMCvWqfMyRxbwxMKnJYKmHyC+yCC6sgguJBBFbxDuW0as3Uim3udEiPQbggCmctfpbPuB+YuKqm5k+0PGvQryIGeTGJvp8r79v6hHVuX4f4sfU6Ri83xAFJZZvT0/4dH1uRTPxGRj/AIi9DX8R/wDaEr71P8Y5HdFOF+LE3vLbgyqWJgDQS0v48pHwFF9qJ1F5ns9oQ7KRVEVmWSuKuC+EzbLOkKWLX7KeUv8A6QY6ld2LaEM9RItDLYP7Gz78fluROp5Glj/hr1KaisyEdM4BP9lY9y39Ai9bH0VPwL0KEx3w5wyccdBqgchr9hNaH4klX3opbu7mJiaupUbIVlhS7kJUo7Egn+EcKVFy2R7fo172Lvdq8IWJac+GfDsk4kVU24kbShQHzIgccJJXaPCBEuzJFh3PSpYWeWxQDeg+b8qFPUE7YtpvtY2MFVzwyvdGrZYsBKbmBNJHIeASo7FpFBXrSBT9kxGas7nnx1K0s68yvIgZ5cmJeUhlbSGpxebdSAnOK8xdNBKvVVTTWg2G+gsjPk1qGMjJWl2ZOuJwQqq1fo41JJUeDmpN5JOsxK0S9qg+7y/opjHIs8Nf4Pm81aFjN2bFLCa2bN1K10RU9zIxGXUeXY8MWPTZX/EMfmpjhyh8WPqdLCPQfQCAKZy1+ls+4H5i4qqbmT7Q8a9CvIgZ5MYm+nyvv2/qEdW5fh/ix9TpGLzfEAVHlWwFMvzqVssOuJzKE2kJJFQtZIrtvHziqaeYzMZSnOacV5EJihizNtzsutcs8lKXUlSiggAbSY4k7lWHoVI1E2i28dsFGZkn2gKqKbSBrKkcpIHWRT4xbJXVjSrwz02ijPJKe6I/3aops+DG6ar8rN+ySYsOsvOvzDS2yEhDYWCCbRqogHZZSPiYnBO92e7BUJQblJExlcwa6/KtJYbW4oPBRCEkkDNrFTTVUiOzTZdjISnC0V5lU+SU90R/u1RXZ8GZ01X5WW5jOuYRgtDTDTq3nG22iEpJKBYFsnZcCnrO6LJXympVzqlaK72Kj8kp7oj/AHaors+DK6ar8rLVyT4urlmFuPIKHXVUsqFFBKKgAjVUlR6qRZBWNPB0XCN5bs3qJnsMLDWDkzDDrK9DiCmuyouI3g0PwjjVyE4KUXE5/cxPngSOCvGhIqEEg02HWIps+DEeGq38JN4k4NnpOcbdMrMWCbDv2avMVp+Ror7sdjdMvw9OrTmnlZdOEZBt9tTTyQtChRST/wC3EG8EXgxcasoqSsyo8Y8lb7ZKpQh5GpCiEuDdU0SrruO6KnB+RmVcDJd4dzTZnAE02SFyz6f+UunwNKH4RCzPI6FReTPFOCnzoYeP/LX4Qsc0p8MypbFicWaJlZjrLS0j5qAEdsySw9V/+LNjxbxBn0zLDi2bCEOtLUVON1olYUaAEmtBHVBnoo4SoppteZeAi41xAFM5a/S2fcD8xcVVNzJ9oeNehXkQM8mMTfT5X37f1COrcvw/xY+p0jF5viAEAIAQAgBACAEAIAQAgBACAEAIAQAgD8gD9gBACAEAIApnLX6Wz7gfmLiqpuZPtDxr0K8iBnkxib6fK+/b+oR1bl+H+LH1Lyx6KuAP2FFCiEgKBIIqtIuIv1xbPY2q19N2NDThZxa7a1uFLeDXEOIS4pNXGmgpZrfZXyxyqEi6IN+f0PIpty7/AC/s25nGlwPpazAzQebly7nKqtLYS6nkWb9NDfrHVEszvY9Cqu9rdr2I/AGNhHBGENghbTSznZgZ0hxak8i0kZ0pskm8E6AI4p7IjCttFcLzMeWx1fZYBebQpxTk2rlPpSLDLlCEkpvWFKsJTrCK3RzO0vycVdxj/Jc+ZnYRxkW6XEhk5ht6VSHkvWFKU44wpIs2a0o4SRoIFNcdcv7+CbqN37duxIYKxpU6+lCmbDLpeTLu26lZYJCrSKcmoCiL9AiSk7ko1bytbs72+xgYbw46uZQ2huyy1OMtLeDlCVWbaklFPMooCtdOrZxydyE6jckltddzPxTxs4YtSShCOQl1uy6HCUKUU0cAH2bgoCU3+cNkIyuTpVs7sROCMNK/ST6luEsu55DaK1smUsAkJ1WqunfZjif8iqE/9R3fZ/4PTy6eDZWuUAq0y80kPVtpeeQ0kE2eSqi6kdW25ndr2O68rXt5XR9tYfeQ66kMVmnHWG80X6thRlQ6qhs8lKUpOitTfrhma9TqqNN9u915/QzHMbFpS4Vy5QptEopSFLvBmXS2Umg9WzWuvdHcxJ1ml3XH7ISVw3MNPmgK20rwotQU5Suaeu1E0TyQBo5Z5sRUnf8AJWpyi/p/ImJ7G9aLkMBaimUKU5yzUzSlpArZuoUC/XXVEs/+P2WSrNLsuP2ekrjO7wxuVeZbQXAQLL6VrBS1nCS2Bc2SFJBN5s6BWO5newVV51Fr9nu9jIoPljNC3whtlPK0oWyXS5o1BLgptTphm72Our/LLbzIfGmy7MTAmJh5hiVYaUM0pYNt5SwFkIqVWbCQBTWYjLu3crqpOTzOyS/5PdGNamuBp5D7bqWE8IUsNOOlxVgqbYIKqA0UqtPOhm2O62Wy3Xbv/wBH1IY4POE/2UUU3MLZo8KrMu5YUDUAIBJF5O2O5voI1pPy58+D4lMc3XUpS2w248XltWUPgtENtpcUpLtm+5aU0ppjim2NdtWS7+pH4v44lpqTZUAsFuXzri3QHKvqKE2EG9ylxVfcDHIzsl9iNOvZJP6fszmMYHH3GFLlylGfeSzZe88stvVKk0GtFACQKmuoRLNsSVVyauvN278ErinjCqazyVobQtooBzbodTy01paAAtAggjaI7GVyylUz3v5FdZa/S2fcD8xcQqbmd7Q8a9CvIgZ5MYm+nyvv2/qEdW5fh/ix9ToHDuDuEMLZtWLVnlUrSigrRUbIuaubk45o2NcOIYAeCXqZ3hv93o4UlCR619gN/GuqIuHZopWHtfvz+7EgnFghVrO/7y1M0sezZS1Z067Na76U1x3KWaX187kcnEdVmWbMwlTbIaqCyCqrS7dWl2qtWrgrTcIjk2K1Q7JX2D+JTh82ZSkhyYKCWErstzCwtSaE3rSsVC/hSGTgOg+efLkknMWKpeSHaZyYYfHI83M5nk3EVrmdN1LWi6O5CzT7P1PPBWKymn0rU8VtNF5UuzYAzZeJK6rry6VUBcKAmOqLT3ORpWle/ZXt9z5msVFKmS4l+yyX25ks5sGq0pCDy61slIF1NN8cy97nHRble/a9z1xYxbXKWgXgtIQG2hmkoKUpJIK1C9xd6QTd5oujsY2O06Th5mExiI02lhSSnPtqtOvWOU+FJUlxKuVybQWb6ml2mOZFuQ6dJK2//Jr2LeBXJkqQVzAQ2zLtpU+xmyjNTAdS0E1AWoJboVA+sOqIKN+3oVUoOTt9F5fU2rCWKy1uuPNP5t0vNvNqzYUEFDGZUlQJ5QUknZS6LHHzL5Um22n3v/ixizOJbirP9rUQW2EvW0W1OKl3C4lVoqqmpJuv1XxFw+v9Rx0Xzx+j2XigorBDwAKp22M35yJtVopBtckpIF+vYI6od/z+zro99+f2eMjia4khTsyHFAyhqGrIpKrUQALXrBWnbU66AoPzZFUH5vj9GRLYqKROcIzySgPOPBvNC0S40WyFOWqkCvJuuFRfdTuXvckqLz5r+Z5olA5hguhDgDLASpRSQhS1E2LBNyyG1uVI0VA2w3kcyp1r8Iy8O4vuuPZ6VmTLOFGacObDgWkElPJJFFJKlUO+Dj3uiVSm27xdiNTiIUrazb4CEJlgQpoKWeDLtii6iylWsAaaHcY6f+P0Q0O6s+P0ej+JNplLWepRubbrY08JdDgNLWhNKEa66o64X/Z3Q/ja/P7PxrE55PLTNJS9ni7bSwAkBbKWVoDdqlKISUnVQVrphl+o0XvfuJHElTSmCh9NEIZQ6CykleZJKbClE5utqh03COKFrdxGhZp34/RkOYoWmWmi8Rm1TRKgmhPCEupuv5JTntN9bOqt0nEaH8Ur8/u//wBMnFbF5cqXCt1DhWlpNENBpKc0kpFACbiCPjXbQIqxKlTcLlc5a/S2fcD8xcQqbmf7Q8a9CvIgZ5M4m+nyvv2/qEdW5fh/ix9TpCLzfEAIAQAgBACANSmcaJhx55qRlkvBg2XHFuhsFetCBS8jRU6/gTDM79ked1pOTUFexKYMxgQuVTMPpMqNC0v8iya00qpUHUdf7okn2uycaqcM0u3qZcvhiXW0XkPNKaTW04FpKU002lVoPjBNNXJqcWr37GL5TypaceQ+04hpNpdhaSRsGm4k3CukxzMmrpkdWFm77Hjg3GyWclkTK3W2kKNkhTieSqlbBPPpQ0hnVrs5GtFxzXJaRnm3kBbK0OIOhSFBQu03jXHU77FkZKSujV14zTa5mZYlpVt0S5QFKU9YJtpqLincdcRzSvZI8+rNzcYrY+pHHFTsu26lpCFmZEs4hx5KQk67CiPtFaKJF5v2QzdrnY180U7edidm8OyzTgadfaQ4aUQpaQq/RcTriTkk7XLXUinZs/MIYelmFBDz7LaiKhK1pSabaE6IOSW4dSEXZskUqBFReDoMdJn7ACAEAIAQAgCmctfpbPuB+YuKqm5k+0PGvQryIGeS7tZOeNx/s8xWm0NuVHzA/fDZnof+nV9GdGyz6XEJWghSVAKSoaCCKgj4GPQbqaauj1gdEAIAQAgBAFfYPm3MGvTaHJaYeQ88uYZcYbzgVb0pVTzSLhfv3VrTytnji5UpSTTfe6sfOHETTzUjMzUsVBt1S35ZpJWQCKIUUGpUU3kj9brod3ZtCeeSjKS2fdGC9gwvjCLyZWYTLvJZCWkJDbrimyCXEtq2EVpTlVOusc3u7EMmbO7Oz/tz7wHLvuKmklCn21Sq0h92TEu7b9RqpFXANNb7wNF1Ubnaak3Jbq3FvsY8s6tMrIJTKuNhBWh54yZcdbWEJoW2yL7VaWyD5u6kcT7Lt+jiuoRSX62NjyZSq22poOIdQTNOLTnEWFKSpKKKoAE30NbNwNREqatcuw0Wk78kQ5iouam8Jkl5lRLWYcBWhCjYNa6nE1AB00qdFY5lu2VOg5znutrGOGHFSUk0JRxlxifZzqEtLpybdXAaG0k61VIrrpSOf+K7eZyzcIrLa0lf/wCnq43mHZ9uYkHZtb7+cZIbKkOIJFhJdobARv0R19rpo7bK5KUb3fY8caWnluzbfB1t2mUBvMyodL9G7w5MFJoEEUuoaAUvpVK92jlZSbkreXkt/ub/AIrJIkpYKCkqDDQUFAhQIQAQQbwaxYtj10rqCvwSkdLBACAEAIAQBQ2VXCaXp9YSahlKWq6qpJUr5KUR92KZvuYuNmpVLLyNiwVk3zjDS1AArbQog6QVJBNfnElDseiGETiux+ZXsVza4a0moICXwNVLkr6qUSdlE74Tj5jG0L/zX3I7J7j/AMFSJeZqWfUWASW66QRpUjqvG8aORlbsyvC4vJ/Gexb+D8ItPptMuIcTtQoK+dNBi1O5qRlGWzMqBIQAgBACAEAIAQAgBACAEAIAQAgBACAEAIAQB8POpSCpSgkDSSQAPiYHG0ivMdspLbaFNSSg46bi6L0I3pOhatlLhvpSK3Pg8OIxkYq0NzRcQcWVT0yCsEsoIU8o+trCK6yrXuqdlYRV2ePC0XVnd7HQAi82z5WgEEEAg3EG8Gu2AKyxpyVhSi5JKSit5ZXWz9xXq9Ru3gRW4cGfWwKl3gVvhXAcxKq+2RYUP1kH96SYrs0Z86c6e5hcJXz1dowIakuRwlfPV2jAakuRwlfPV2jAakuRwlfPV2jAakuRwlfPV2jAakuRwlfPV2jAakuRwlfPV2jAakuRwlfPV2jAakuRwlfPV2jAakuRwlfPV2jAakuRwlfPV2jAakuRwlfPV2jAakuRwlfPV2jAakuRwlfPV2jAakuRwlfPV2jAakuRwlfPV2jAakuRwlfPV2jAakuRwlfPV2jAakuRwlfPV2jAakuRwlfPV2jAakuT0lZVx9QSgFatQKh/EmFrkoqc3ZG9YvZK33CFTagyjmJIW4fiKpT11PVE1B+Z66WBk+83YtvBWDGpdpLTKAhCdAH7yTpJO0xYlbY1IQUFZGXHSR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grpSp>
        <p:nvGrpSpPr>
          <p:cNvPr id="12" name="11 Grupo"/>
          <p:cNvGrpSpPr/>
          <p:nvPr/>
        </p:nvGrpSpPr>
        <p:grpSpPr>
          <a:xfrm>
            <a:off x="2194786" y="553941"/>
            <a:ext cx="4278731" cy="5865328"/>
            <a:chOff x="2516941" y="587338"/>
            <a:chExt cx="4278731" cy="5865328"/>
          </a:xfrm>
        </p:grpSpPr>
        <p:grpSp>
          <p:nvGrpSpPr>
            <p:cNvPr id="6" name="Group 2"/>
            <p:cNvGrpSpPr>
              <a:grpSpLocks/>
            </p:cNvGrpSpPr>
            <p:nvPr/>
          </p:nvGrpSpPr>
          <p:grpSpPr bwMode="auto">
            <a:xfrm>
              <a:off x="2897215" y="587338"/>
              <a:ext cx="2015935" cy="781153"/>
              <a:chOff x="336550" y="5307013"/>
              <a:chExt cx="3294777" cy="1072652"/>
            </a:xfrm>
          </p:grpSpPr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3017" y="5598761"/>
                <a:ext cx="1828310" cy="6877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7" descr="C:\Users\NEL010\Desktop\Logos-MINAE\minae.jpg"/>
              <p:cNvPicPr>
                <a:picLocks noChangeAspect="1" noChangeArrowheads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550" y="5307013"/>
                <a:ext cx="1369537" cy="1072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" name="Group 1"/>
            <p:cNvGrpSpPr/>
            <p:nvPr/>
          </p:nvGrpSpPr>
          <p:grpSpPr>
            <a:xfrm>
              <a:off x="2516941" y="5547449"/>
              <a:ext cx="2817530" cy="905217"/>
              <a:chOff x="-465879" y="12118598"/>
              <a:chExt cx="4604875" cy="1243013"/>
            </a:xfrm>
          </p:grpSpPr>
          <p:pic>
            <p:nvPicPr>
              <p:cNvPr id="8" name="Picture 1"/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65879" y="12118598"/>
                <a:ext cx="1243014" cy="1243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26" name="Picture 2" descr="E:\GIZ\BMUB-Logos\spanisch\BMUB_Office_Farbe_es.bmp"/>
              <p:cNvPicPr>
                <a:picLocks noChangeAspect="1" noChangeArrowheads="1"/>
              </p:cNvPicPr>
              <p:nvPr/>
            </p:nvPicPr>
            <p:blipFill rotWithShape="1"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52" r="6470"/>
              <a:stretch/>
            </p:blipFill>
            <p:spPr bwMode="auto">
              <a:xfrm>
                <a:off x="997444" y="12147013"/>
                <a:ext cx="3141552" cy="118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5" name="4 Imagen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7941" y="679142"/>
              <a:ext cx="977731" cy="733298"/>
            </a:xfrm>
            <a:prstGeom prst="rect">
              <a:avLst/>
            </a:prstGeom>
          </p:spPr>
        </p:pic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5855" y="728700"/>
              <a:ext cx="557231" cy="63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4 Rectángulo"/>
          <p:cNvSpPr/>
          <p:nvPr/>
        </p:nvSpPr>
        <p:spPr>
          <a:xfrm>
            <a:off x="6524253" y="260648"/>
            <a:ext cx="2080195" cy="9361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CuadroTexto"/>
          <p:cNvSpPr txBox="1"/>
          <p:nvPr/>
        </p:nvSpPr>
        <p:spPr>
          <a:xfrm>
            <a:off x="3095836" y="4504905"/>
            <a:ext cx="295232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smtClean="0"/>
              <a:t>September 2015</a:t>
            </a:r>
            <a:endParaRPr lang="en-US" sz="2800" b="1" dirty="0"/>
          </a:p>
        </p:txBody>
      </p:sp>
      <p:sp>
        <p:nvSpPr>
          <p:cNvPr id="18" name="17 CuadroTexto"/>
          <p:cNvSpPr txBox="1"/>
          <p:nvPr/>
        </p:nvSpPr>
        <p:spPr>
          <a:xfrm>
            <a:off x="325161" y="4918915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With support from: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97495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0885" y="1341"/>
            <a:ext cx="8229600" cy="922114"/>
          </a:xfrm>
        </p:spPr>
        <p:txBody>
          <a:bodyPr/>
          <a:lstStyle/>
          <a:p>
            <a:pPr algn="l"/>
            <a:r>
              <a:rPr lang="de-DE" dirty="0" smtClean="0">
                <a:solidFill>
                  <a:srgbClr val="FF0000"/>
                </a:solidFill>
              </a:rPr>
              <a:t>Some barriers</a:t>
            </a:r>
            <a:endParaRPr lang="es-CR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9625" y="1052736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Technical assistance:</a:t>
            </a:r>
          </a:p>
          <a:p>
            <a:r>
              <a:rPr lang="en-US" sz="2800" dirty="0" smtClean="0"/>
              <a:t>Lack of specialized services (e.g. laboratories)</a:t>
            </a:r>
          </a:p>
          <a:p>
            <a:r>
              <a:rPr lang="en-US" sz="2800" dirty="0" smtClean="0"/>
              <a:t>Capacity building needed on the productive uses of organic agricultural residues.</a:t>
            </a:r>
          </a:p>
          <a:p>
            <a:r>
              <a:rPr lang="en-US" sz="2800" dirty="0" smtClean="0"/>
              <a:t>Little knowledge of productive associative benefits</a:t>
            </a:r>
          </a:p>
          <a:p>
            <a:r>
              <a:rPr lang="en-US" sz="2800" dirty="0" smtClean="0"/>
              <a:t>Low awareness on processes to measure the carbon footprint (e.g. products)</a:t>
            </a:r>
          </a:p>
          <a:p>
            <a:r>
              <a:rPr lang="en-US" sz="2800" dirty="0" err="1" smtClean="0"/>
              <a:t>Otros</a:t>
            </a:r>
            <a:r>
              <a:rPr lang="en-US" sz="2800" dirty="0" smtClean="0"/>
              <a:t>...</a:t>
            </a:r>
          </a:p>
          <a:p>
            <a:endParaRPr lang="en-US" sz="2800" dirty="0" smtClean="0"/>
          </a:p>
        </p:txBody>
      </p:sp>
      <p:cxnSp>
        <p:nvCxnSpPr>
          <p:cNvPr id="4" name="Gerade Verbindung 35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66073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37" r="18421" b="79955"/>
          <a:stretch/>
        </p:blipFill>
        <p:spPr bwMode="auto">
          <a:xfrm>
            <a:off x="0" y="-27384"/>
            <a:ext cx="9105129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9087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VI National Energy Plan 2012-2030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Gerade Verbindung 35"/>
          <p:cNvCxnSpPr/>
          <p:nvPr/>
        </p:nvCxnSpPr>
        <p:spPr>
          <a:xfrm>
            <a:off x="395536" y="1407914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5034" y="1459383"/>
            <a:ext cx="4187529" cy="538732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08003" y="2290564"/>
            <a:ext cx="4474053" cy="3645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059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37" r="18421" b="79955"/>
          <a:stretch/>
        </p:blipFill>
        <p:spPr bwMode="auto">
          <a:xfrm>
            <a:off x="0" y="-27384"/>
            <a:ext cx="9105129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9087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VI National Energy Plan 2012-2030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Gerade Verbindung 35"/>
          <p:cNvCxnSpPr/>
          <p:nvPr/>
        </p:nvCxnSpPr>
        <p:spPr>
          <a:xfrm>
            <a:off x="395536" y="1407914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2778" y="1556792"/>
            <a:ext cx="7419572" cy="5151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7731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37" r="18421" b="79955"/>
          <a:stretch/>
        </p:blipFill>
        <p:spPr bwMode="auto">
          <a:xfrm>
            <a:off x="0" y="-27384"/>
            <a:ext cx="9105129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9087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VI National Energy Plan 2012-2030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Gerade Verbindung 35"/>
          <p:cNvCxnSpPr/>
          <p:nvPr/>
        </p:nvCxnSpPr>
        <p:spPr>
          <a:xfrm>
            <a:off x="395536" y="1407914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1600" y="1490612"/>
            <a:ext cx="7200799" cy="5308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80520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37" r="18421" b="79955"/>
          <a:stretch/>
        </p:blipFill>
        <p:spPr bwMode="auto">
          <a:xfrm>
            <a:off x="0" y="-27384"/>
            <a:ext cx="9105129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Dry biomass mitigation potential</a:t>
            </a:r>
            <a:endParaRPr lang="es-MX" dirty="0">
              <a:solidFill>
                <a:srgbClr val="FF0000"/>
              </a:solidFill>
            </a:endParaRPr>
          </a:p>
        </p:txBody>
      </p:sp>
      <p:cxnSp>
        <p:nvCxnSpPr>
          <p:cNvPr id="5" name="Gerade Verbindung 35"/>
          <p:cNvCxnSpPr/>
          <p:nvPr/>
        </p:nvCxnSpPr>
        <p:spPr>
          <a:xfrm>
            <a:off x="395536" y="1407914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364291" y="1611866"/>
            <a:ext cx="2242592" cy="1601110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Boiler </a:t>
            </a:r>
          </a:p>
          <a:p>
            <a:pPr marL="0" indent="0">
              <a:buNone/>
            </a:pPr>
            <a:r>
              <a:rPr lang="en-US" dirty="0" smtClean="0"/>
              <a:t>fuel </a:t>
            </a:r>
          </a:p>
          <a:p>
            <a:pPr marL="0" indent="0">
              <a:buNone/>
            </a:pPr>
            <a:r>
              <a:rPr lang="en-US" dirty="0" smtClean="0"/>
              <a:t>switching </a:t>
            </a:r>
            <a:endParaRPr lang="es-E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69667" y="1432901"/>
            <a:ext cx="4192004" cy="5335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024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37" r="18421" b="79955"/>
          <a:stretch/>
        </p:blipFill>
        <p:spPr bwMode="auto">
          <a:xfrm>
            <a:off x="0" y="-27384"/>
            <a:ext cx="9105129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Dry biomass mitigation potential</a:t>
            </a:r>
            <a:endParaRPr lang="es-MX" dirty="0">
              <a:solidFill>
                <a:srgbClr val="FF0000"/>
              </a:solidFill>
            </a:endParaRPr>
          </a:p>
        </p:txBody>
      </p:sp>
      <p:cxnSp>
        <p:nvCxnSpPr>
          <p:cNvPr id="5" name="Gerade Verbindung 35"/>
          <p:cNvCxnSpPr/>
          <p:nvPr/>
        </p:nvCxnSpPr>
        <p:spPr>
          <a:xfrm>
            <a:off x="395536" y="1407914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53265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Wood residues</a:t>
            </a:r>
            <a:endParaRPr lang="es-E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3140968"/>
            <a:ext cx="4413250" cy="19510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7"/>
          <p:cNvSpPr/>
          <p:nvPr/>
        </p:nvSpPr>
        <p:spPr>
          <a:xfrm>
            <a:off x="1653789" y="2537159"/>
            <a:ext cx="583264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b="1" dirty="0"/>
              <a:t>Tabla 3.10 </a:t>
            </a:r>
            <a:r>
              <a:rPr lang="es-ES" dirty="0"/>
              <a:t>Resumen del potencial de sustitución de calderas</a:t>
            </a:r>
            <a:endParaRPr lang="es-ES" b="1" dirty="0"/>
          </a:p>
        </p:txBody>
      </p:sp>
    </p:spTree>
    <p:extLst>
      <p:ext uri="{BB962C8B-B14F-4D97-AF65-F5344CB8AC3E}">
        <p14:creationId xmlns:p14="http://schemas.microsoft.com/office/powerpoint/2010/main" val="41480717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37" r="18421" b="79955"/>
          <a:stretch/>
        </p:blipFill>
        <p:spPr bwMode="auto">
          <a:xfrm>
            <a:off x="0" y="-27384"/>
            <a:ext cx="9105129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Dry biomass mitigation potential</a:t>
            </a:r>
            <a:endParaRPr lang="es-MX" dirty="0">
              <a:solidFill>
                <a:srgbClr val="FF0000"/>
              </a:solidFill>
            </a:endParaRPr>
          </a:p>
        </p:txBody>
      </p:sp>
      <p:cxnSp>
        <p:nvCxnSpPr>
          <p:cNvPr id="5" name="Gerade Verbindung 35"/>
          <p:cNvCxnSpPr/>
          <p:nvPr/>
        </p:nvCxnSpPr>
        <p:spPr>
          <a:xfrm>
            <a:off x="395536" y="1407914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457200" y="1340768"/>
            <a:ext cx="8363272" cy="3672408"/>
          </a:xfrm>
        </p:spPr>
        <p:txBody>
          <a:bodyPr>
            <a:normAutofit/>
          </a:bodyPr>
          <a:lstStyle/>
          <a:p>
            <a:r>
              <a:rPr lang="en-US" dirty="0" smtClean="0"/>
              <a:t>Wood residues</a:t>
            </a:r>
          </a:p>
          <a:p>
            <a:pPr lvl="1"/>
            <a:r>
              <a:rPr lang="en-US" dirty="0" smtClean="0"/>
              <a:t>With an average use of 50% per year and 50% load</a:t>
            </a:r>
          </a:p>
          <a:p>
            <a:pPr lvl="1"/>
            <a:r>
              <a:rPr lang="en-US" dirty="0" smtClean="0"/>
              <a:t>Accounting 20% of the boilers registered</a:t>
            </a:r>
          </a:p>
          <a:p>
            <a:pPr lvl="1"/>
            <a:r>
              <a:rPr lang="en-US" dirty="0" smtClean="0"/>
              <a:t>Savings switching from bunker to pellets ± 12%</a:t>
            </a:r>
          </a:p>
          <a:p>
            <a:pPr lvl="1"/>
            <a:r>
              <a:rPr lang="en-US" dirty="0" smtClean="0"/>
              <a:t>Displacing fossil fuel with a </a:t>
            </a:r>
            <a:r>
              <a:rPr lang="en-US" dirty="0"/>
              <a:t>CO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potential mitigation of 90,415 Kg/</a:t>
            </a:r>
            <a:r>
              <a:rPr lang="en-US" dirty="0" err="1" smtClean="0"/>
              <a:t>hr</a:t>
            </a:r>
            <a:endParaRPr lang="en-US" dirty="0" smtClean="0"/>
          </a:p>
          <a:p>
            <a:pPr lvl="1"/>
            <a:r>
              <a:rPr lang="en-US" dirty="0" smtClean="0"/>
              <a:t>For a total mitigation of 247,500 t CO</a:t>
            </a:r>
            <a:r>
              <a:rPr lang="en-US" baseline="-25000" dirty="0" smtClean="0"/>
              <a:t>2 </a:t>
            </a:r>
            <a:r>
              <a:rPr lang="en-US" dirty="0" smtClean="0"/>
              <a:t>per year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2254" y="4916761"/>
            <a:ext cx="2262768" cy="1855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4347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37" r="18421" b="79955"/>
          <a:stretch/>
        </p:blipFill>
        <p:spPr bwMode="auto">
          <a:xfrm>
            <a:off x="0" y="-27384"/>
            <a:ext cx="9105129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9087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MRV System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Gerade Verbindung 35"/>
          <p:cNvCxnSpPr/>
          <p:nvPr/>
        </p:nvCxnSpPr>
        <p:spPr>
          <a:xfrm>
            <a:off x="395536" y="1407914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6805" y="1459383"/>
            <a:ext cx="3843147" cy="53642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994243" y="1706181"/>
            <a:ext cx="5114261" cy="48560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  <a:latin typeface="Arial"/>
              </a:rPr>
              <a:t>ISO/DIS 13065 Sustainability criteria for bioenergy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</a:rPr>
              <a:t>The production and use of </a:t>
            </a:r>
            <a:r>
              <a:rPr lang="en-US" u="sng" dirty="0">
                <a:solidFill>
                  <a:srgbClr val="000000"/>
                </a:solidFill>
                <a:latin typeface="Arial"/>
              </a:rPr>
              <a:t>bioenergy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have </a:t>
            </a:r>
            <a:r>
              <a:rPr lang="en-US" u="sng" dirty="0">
                <a:solidFill>
                  <a:srgbClr val="000000"/>
                </a:solidFill>
                <a:latin typeface="Arial"/>
              </a:rPr>
              <a:t>potential roles in mitigating climate change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promoting energy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security and fostering sustainable development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.</a:t>
            </a:r>
          </a:p>
          <a:p>
            <a:r>
              <a:rPr lang="en-US" dirty="0">
                <a:solidFill>
                  <a:srgbClr val="000000"/>
                </a:solidFill>
                <a:latin typeface="Arial"/>
              </a:rPr>
              <a:t>Virtually every country in the world uses some form of bioenergy. Various types of biomass are used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for the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production of bioenergy through many types and sizes of economic operations. The </a:t>
            </a:r>
            <a:r>
              <a:rPr lang="en-US" u="sng" dirty="0" smtClean="0">
                <a:solidFill>
                  <a:srgbClr val="000000"/>
                </a:solidFill>
                <a:latin typeface="Arial"/>
              </a:rPr>
              <a:t>characteristics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of 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bioenergy production therefore are </a:t>
            </a:r>
            <a:r>
              <a:rPr lang="en-US" u="sng" dirty="0">
                <a:solidFill>
                  <a:srgbClr val="000000"/>
                </a:solidFill>
                <a:latin typeface="Arial"/>
              </a:rPr>
              <a:t>heterogeneous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 and depend on several factors, such as 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geographic location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, climatic conditions, </a:t>
            </a:r>
            <a:r>
              <a:rPr lang="en-US" u="sng" dirty="0">
                <a:solidFill>
                  <a:srgbClr val="000000"/>
                </a:solidFill>
                <a:latin typeface="Arial"/>
              </a:rPr>
              <a:t>level of development, institutional frameworks and technological issues</a:t>
            </a:r>
            <a:r>
              <a:rPr lang="en-US" dirty="0">
                <a:solidFill>
                  <a:srgbClr val="000000"/>
                </a:solidFill>
                <a:latin typeface="Arial"/>
              </a:rPr>
              <a:t>.</a:t>
            </a:r>
            <a:endParaRPr lang="es-ES" dirty="0">
              <a:solidFill>
                <a:srgbClr val="00000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67531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37" r="18421" b="79955"/>
          <a:stretch/>
        </p:blipFill>
        <p:spPr bwMode="auto">
          <a:xfrm>
            <a:off x="0" y="-27384"/>
            <a:ext cx="9105129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9087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MRV System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Gerade Verbindung 35"/>
          <p:cNvCxnSpPr/>
          <p:nvPr/>
        </p:nvCxnSpPr>
        <p:spPr>
          <a:xfrm>
            <a:off x="395536" y="1407914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403948" y="1672315"/>
            <a:ext cx="8452973" cy="4492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pPr marL="0" indent="0">
              <a:buNone/>
            </a:pPr>
            <a:r>
              <a:rPr lang="en-US" sz="2400" b="1" dirty="0" smtClean="0">
                <a:solidFill>
                  <a:schemeClr val="tx1"/>
                </a:solidFill>
              </a:rPr>
              <a:t>6.6 Functional and delivered units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Functional units </a:t>
            </a:r>
            <a:r>
              <a:rPr lang="en-US" b="0" dirty="0" smtClean="0">
                <a:solidFill>
                  <a:schemeClr val="tx1"/>
                </a:solidFill>
              </a:rPr>
              <a:t>are used as reference units to quantify the performance of a product system. A system can have a number of possible functions; functional unit(s) selection depends on the goal and scope of the GHG assessment.</a:t>
            </a:r>
          </a:p>
          <a:p>
            <a:r>
              <a:rPr lang="en-US" b="0" dirty="0" smtClean="0">
                <a:solidFill>
                  <a:schemeClr val="tx1"/>
                </a:solidFill>
              </a:rPr>
              <a:t>Examples of functional units:</a:t>
            </a:r>
          </a:p>
          <a:p>
            <a:pPr marL="360000" lvl="1" indent="0">
              <a:buNone/>
            </a:pPr>
            <a:r>
              <a:rPr lang="en-US" b="0" dirty="0" smtClean="0">
                <a:solidFill>
                  <a:schemeClr val="tx1"/>
                </a:solidFill>
              </a:rPr>
              <a:t>— </a:t>
            </a:r>
            <a:r>
              <a:rPr lang="en-US" b="0" dirty="0" smtClean="0">
                <a:solidFill>
                  <a:srgbClr val="FF0000"/>
                </a:solidFill>
              </a:rPr>
              <a:t>1 kWh of electricity </a:t>
            </a:r>
            <a:r>
              <a:rPr lang="en-US" b="0" dirty="0" smtClean="0">
                <a:solidFill>
                  <a:schemeClr val="tx1"/>
                </a:solidFill>
              </a:rPr>
              <a:t>provided by a power plant to the grid</a:t>
            </a:r>
          </a:p>
          <a:p>
            <a:r>
              <a:rPr lang="en-US" b="1" dirty="0" smtClean="0">
                <a:solidFill>
                  <a:schemeClr val="tx1"/>
                </a:solidFill>
              </a:rPr>
              <a:t>Delivered units </a:t>
            </a:r>
            <a:r>
              <a:rPr lang="en-US" dirty="0" smtClean="0">
                <a:solidFill>
                  <a:schemeClr val="tx1"/>
                </a:solidFill>
              </a:rPr>
              <a:t>may be used when reporting a partial carbon footprint.</a:t>
            </a:r>
          </a:p>
          <a:p>
            <a:r>
              <a:rPr lang="en-US" dirty="0" smtClean="0">
                <a:solidFill>
                  <a:schemeClr val="tx1"/>
                </a:solidFill>
              </a:rPr>
              <a:t>Examples of delivered units are:</a:t>
            </a:r>
          </a:p>
          <a:p>
            <a:pPr marL="3600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— Volume of liquid bioenergy</a:t>
            </a:r>
          </a:p>
          <a:p>
            <a:pPr marL="360000" lvl="1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— </a:t>
            </a:r>
            <a:r>
              <a:rPr lang="en-US" dirty="0" smtClean="0">
                <a:solidFill>
                  <a:srgbClr val="FF0000"/>
                </a:solidFill>
              </a:rPr>
              <a:t>Mass of pellets</a:t>
            </a:r>
          </a:p>
          <a:p>
            <a:pPr marL="0" indent="0">
              <a:buNone/>
            </a:pPr>
            <a:r>
              <a:rPr lang="en-US" dirty="0" smtClean="0">
                <a:solidFill>
                  <a:schemeClr val="tx1"/>
                </a:solidFill>
              </a:rPr>
              <a:t>GHG emissions should also be reported on the basis of 1 MJ of energy delivered.</a:t>
            </a:r>
            <a:endParaRPr lang="en-US" kern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4042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37" r="18421" b="79955"/>
          <a:stretch/>
        </p:blipFill>
        <p:spPr bwMode="auto">
          <a:xfrm>
            <a:off x="0" y="-27384"/>
            <a:ext cx="9105129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90871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Product GHG emissions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Gerade Verbindung 35"/>
          <p:cNvCxnSpPr/>
          <p:nvPr/>
        </p:nvCxnSpPr>
        <p:spPr>
          <a:xfrm>
            <a:off x="395536" y="1407914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586657"/>
            <a:ext cx="3600400" cy="51070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95936" y="1586656"/>
            <a:ext cx="5114261" cy="5107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C80F0F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  <a:ea typeface="+mn-ea"/>
                <a:cs typeface="+mn-cs"/>
              </a:defRPr>
            </a:lvl1pPr>
            <a:lvl2pPr marL="7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2pPr>
            <a:lvl3pPr marL="10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>
                <a:solidFill>
                  <a:srgbClr val="6E6452"/>
                </a:solidFill>
                <a:latin typeface="+mn-lt"/>
              </a:defRPr>
            </a:lvl3pPr>
            <a:lvl4pPr marL="14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4pPr>
            <a:lvl5pPr marL="180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5pPr>
            <a:lvl6pPr marL="216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6pPr>
            <a:lvl7pPr marL="252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7pPr>
            <a:lvl8pPr marL="288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8pPr>
            <a:lvl9pPr marL="3240000" indent="-360000" algn="l" rtl="0" eaLnBrk="1" fontAlgn="base" hangingPunct="1">
              <a:spcBef>
                <a:spcPts val="400"/>
              </a:spcBef>
              <a:spcAft>
                <a:spcPts val="800"/>
              </a:spcAft>
              <a:buClr>
                <a:srgbClr val="6E6452"/>
              </a:buClr>
              <a:buFont typeface="Arial" pitchFamily="34" charset="0"/>
              <a:buChar char="•"/>
              <a:tabLst>
                <a:tab pos="2190750" algn="l"/>
              </a:tabLst>
              <a:defRPr sz="1800" baseline="0">
                <a:solidFill>
                  <a:srgbClr val="6E6452"/>
                </a:solidFill>
                <a:latin typeface="+mn-lt"/>
              </a:defRPr>
            </a:lvl9pPr>
          </a:lstStyle>
          <a:p>
            <a:r>
              <a:rPr lang="en-US" b="1" dirty="0" smtClean="0">
                <a:solidFill>
                  <a:srgbClr val="000000"/>
                </a:solidFill>
                <a:latin typeface="Arial"/>
              </a:rPr>
              <a:t>ISO/TS 14067 Greenhouse gases – Carbon footprint of products – Requirements and guidelines for quantification and communication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Include the </a:t>
            </a:r>
            <a:r>
              <a:rPr lang="en-US" u="sng" dirty="0" smtClean="0">
                <a:solidFill>
                  <a:srgbClr val="000000"/>
                </a:solidFill>
                <a:latin typeface="Arial"/>
              </a:rPr>
              <a:t>bioenergy</a:t>
            </a:r>
            <a:r>
              <a:rPr lang="en-US" dirty="0" smtClean="0">
                <a:solidFill>
                  <a:srgbClr val="000000"/>
                </a:solidFill>
                <a:latin typeface="Arial"/>
              </a:rPr>
              <a:t> contribution to the mitigation of final agricultural and livestock products GHG emissions.</a:t>
            </a:r>
          </a:p>
          <a:p>
            <a:r>
              <a:rPr lang="en-US" dirty="0" smtClean="0">
                <a:solidFill>
                  <a:srgbClr val="000000"/>
                </a:solidFill>
                <a:latin typeface="Arial"/>
              </a:rPr>
              <a:t>Check for consumer interest and market sensitivity for low carbon emission products.</a:t>
            </a:r>
            <a:endParaRPr lang="es-ES" dirty="0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85" y="4522134"/>
            <a:ext cx="3755162" cy="22618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631616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1 Título"/>
          <p:cNvSpPr txBox="1">
            <a:spLocks/>
          </p:cNvSpPr>
          <p:nvPr/>
        </p:nvSpPr>
        <p:spPr bwMode="auto">
          <a:xfrm>
            <a:off x="269550" y="44624"/>
            <a:ext cx="7974858" cy="59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0" eaLnBrk="1" fontAlgn="base" hangingPunct="1">
              <a:spcBef>
                <a:spcPct val="0"/>
              </a:spcBef>
              <a:spcAft>
                <a:spcPct val="0"/>
              </a:spcAft>
              <a:defRPr sz="2400" baseline="0">
                <a:solidFill>
                  <a:srgbClr val="6E6452"/>
                </a:solidFill>
                <a:latin typeface="+mj-lt"/>
                <a:ea typeface="+mj-ea"/>
                <a:cs typeface="+mj-cs"/>
              </a:defRPr>
            </a:lvl1pPr>
            <a:lvl2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2pPr>
            <a:lvl3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3pPr>
            <a:lvl4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4pPr>
            <a:lvl5pPr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5pPr>
            <a:lvl6pPr marL="4572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6pPr>
            <a:lvl7pPr marL="9144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7pPr>
            <a:lvl8pPr marL="13716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8pPr>
            <a:lvl9pPr marL="1828800" algn="l" rtl="0" eaLnBrk="1" fontAlgn="base" hangingPunct="1">
              <a:spcBef>
                <a:spcPct val="0"/>
              </a:spcBef>
              <a:spcAft>
                <a:spcPct val="0"/>
              </a:spcAft>
              <a:defRPr sz="36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2800" kern="0" dirty="0" smtClean="0">
                <a:solidFill>
                  <a:srgbClr val="FF0000"/>
                </a:solidFill>
              </a:rPr>
              <a:t>Executive Resume</a:t>
            </a:r>
          </a:p>
        </p:txBody>
      </p:sp>
      <p:graphicFrame>
        <p:nvGraphicFramePr>
          <p:cNvPr id="2" name="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109944"/>
              </p:ext>
            </p:extLst>
          </p:nvPr>
        </p:nvGraphicFramePr>
        <p:xfrm>
          <a:off x="251520" y="692696"/>
          <a:ext cx="8712968" cy="5899851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984388"/>
                <a:gridCol w="6728580"/>
              </a:tblGrid>
              <a:tr h="460005">
                <a:tc>
                  <a:txBody>
                    <a:bodyPr/>
                    <a:lstStyle/>
                    <a:p>
                      <a:r>
                        <a:rPr lang="en-US" sz="2000" b="1" kern="0" noProof="0" dirty="0" smtClean="0"/>
                        <a:t>Country : </a:t>
                      </a:r>
                      <a:endParaRPr lang="en-US" sz="2000" b="1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0" noProof="0" dirty="0" smtClean="0"/>
                        <a:t>Costa Rica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7951">
                <a:tc>
                  <a:txBody>
                    <a:bodyPr/>
                    <a:lstStyle/>
                    <a:p>
                      <a:r>
                        <a:rPr lang="en-US" sz="2000" b="1" noProof="0" dirty="0" smtClean="0"/>
                        <a:t>Project:</a:t>
                      </a:r>
                      <a:endParaRPr lang="en-US" sz="2000" b="1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2000" noProof="0" dirty="0" smtClean="0"/>
                        <a:t>Support project for the energy sector in Costa Rica</a:t>
                      </a:r>
                      <a:endParaRPr lang="en-US" sz="20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60276">
                <a:tc>
                  <a:txBody>
                    <a:bodyPr/>
                    <a:lstStyle/>
                    <a:p>
                      <a:r>
                        <a:rPr lang="en-US" sz="2000" b="1" kern="0" noProof="0" dirty="0" smtClean="0"/>
                        <a:t>Implementation: </a:t>
                      </a:r>
                      <a:endParaRPr lang="en-US" sz="2000" b="1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0" baseline="0" noProof="0" dirty="0" smtClean="0"/>
                        <a:t>MINAE-DCC/ICE/MAG)</a:t>
                      </a:r>
                      <a:endParaRPr lang="en-US" sz="2000" b="0" kern="0" noProof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095340">
                <a:tc>
                  <a:txBody>
                    <a:bodyPr/>
                    <a:lstStyle/>
                    <a:p>
                      <a:r>
                        <a:rPr lang="en-US" sz="2000" b="1" kern="0" noProof="0" dirty="0" smtClean="0"/>
                        <a:t>Working areas: </a:t>
                      </a:r>
                      <a:endParaRPr lang="en-US" sz="2000" b="1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indent="0" algn="l" eaLnBrk="1" hangingPunct="1">
                        <a:lnSpc>
                          <a:spcPct val="90000"/>
                        </a:lnSpc>
                        <a:buNone/>
                        <a:defRPr/>
                      </a:pPr>
                      <a:r>
                        <a:rPr lang="en-US" sz="2000" b="0" kern="0" noProof="0" dirty="0" smtClean="0"/>
                        <a:t>Mitigation,</a:t>
                      </a:r>
                      <a:r>
                        <a:rPr lang="en-US" sz="2000" b="0" kern="0" baseline="0" noProof="0" dirty="0" smtClean="0"/>
                        <a:t> adaptation</a:t>
                      </a:r>
                      <a:r>
                        <a:rPr lang="en-US" sz="2000" b="0" kern="0" noProof="0" dirty="0" smtClean="0"/>
                        <a:t>, energy efficiency, emission</a:t>
                      </a:r>
                      <a:r>
                        <a:rPr lang="en-US" sz="2000" b="0" kern="0" baseline="0" noProof="0" dirty="0" smtClean="0"/>
                        <a:t> reduction and resiliency model under climate change </a:t>
                      </a:r>
                      <a:endParaRPr lang="en-US" sz="2000" b="0" kern="0" noProof="0" dirty="0" smtClean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1117044">
                <a:tc>
                  <a:txBody>
                    <a:bodyPr/>
                    <a:lstStyle/>
                    <a:p>
                      <a:r>
                        <a:rPr lang="en-US" sz="2000" b="1" kern="0" noProof="0" dirty="0" smtClean="0"/>
                        <a:t>Support partners: </a:t>
                      </a:r>
                      <a:endParaRPr lang="en-US" sz="2000" b="1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0" baseline="0" noProof="0" dirty="0" smtClean="0"/>
                        <a:t>Spaniard Cooperation - AECID</a:t>
                      </a:r>
                      <a:endParaRPr lang="en-US" sz="2000" b="0" kern="0" noProof="0" dirty="0" smtClean="0"/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2000" b="0" kern="0" noProof="0" dirty="0" smtClean="0"/>
                        <a:t>German Development</a:t>
                      </a:r>
                      <a:r>
                        <a:rPr lang="en-US" sz="2000" b="0" kern="0" baseline="0" noProof="0" dirty="0" smtClean="0"/>
                        <a:t> Cooperation - GIZ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31284">
                <a:tc>
                  <a:txBody>
                    <a:bodyPr/>
                    <a:lstStyle/>
                    <a:p>
                      <a:r>
                        <a:rPr lang="en-US" sz="2000" b="1" baseline="0" noProof="0" dirty="0" smtClean="0"/>
                        <a:t>Direct beneficiaries:</a:t>
                      </a:r>
                      <a:endParaRPr lang="en-US" sz="2000" b="1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baseline="0" noProof="0" dirty="0" smtClean="0"/>
                        <a:t>Electrical and thermal users switching in the energy matrix</a:t>
                      </a:r>
                      <a:endParaRPr lang="en-US" sz="20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767951">
                <a:tc>
                  <a:txBody>
                    <a:bodyPr/>
                    <a:lstStyle/>
                    <a:p>
                      <a:r>
                        <a:rPr lang="en-US" sz="2000" b="1" noProof="0" dirty="0" smtClean="0"/>
                        <a:t>Stakeholders:</a:t>
                      </a:r>
                      <a:endParaRPr lang="en-US" sz="2000" b="1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000" noProof="0" dirty="0" smtClean="0"/>
                        <a:t>Private companies, Cooperatives and ICE.</a:t>
                      </a:r>
                      <a:endParaRPr lang="en-US" sz="2000" noProof="0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</a:tbl>
          </a:graphicData>
        </a:graphic>
      </p:graphicFrame>
      <p:cxnSp>
        <p:nvCxnSpPr>
          <p:cNvPr id="5" name="4 Conector recto"/>
          <p:cNvCxnSpPr/>
          <p:nvPr/>
        </p:nvCxnSpPr>
        <p:spPr>
          <a:xfrm>
            <a:off x="2195736" y="756569"/>
            <a:ext cx="0" cy="6101431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8" name="7 Conector recto"/>
          <p:cNvCxnSpPr/>
          <p:nvPr/>
        </p:nvCxnSpPr>
        <p:spPr>
          <a:xfrm>
            <a:off x="413368" y="1052736"/>
            <a:ext cx="8479112" cy="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3058679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>
              <a:defRPr/>
            </a:pPr>
            <a:r>
              <a:rPr lang="en-US" sz="3600" dirty="0" smtClean="0">
                <a:solidFill>
                  <a:srgbClr val="FF0000"/>
                </a:solidFill>
              </a:rPr>
              <a:t>Next steps:</a:t>
            </a:r>
            <a:endParaRPr lang="en-US" sz="3600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93204" y="1484784"/>
            <a:ext cx="8229600" cy="4525963"/>
          </a:xfrm>
        </p:spPr>
        <p:txBody>
          <a:bodyPr>
            <a:normAutofit fontScale="92500" lnSpcReduction="20000"/>
          </a:bodyPr>
          <a:lstStyle/>
          <a:p>
            <a:r>
              <a:rPr lang="en-US" sz="2800" dirty="0" smtClean="0"/>
              <a:t>Obtain the allocation of funds from local and regional banks for investments and match making with international resources in a negotiated ratio</a:t>
            </a:r>
          </a:p>
          <a:p>
            <a:r>
              <a:rPr lang="en-US" sz="2800" dirty="0" smtClean="0"/>
              <a:t>Consider the boundaries for a program with international support and the proper synergies with present NAMA initiatives (e.g.  NAMA Coffee)</a:t>
            </a:r>
          </a:p>
          <a:p>
            <a:r>
              <a:rPr lang="en-US" sz="2800" dirty="0" smtClean="0"/>
              <a:t>Define the steps to have the capacity for product certification with GHG emissions and claims in agricultural and livestock products</a:t>
            </a:r>
          </a:p>
          <a:p>
            <a:r>
              <a:rPr lang="en-US" sz="2800" dirty="0" smtClean="0"/>
              <a:t>Develop the final proposal to the interested parties in supporting the initiative (e.g. NAMA FACILITY,  EURO CLIMA, AECID among others)</a:t>
            </a:r>
            <a:endParaRPr lang="en-US" sz="2800" dirty="0"/>
          </a:p>
        </p:txBody>
      </p:sp>
      <p:cxnSp>
        <p:nvCxnSpPr>
          <p:cNvPr id="4" name="Gerade Verbindung 35"/>
          <p:cNvCxnSpPr/>
          <p:nvPr/>
        </p:nvCxnSpPr>
        <p:spPr>
          <a:xfrm>
            <a:off x="395536" y="1196752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163014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63688" y="1844824"/>
            <a:ext cx="5454088" cy="513978"/>
          </a:xfrm>
        </p:spPr>
        <p:txBody>
          <a:bodyPr>
            <a:noAutofit/>
          </a:bodyPr>
          <a:lstStyle/>
          <a:p>
            <a:pPr algn="ctr"/>
            <a:r>
              <a:rPr lang="es-MX" sz="3200" dirty="0" smtClean="0"/>
              <a:t>Grupo MESA                       NAMA Energía-Biomasa</a:t>
            </a:r>
            <a:endParaRPr lang="es-MX" sz="320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068406" y="3068960"/>
            <a:ext cx="7330588" cy="648072"/>
          </a:xfrm>
        </p:spPr>
        <p:txBody>
          <a:bodyPr>
            <a:normAutofit/>
          </a:bodyPr>
          <a:lstStyle/>
          <a:p>
            <a:pPr algn="ctr"/>
            <a:r>
              <a:rPr lang="en-US" sz="3600" b="1" dirty="0" smtClean="0"/>
              <a:t>Thank you!!!</a:t>
            </a:r>
            <a:endParaRPr lang="en-US" sz="3600" b="1" dirty="0"/>
          </a:p>
        </p:txBody>
      </p:sp>
      <p:pic>
        <p:nvPicPr>
          <p:cNvPr id="5" name="4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08319" y="5309905"/>
            <a:ext cx="677289" cy="888079"/>
          </a:xfrm>
          <a:prstGeom prst="rect">
            <a:avLst/>
          </a:prstGeom>
        </p:spPr>
      </p:pic>
      <p:grpSp>
        <p:nvGrpSpPr>
          <p:cNvPr id="6" name="5 Grupo"/>
          <p:cNvGrpSpPr/>
          <p:nvPr/>
        </p:nvGrpSpPr>
        <p:grpSpPr>
          <a:xfrm>
            <a:off x="2123728" y="257536"/>
            <a:ext cx="4278731" cy="5865328"/>
            <a:chOff x="2516941" y="587338"/>
            <a:chExt cx="4278731" cy="5865328"/>
          </a:xfrm>
        </p:grpSpPr>
        <p:grpSp>
          <p:nvGrpSpPr>
            <p:cNvPr id="7" name="Group 2"/>
            <p:cNvGrpSpPr>
              <a:grpSpLocks/>
            </p:cNvGrpSpPr>
            <p:nvPr/>
          </p:nvGrpSpPr>
          <p:grpSpPr bwMode="auto">
            <a:xfrm>
              <a:off x="2897215" y="587338"/>
              <a:ext cx="2015935" cy="781153"/>
              <a:chOff x="336550" y="5307013"/>
              <a:chExt cx="3294777" cy="1072652"/>
            </a:xfrm>
          </p:grpSpPr>
          <p:pic>
            <p:nvPicPr>
              <p:cNvPr id="13" name="Picture 7"/>
              <p:cNvPicPr>
                <a:picLocks noChangeAspect="1" noChangeArrowheads="1"/>
              </p:cNvPicPr>
              <p:nvPr/>
            </p:nvPicPr>
            <p:blipFill>
              <a:blip r:embed="rId3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03017" y="5598761"/>
                <a:ext cx="1828310" cy="68774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kx="-3284103" algn="br" rotWithShape="0">
                        <a:schemeClr val="bg2">
                          <a:alpha val="50000"/>
                        </a:schemeClr>
                      </a:outerShdw>
                    </a:effectLst>
                  </a14:hiddenEffects>
                </a:ext>
              </a:extLst>
            </p:spPr>
          </p:pic>
          <p:pic>
            <p:nvPicPr>
              <p:cNvPr id="14" name="Picture 7" descr="C:\Users\NEL010\Desktop\Logos-MINAE\minae.jpg"/>
              <p:cNvPicPr>
                <a:picLocks noChangeAspect="1" noChangeArrowheads="1"/>
              </p:cNvPicPr>
              <p:nvPr/>
            </p:nvPicPr>
            <p:blipFill>
              <a:blip r:embed="rId4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6550" y="5307013"/>
                <a:ext cx="1369537" cy="10726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8" name="Group 1"/>
            <p:cNvGrpSpPr/>
            <p:nvPr/>
          </p:nvGrpSpPr>
          <p:grpSpPr>
            <a:xfrm>
              <a:off x="2516941" y="5547449"/>
              <a:ext cx="2817530" cy="905217"/>
              <a:chOff x="-465879" y="12118598"/>
              <a:chExt cx="4604875" cy="1243013"/>
            </a:xfrm>
          </p:grpSpPr>
          <p:pic>
            <p:nvPicPr>
              <p:cNvPr id="11" name="Picture 1"/>
              <p:cNvPicPr>
                <a:picLocks noChangeAspect="1"/>
              </p:cNvPicPr>
              <p:nvPr/>
            </p:nvPicPr>
            <p:blipFill>
              <a:blip r:embed="rId5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465879" y="12118598"/>
                <a:ext cx="1243014" cy="124301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2" name="Picture 2" descr="E:\GIZ\BMUB-Logos\spanisch\BMUB_Office_Farbe_es.bmp"/>
              <p:cNvPicPr>
                <a:picLocks noChangeAspect="1" noChangeArrowheads="1"/>
              </p:cNvPicPr>
              <p:nvPr/>
            </p:nvPicPr>
            <p:blipFill rotWithShape="1"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 l="3752" r="6470"/>
              <a:stretch/>
            </p:blipFill>
            <p:spPr bwMode="auto">
              <a:xfrm>
                <a:off x="997444" y="12147013"/>
                <a:ext cx="3141552" cy="118618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9" name="8 Imagen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5817941" y="679142"/>
              <a:ext cx="977731" cy="733298"/>
            </a:xfrm>
            <a:prstGeom prst="rect">
              <a:avLst/>
            </a:prstGeom>
          </p:spPr>
        </p:pic>
        <p:pic>
          <p:nvPicPr>
            <p:cNvPr id="10" name="Picture 3"/>
            <p:cNvPicPr>
              <a:picLocks noChangeAspect="1" noChangeArrowheads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055855" y="728700"/>
              <a:ext cx="557231" cy="6341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5" name="14 CuadroTexto"/>
          <p:cNvSpPr txBox="1"/>
          <p:nvPr/>
        </p:nvSpPr>
        <p:spPr>
          <a:xfrm>
            <a:off x="2922983" y="4697640"/>
            <a:ext cx="29523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With support from: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9717281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37" r="18421" b="79955"/>
          <a:stretch/>
        </p:blipFill>
        <p:spPr bwMode="auto">
          <a:xfrm>
            <a:off x="0" y="-27384"/>
            <a:ext cx="9105129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9087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National Development Plan 2015-2018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Gerade Verbindung 35"/>
          <p:cNvCxnSpPr/>
          <p:nvPr/>
        </p:nvCxnSpPr>
        <p:spPr>
          <a:xfrm>
            <a:off x="395536" y="1407914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5536" y="1700808"/>
            <a:ext cx="3840532" cy="497009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88024" y="1536886"/>
            <a:ext cx="4176464" cy="53207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692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37" r="18421" b="79955"/>
          <a:stretch/>
        </p:blipFill>
        <p:spPr bwMode="auto">
          <a:xfrm>
            <a:off x="0" y="-27384"/>
            <a:ext cx="9105129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95536" y="390871"/>
            <a:ext cx="8229600" cy="11430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National Development Plan 2015-2018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Gerade Verbindung 35"/>
          <p:cNvCxnSpPr/>
          <p:nvPr/>
        </p:nvCxnSpPr>
        <p:spPr>
          <a:xfrm>
            <a:off x="395536" y="1407914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8352" y="2239130"/>
            <a:ext cx="8388424" cy="2615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1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5410944" cy="4525963"/>
          </a:xfrm>
        </p:spPr>
        <p:txBody>
          <a:bodyPr>
            <a:normAutofit fontScale="85000" lnSpcReduction="10000"/>
          </a:bodyPr>
          <a:lstStyle/>
          <a:p>
            <a:pPr marL="0" indent="0">
              <a:buNone/>
            </a:pPr>
            <a:r>
              <a:rPr lang="es-MX" sz="6000" dirty="0" smtClean="0"/>
              <a:t>3 </a:t>
            </a:r>
            <a:r>
              <a:rPr lang="es-MX" dirty="0" smtClean="0"/>
              <a:t>Talleres de consulta realizados</a:t>
            </a:r>
          </a:p>
          <a:p>
            <a:pPr marL="0" indent="0">
              <a:buNone/>
            </a:pPr>
            <a:r>
              <a:rPr lang="es-MX" sz="4800" dirty="0" smtClean="0"/>
              <a:t>1  </a:t>
            </a:r>
            <a:r>
              <a:rPr lang="es-MX" dirty="0" smtClean="0"/>
              <a:t>Encuesta al sector de grandes productores</a:t>
            </a:r>
          </a:p>
          <a:p>
            <a:pPr marL="0" indent="0">
              <a:buNone/>
            </a:pPr>
            <a:r>
              <a:rPr lang="es-MX" sz="4800" dirty="0" smtClean="0"/>
              <a:t>1 </a:t>
            </a:r>
            <a:r>
              <a:rPr lang="es-MX" dirty="0" smtClean="0"/>
              <a:t>Documento de sistematización de posibles arreglos de las brechas y esquemas tarifarios</a:t>
            </a:r>
          </a:p>
          <a:p>
            <a:pPr marL="0" indent="0">
              <a:buNone/>
            </a:pPr>
            <a:r>
              <a:rPr lang="es-MX" sz="5200" dirty="0" smtClean="0"/>
              <a:t>20 </a:t>
            </a:r>
            <a:r>
              <a:rPr lang="es-MX" dirty="0" smtClean="0"/>
              <a:t>sesiones de trabajo de la MESA con distintos actores de los sectores</a:t>
            </a:r>
            <a:endParaRPr lang="es-MX" dirty="0"/>
          </a:p>
        </p:txBody>
      </p:sp>
      <p:sp>
        <p:nvSpPr>
          <p:cNvPr id="4" name="1 Título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s-MX" dirty="0" smtClean="0">
                <a:solidFill>
                  <a:srgbClr val="FF0000"/>
                </a:solidFill>
              </a:rPr>
              <a:t>Proceso a realizado…</a:t>
            </a:r>
            <a:endParaRPr lang="es-MX" dirty="0">
              <a:solidFill>
                <a:srgbClr val="FF0000"/>
              </a:solidFill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2132856"/>
            <a:ext cx="3374260" cy="2520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633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37764" y="2060849"/>
            <a:ext cx="8229600" cy="1656183"/>
          </a:xfrm>
        </p:spPr>
        <p:txBody>
          <a:bodyPr>
            <a:noAutofit/>
          </a:bodyPr>
          <a:lstStyle/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Dry biomass residues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Wet biomass residues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 smtClean="0"/>
              <a:t>Organic agricultural residues</a:t>
            </a:r>
          </a:p>
        </p:txBody>
      </p:sp>
      <p:cxnSp>
        <p:nvCxnSpPr>
          <p:cNvPr id="5" name="Gerade Verbindung 35"/>
          <p:cNvCxnSpPr/>
          <p:nvPr/>
        </p:nvCxnSpPr>
        <p:spPr>
          <a:xfrm>
            <a:off x="251520" y="4797152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1 Título"/>
          <p:cNvSpPr txBox="1">
            <a:spLocks/>
          </p:cNvSpPr>
          <p:nvPr/>
        </p:nvSpPr>
        <p:spPr>
          <a:xfrm>
            <a:off x="251520" y="62068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</a:rPr>
              <a:t>Technical areas: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37" r="18421" b="79955"/>
          <a:stretch/>
        </p:blipFill>
        <p:spPr bwMode="auto">
          <a:xfrm>
            <a:off x="0" y="-27384"/>
            <a:ext cx="9105129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Rectángulo"/>
          <p:cNvSpPr/>
          <p:nvPr/>
        </p:nvSpPr>
        <p:spPr>
          <a:xfrm>
            <a:off x="251520" y="5373216"/>
            <a:ext cx="86153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lvl="1" indent="-457200">
              <a:buFont typeface="Arial" panose="020B0604020202020204" pitchFamily="34" charset="0"/>
              <a:buChar char="•"/>
            </a:pPr>
            <a:r>
              <a:rPr lang="en-US" sz="2800" dirty="0" smtClean="0"/>
              <a:t>Sugar cane, Pineapple, Rice, Palm oil, Bananas, Wood and Livestock (not limited…)</a:t>
            </a:r>
          </a:p>
        </p:txBody>
      </p:sp>
      <p:cxnSp>
        <p:nvCxnSpPr>
          <p:cNvPr id="8" name="Gerade Verbindung 35"/>
          <p:cNvCxnSpPr/>
          <p:nvPr/>
        </p:nvCxnSpPr>
        <p:spPr>
          <a:xfrm>
            <a:off x="340096" y="1628800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1 Título"/>
          <p:cNvSpPr txBox="1">
            <a:spLocks/>
          </p:cNvSpPr>
          <p:nvPr/>
        </p:nvSpPr>
        <p:spPr>
          <a:xfrm>
            <a:off x="251520" y="3933056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</a:rPr>
              <a:t>Focus: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9782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" name="Gerade Verbindung 35"/>
          <p:cNvCxnSpPr/>
          <p:nvPr/>
        </p:nvCxnSpPr>
        <p:spPr>
          <a:xfrm>
            <a:off x="395536" y="1470794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114300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Objective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251520" y="2564904"/>
            <a:ext cx="482453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2400" dirty="0" smtClean="0"/>
              <a:t>Facilitate the use of organic agricultural/forestry residues available with the best economically attractive technologies (BEAT) to increase the use of clean energy towards a low emission development path.</a:t>
            </a:r>
            <a:endParaRPr lang="en-US" sz="2400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37" r="18421" b="79955"/>
          <a:stretch/>
        </p:blipFill>
        <p:spPr bwMode="auto">
          <a:xfrm>
            <a:off x="0" y="-27384"/>
            <a:ext cx="9105129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AutoShape 2" descr="Resultado de imagen de biomasa residual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7" name="6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0072" y="1916832"/>
            <a:ext cx="3252423" cy="411973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37" r="18421" b="79955"/>
          <a:stretch/>
        </p:blipFill>
        <p:spPr bwMode="auto">
          <a:xfrm>
            <a:off x="0" y="-27384"/>
            <a:ext cx="9105129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Specific objectives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251520" y="1628800"/>
            <a:ext cx="5400600" cy="4525963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Component 1: </a:t>
            </a:r>
            <a:r>
              <a:rPr lang="en-US" sz="2400" dirty="0" smtClean="0"/>
              <a:t>Promote best practices at the farm level in order to optimize the value chain in high potential activities</a:t>
            </a:r>
            <a:r>
              <a:rPr lang="en-US" sz="2000" dirty="0" smtClean="0"/>
              <a:t>.</a:t>
            </a:r>
          </a:p>
          <a:p>
            <a:r>
              <a:rPr lang="en-US" sz="2400" b="1" dirty="0" smtClean="0"/>
              <a:t>Component 2: </a:t>
            </a:r>
            <a:r>
              <a:rPr lang="en-US" sz="2400" dirty="0" smtClean="0"/>
              <a:t>Improve the energy efficiency and energy production systems (thermal and electrical) in agroindustry as an opportunity to lower the product emissions</a:t>
            </a:r>
            <a:r>
              <a:rPr lang="en-US" sz="2000" dirty="0" smtClean="0"/>
              <a:t>. </a:t>
            </a:r>
          </a:p>
          <a:p>
            <a:r>
              <a:rPr lang="en-US" sz="2400" b="1" dirty="0" smtClean="0"/>
              <a:t>Component 3: </a:t>
            </a:r>
            <a:r>
              <a:rPr lang="en-US" sz="2400" dirty="0" smtClean="0"/>
              <a:t>Develop an MRV system for the components 1 and 2</a:t>
            </a:r>
            <a:r>
              <a:rPr lang="en-US" sz="2000" dirty="0" smtClean="0"/>
              <a:t>.</a:t>
            </a:r>
          </a:p>
        </p:txBody>
      </p:sp>
      <p:cxnSp>
        <p:nvCxnSpPr>
          <p:cNvPr id="5" name="Gerade Verbindung 35"/>
          <p:cNvCxnSpPr/>
          <p:nvPr/>
        </p:nvCxnSpPr>
        <p:spPr>
          <a:xfrm>
            <a:off x="395536" y="1407914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2120" y="1700808"/>
            <a:ext cx="3168352" cy="42484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6175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8037" r="18421" b="79955"/>
          <a:stretch/>
        </p:blipFill>
        <p:spPr bwMode="auto">
          <a:xfrm>
            <a:off x="0" y="-27384"/>
            <a:ext cx="9105129" cy="8365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413792"/>
            <a:ext cx="8229600" cy="1143000"/>
          </a:xfrm>
        </p:spPr>
        <p:txBody>
          <a:bodyPr/>
          <a:lstStyle/>
          <a:p>
            <a:pPr algn="l"/>
            <a:r>
              <a:rPr lang="en-US" dirty="0">
                <a:solidFill>
                  <a:srgbClr val="FF0000"/>
                </a:solidFill>
              </a:rPr>
              <a:t>Specific objectives</a:t>
            </a:r>
            <a:endParaRPr lang="es-MX" dirty="0">
              <a:solidFill>
                <a:srgbClr val="FF000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0928" y="1988840"/>
            <a:ext cx="4849144" cy="4032448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Component 4:</a:t>
            </a:r>
            <a:r>
              <a:rPr lang="en-US" sz="2400" dirty="0" smtClean="0"/>
              <a:t> Incorporate product environmental labels for present and future markets.</a:t>
            </a:r>
            <a:endParaRPr lang="en-US" sz="2400" b="1" dirty="0" smtClean="0"/>
          </a:p>
          <a:p>
            <a:r>
              <a:rPr lang="en-US" sz="2800" b="1" dirty="0" smtClean="0"/>
              <a:t>Component 5: </a:t>
            </a:r>
            <a:r>
              <a:rPr lang="en-US" sz="2800" dirty="0" smtClean="0"/>
              <a:t>Promote financing schemes for the transformation of new business models with local and regional partners (private and public banks)</a:t>
            </a:r>
            <a:r>
              <a:rPr lang="en-US" sz="2400" dirty="0" smtClean="0"/>
              <a:t>.</a:t>
            </a:r>
            <a:endParaRPr lang="en-US" sz="2400" dirty="0"/>
          </a:p>
        </p:txBody>
      </p:sp>
      <p:cxnSp>
        <p:nvCxnSpPr>
          <p:cNvPr id="5" name="Gerade Verbindung 35"/>
          <p:cNvCxnSpPr/>
          <p:nvPr/>
        </p:nvCxnSpPr>
        <p:spPr>
          <a:xfrm>
            <a:off x="395536" y="1407914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3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36096" y="2132856"/>
            <a:ext cx="3096344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5539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954453"/>
            <a:ext cx="7920880" cy="5570891"/>
          </a:xfrm>
        </p:spPr>
        <p:txBody>
          <a:bodyPr>
            <a:noAutofit/>
          </a:bodyPr>
          <a:lstStyle/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Policy framework: </a:t>
            </a:r>
          </a:p>
          <a:p>
            <a:r>
              <a:rPr lang="en-US" sz="2400" dirty="0" smtClean="0"/>
              <a:t>National Development Plan 2015-2018</a:t>
            </a:r>
          </a:p>
          <a:p>
            <a:r>
              <a:rPr lang="en-US" sz="2400" dirty="0"/>
              <a:t>VI National Energy Plan 2012-2030 (MINAE-DSE)  </a:t>
            </a:r>
          </a:p>
          <a:p>
            <a:r>
              <a:rPr lang="en-US" sz="2400" dirty="0" smtClean="0"/>
              <a:t>Biofuels Law (Proposal) No.18789. </a:t>
            </a:r>
          </a:p>
          <a:p>
            <a:r>
              <a:rPr lang="en-US" sz="2400" dirty="0" smtClean="0"/>
              <a:t>V Non-Conventional Renewable Sources Plan (ICE)	</a:t>
            </a:r>
          </a:p>
          <a:p>
            <a:r>
              <a:rPr lang="en-US" sz="2400" dirty="0" smtClean="0"/>
              <a:t>VI Expansion Plan (ICE)</a:t>
            </a:r>
          </a:p>
          <a:p>
            <a:r>
              <a:rPr lang="en-US" sz="2400" dirty="0" smtClean="0"/>
              <a:t>National Climate Change Strategy (MINAE-DCC)</a:t>
            </a: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Convention Ratification</a:t>
            </a:r>
            <a:r>
              <a:rPr lang="en-US" sz="2400" dirty="0" smtClean="0"/>
              <a:t>: </a:t>
            </a:r>
          </a:p>
          <a:p>
            <a:pPr marL="905850" lvl="1" indent="-342900" algn="just">
              <a:spcBef>
                <a:spcPts val="300"/>
              </a:spcBef>
            </a:pPr>
            <a:r>
              <a:rPr lang="en-US" sz="2400" dirty="0" smtClean="0"/>
              <a:t>Law Nº 8219 Kyoto Protocol</a:t>
            </a:r>
          </a:p>
          <a:p>
            <a:pPr marL="905850" lvl="1" indent="-342900" algn="just">
              <a:spcBef>
                <a:spcPts val="300"/>
              </a:spcBef>
            </a:pPr>
            <a:r>
              <a:rPr lang="en-US" sz="2400" dirty="0" smtClean="0"/>
              <a:t>Law Nº7414 Climate Change Framework</a:t>
            </a:r>
          </a:p>
          <a:p>
            <a:pPr marL="0" indent="0" algn="just">
              <a:spcBef>
                <a:spcPts val="300"/>
              </a:spcBef>
              <a:spcAft>
                <a:spcPts val="300"/>
              </a:spcAft>
              <a:buNone/>
            </a:pP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Costa Rica National Constitution:</a:t>
            </a:r>
          </a:p>
          <a:p>
            <a:pPr lvl="1" algn="just">
              <a:spcBef>
                <a:spcPts val="300"/>
              </a:spcBef>
              <a:buFont typeface="Wingdings" panose="05000000000000000000" pitchFamily="2" charset="2"/>
              <a:buChar char="§"/>
            </a:pPr>
            <a:r>
              <a:rPr lang="en-US" sz="2400" dirty="0" smtClean="0"/>
              <a:t>Article 50</a:t>
            </a:r>
          </a:p>
          <a:p>
            <a:pPr marL="0" indent="0" algn="just">
              <a:spcBef>
                <a:spcPts val="300"/>
              </a:spcBef>
              <a:buNone/>
            </a:pP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Others</a:t>
            </a:r>
          </a:p>
          <a:p>
            <a:pPr marL="562950" lvl="1" indent="0" algn="just">
              <a:spcBef>
                <a:spcPts val="300"/>
              </a:spcBef>
              <a:buNone/>
            </a:pPr>
            <a:endParaRPr lang="en-US" sz="2400" dirty="0" smtClean="0"/>
          </a:p>
        </p:txBody>
      </p:sp>
      <p:sp>
        <p:nvSpPr>
          <p:cNvPr id="4" name="1 Título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1143000"/>
          </a:xfrm>
        </p:spPr>
        <p:txBody>
          <a:bodyPr/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Enabling framework</a:t>
            </a:r>
            <a:endParaRPr lang="en-US" dirty="0">
              <a:solidFill>
                <a:srgbClr val="FF0000"/>
              </a:solidFill>
            </a:endParaRPr>
          </a:p>
        </p:txBody>
      </p:sp>
      <p:cxnSp>
        <p:nvCxnSpPr>
          <p:cNvPr id="5" name="Gerade Verbindung 35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29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hteck 40">
            <a:hlinkClick r:id="" action="ppaction://noaction"/>
          </p:cNvPr>
          <p:cNvSpPr/>
          <p:nvPr/>
        </p:nvSpPr>
        <p:spPr>
          <a:xfrm>
            <a:off x="323850" y="4292600"/>
            <a:ext cx="1152525" cy="1152525"/>
          </a:xfrm>
          <a:prstGeom prst="rect">
            <a:avLst/>
          </a:prstGeom>
          <a:noFill/>
          <a:ln w="19050" cap="rnd">
            <a:noFill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64" name="Rechteck 63">
            <a:hlinkClick r:id="rId3" action="ppaction://hlinksldjump"/>
          </p:cNvPr>
          <p:cNvSpPr/>
          <p:nvPr/>
        </p:nvSpPr>
        <p:spPr>
          <a:xfrm>
            <a:off x="3851275" y="3789363"/>
            <a:ext cx="4824413" cy="431800"/>
          </a:xfrm>
          <a:prstGeom prst="rect">
            <a:avLst/>
          </a:prstGeom>
          <a:solidFill>
            <a:srgbClr val="92D050">
              <a:alpha val="80000"/>
            </a:srgbClr>
          </a:solidFill>
          <a:ln w="19050" cap="rnd">
            <a:solidFill>
              <a:schemeClr val="accent3">
                <a:lumMod val="7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65" name="Rechteck 64">
            <a:hlinkClick r:id="" action="ppaction://noaction"/>
          </p:cNvPr>
          <p:cNvSpPr/>
          <p:nvPr/>
        </p:nvSpPr>
        <p:spPr>
          <a:xfrm>
            <a:off x="4622800" y="3357563"/>
            <a:ext cx="4052888" cy="431800"/>
          </a:xfrm>
          <a:prstGeom prst="rect">
            <a:avLst/>
          </a:prstGeom>
          <a:solidFill>
            <a:srgbClr val="92D050">
              <a:alpha val="80000"/>
            </a:srgbClr>
          </a:solidFill>
          <a:ln w="19050" cap="rnd">
            <a:solidFill>
              <a:schemeClr val="accent3">
                <a:lumMod val="7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66" name="Rechteck 65">
            <a:hlinkClick r:id="rId4" action="ppaction://hlinksldjump"/>
          </p:cNvPr>
          <p:cNvSpPr/>
          <p:nvPr/>
        </p:nvSpPr>
        <p:spPr>
          <a:xfrm>
            <a:off x="3081338" y="4221163"/>
            <a:ext cx="5594350" cy="431800"/>
          </a:xfrm>
          <a:prstGeom prst="rect">
            <a:avLst/>
          </a:prstGeom>
          <a:solidFill>
            <a:srgbClr val="92D050">
              <a:alpha val="80000"/>
            </a:srgbClr>
          </a:solidFill>
          <a:ln w="19050" cap="rnd">
            <a:solidFill>
              <a:schemeClr val="accent3">
                <a:lumMod val="7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67" name="Rechteck 66">
            <a:hlinkClick r:id="rId3" action="ppaction://hlinksldjump"/>
          </p:cNvPr>
          <p:cNvSpPr/>
          <p:nvPr/>
        </p:nvSpPr>
        <p:spPr>
          <a:xfrm>
            <a:off x="1539875" y="5084763"/>
            <a:ext cx="7135813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rnd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68" name="Rechteck 67">
            <a:hlinkClick r:id="rId5" action="ppaction://hlinksldjump"/>
          </p:cNvPr>
          <p:cNvSpPr/>
          <p:nvPr/>
        </p:nvSpPr>
        <p:spPr>
          <a:xfrm>
            <a:off x="2309813" y="4652963"/>
            <a:ext cx="6365875" cy="4318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rnd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69" name="Rechteck 68">
            <a:hlinkClick r:id="rId6" action="ppaction://hlinksldjump"/>
          </p:cNvPr>
          <p:cNvSpPr/>
          <p:nvPr/>
        </p:nvSpPr>
        <p:spPr>
          <a:xfrm>
            <a:off x="755650" y="5516563"/>
            <a:ext cx="7920038" cy="433387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 w="19050" cap="rnd">
            <a:solidFill>
              <a:schemeClr val="accent1"/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70" name="Rechteck 69">
            <a:hlinkClick r:id="" action="ppaction://noaction"/>
          </p:cNvPr>
          <p:cNvSpPr/>
          <p:nvPr/>
        </p:nvSpPr>
        <p:spPr>
          <a:xfrm>
            <a:off x="5292725" y="2924175"/>
            <a:ext cx="3382963" cy="433388"/>
          </a:xfrm>
          <a:prstGeom prst="rect">
            <a:avLst/>
          </a:prstGeom>
          <a:solidFill>
            <a:srgbClr val="92D050">
              <a:alpha val="80000"/>
            </a:srgbClr>
          </a:solidFill>
          <a:ln w="19050" cap="rnd">
            <a:solidFill>
              <a:schemeClr val="accent3">
                <a:lumMod val="7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71" name="Rechteck 70">
            <a:hlinkClick r:id="" action="ppaction://noaction"/>
          </p:cNvPr>
          <p:cNvSpPr/>
          <p:nvPr/>
        </p:nvSpPr>
        <p:spPr>
          <a:xfrm>
            <a:off x="5940425" y="2492375"/>
            <a:ext cx="2735263" cy="431800"/>
          </a:xfrm>
          <a:prstGeom prst="rect">
            <a:avLst/>
          </a:prstGeom>
          <a:solidFill>
            <a:srgbClr val="92D050">
              <a:alpha val="80000"/>
            </a:srgbClr>
          </a:solidFill>
          <a:ln w="19050" cap="rnd">
            <a:solidFill>
              <a:schemeClr val="accent3">
                <a:lumMod val="7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72" name="Rechteck 71">
            <a:hlinkClick r:id="" action="ppaction://noaction"/>
          </p:cNvPr>
          <p:cNvSpPr/>
          <p:nvPr/>
        </p:nvSpPr>
        <p:spPr>
          <a:xfrm>
            <a:off x="6659563" y="2060575"/>
            <a:ext cx="2016125" cy="431800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accent6">
                <a:lumMod val="7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000" dirty="0">
              <a:latin typeface="+mj-lt"/>
            </a:endParaRPr>
          </a:p>
        </p:txBody>
      </p:sp>
      <p:sp>
        <p:nvSpPr>
          <p:cNvPr id="73" name="Textfeld 72">
            <a:hlinkClick r:id="rId6" action="ppaction://hlinksldjump"/>
          </p:cNvPr>
          <p:cNvSpPr txBox="1"/>
          <p:nvPr/>
        </p:nvSpPr>
        <p:spPr>
          <a:xfrm>
            <a:off x="683568" y="5589240"/>
            <a:ext cx="8304212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</a:rPr>
              <a:t> 1. Evaluate the policy gaps, framework conditions and identify required actions</a:t>
            </a:r>
            <a:endParaRPr lang="en-US" sz="1400" b="1" dirty="0">
              <a:latin typeface="+mj-lt"/>
            </a:endParaRPr>
          </a:p>
        </p:txBody>
      </p:sp>
      <p:sp>
        <p:nvSpPr>
          <p:cNvPr id="74" name="Textfeld 73">
            <a:hlinkClick r:id="rId3" action="ppaction://hlinksldjump"/>
          </p:cNvPr>
          <p:cNvSpPr txBox="1"/>
          <p:nvPr/>
        </p:nvSpPr>
        <p:spPr>
          <a:xfrm>
            <a:off x="1703388" y="5132388"/>
            <a:ext cx="6685036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+mn-cs"/>
              </a:rPr>
              <a:t>2. Evaluate the technical potential for emission reductions and co-benefits</a:t>
            </a:r>
            <a:endParaRPr lang="en-US" sz="1400" b="1" dirty="0">
              <a:latin typeface="+mj-lt"/>
              <a:cs typeface="+mn-cs"/>
            </a:endParaRPr>
          </a:p>
        </p:txBody>
      </p:sp>
      <p:sp>
        <p:nvSpPr>
          <p:cNvPr id="75" name="Textfeld 74">
            <a:hlinkClick r:id="rId4" action="ppaction://hlinksldjump"/>
          </p:cNvPr>
          <p:cNvSpPr txBox="1"/>
          <p:nvPr/>
        </p:nvSpPr>
        <p:spPr>
          <a:xfrm>
            <a:off x="2424113" y="4700588"/>
            <a:ext cx="3240087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+mn-cs"/>
              </a:rPr>
              <a:t>3. Identify the potential NAMAs</a:t>
            </a:r>
            <a:endParaRPr lang="en-US" sz="1400" b="1" dirty="0">
              <a:latin typeface="+mj-lt"/>
              <a:cs typeface="+mn-cs"/>
            </a:endParaRPr>
          </a:p>
        </p:txBody>
      </p:sp>
      <p:sp>
        <p:nvSpPr>
          <p:cNvPr id="76" name="Textfeld 75">
            <a:hlinkClick r:id="rId5" action="ppaction://hlinksldjump"/>
          </p:cNvPr>
          <p:cNvSpPr txBox="1"/>
          <p:nvPr/>
        </p:nvSpPr>
        <p:spPr>
          <a:xfrm>
            <a:off x="3143250" y="4267200"/>
            <a:ext cx="38163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+mn-cs"/>
              </a:rPr>
              <a:t>4. Define a  baseline</a:t>
            </a:r>
            <a:endParaRPr lang="en-US" sz="1400" b="1" dirty="0">
              <a:latin typeface="+mj-lt"/>
              <a:cs typeface="+mn-cs"/>
            </a:endParaRPr>
          </a:p>
        </p:txBody>
      </p:sp>
      <p:sp>
        <p:nvSpPr>
          <p:cNvPr id="77" name="Textfeld 76">
            <a:hlinkClick r:id="rId3" action="ppaction://hlinksldjump"/>
          </p:cNvPr>
          <p:cNvSpPr txBox="1"/>
          <p:nvPr/>
        </p:nvSpPr>
        <p:spPr>
          <a:xfrm>
            <a:off x="4643438" y="3429000"/>
            <a:ext cx="3241675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+mn-cs"/>
              </a:rPr>
              <a:t>6. Detail the NAMA planning</a:t>
            </a:r>
            <a:endParaRPr lang="en-US" sz="1400" b="1" dirty="0">
              <a:latin typeface="+mj-lt"/>
              <a:cs typeface="+mn-cs"/>
            </a:endParaRPr>
          </a:p>
        </p:txBody>
      </p:sp>
      <p:sp>
        <p:nvSpPr>
          <p:cNvPr id="78" name="Textfeld 77">
            <a:hlinkClick r:id="" action="ppaction://noaction"/>
          </p:cNvPr>
          <p:cNvSpPr txBox="1"/>
          <p:nvPr/>
        </p:nvSpPr>
        <p:spPr>
          <a:xfrm>
            <a:off x="5411788" y="2997200"/>
            <a:ext cx="3732212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+mn-cs"/>
              </a:rPr>
              <a:t>7. Support needs identification</a:t>
            </a:r>
            <a:endParaRPr lang="en-US" sz="1400" b="1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79" name="Textfeld 78">
            <a:hlinkClick r:id="" action="ppaction://noaction"/>
          </p:cNvPr>
          <p:cNvSpPr txBox="1"/>
          <p:nvPr/>
        </p:nvSpPr>
        <p:spPr>
          <a:xfrm>
            <a:off x="5940425" y="2565400"/>
            <a:ext cx="29400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</a:rPr>
              <a:t>8. Send NAMAs to the registry</a:t>
            </a:r>
            <a:endParaRPr lang="en-US" sz="1400" b="1" dirty="0">
              <a:latin typeface="+mj-lt"/>
            </a:endParaRPr>
          </a:p>
        </p:txBody>
      </p:sp>
      <p:sp>
        <p:nvSpPr>
          <p:cNvPr id="80" name="Textfeld 79">
            <a:hlinkClick r:id="" action="ppaction://noaction"/>
          </p:cNvPr>
          <p:cNvSpPr txBox="1"/>
          <p:nvPr/>
        </p:nvSpPr>
        <p:spPr>
          <a:xfrm>
            <a:off x="6588224" y="2132856"/>
            <a:ext cx="2375497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200" b="1" dirty="0" smtClean="0">
                <a:latin typeface="+mj-lt"/>
                <a:cs typeface="+mn-cs"/>
              </a:rPr>
              <a:t>9. Implement and MRV</a:t>
            </a:r>
            <a:endParaRPr lang="en-US" sz="1200" b="1" dirty="0">
              <a:latin typeface="+mj-lt"/>
              <a:cs typeface="+mn-cs"/>
            </a:endParaRPr>
          </a:p>
        </p:txBody>
      </p:sp>
      <p:sp>
        <p:nvSpPr>
          <p:cNvPr id="82" name="Textfeld 81"/>
          <p:cNvSpPr txBox="1"/>
          <p:nvPr/>
        </p:nvSpPr>
        <p:spPr>
          <a:xfrm>
            <a:off x="216024" y="1412776"/>
            <a:ext cx="478802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800" b="1" dirty="0" smtClean="0">
                <a:latin typeface="+mj-lt"/>
                <a:cs typeface="+mn-cs"/>
              </a:rPr>
              <a:t> 10 steps to a NAMA</a:t>
            </a:r>
            <a:endParaRPr lang="en-US" sz="2800" b="1" dirty="0">
              <a:latin typeface="+mj-lt"/>
              <a:cs typeface="+mn-cs"/>
            </a:endParaRPr>
          </a:p>
        </p:txBody>
      </p:sp>
      <p:cxnSp>
        <p:nvCxnSpPr>
          <p:cNvPr id="83" name="Gerade Verbindung mit Pfeil 82"/>
          <p:cNvCxnSpPr/>
          <p:nvPr/>
        </p:nvCxnSpPr>
        <p:spPr>
          <a:xfrm flipV="1">
            <a:off x="1042988" y="1412875"/>
            <a:ext cx="6049962" cy="3744913"/>
          </a:xfrm>
          <a:prstGeom prst="straightConnector1">
            <a:avLst/>
          </a:prstGeom>
          <a:ln w="57150">
            <a:solidFill>
              <a:schemeClr val="accent3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feld 83">
            <a:hlinkClick r:id="rId7" action="ppaction://hlinksldjump"/>
          </p:cNvPr>
          <p:cNvSpPr txBox="1"/>
          <p:nvPr/>
        </p:nvSpPr>
        <p:spPr>
          <a:xfrm rot="19753036">
            <a:off x="532402" y="2489100"/>
            <a:ext cx="5624512" cy="4603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2400" b="1" dirty="0" smtClean="0">
                <a:latin typeface="+mj-lt"/>
              </a:rPr>
              <a:t>Success factors</a:t>
            </a:r>
            <a:endParaRPr lang="en-US" sz="2400" b="1" dirty="0">
              <a:latin typeface="+mj-lt"/>
            </a:endParaRPr>
          </a:p>
        </p:txBody>
      </p:sp>
      <p:cxnSp>
        <p:nvCxnSpPr>
          <p:cNvPr id="85" name="Gerade Verbindung mit Pfeil 84"/>
          <p:cNvCxnSpPr/>
          <p:nvPr/>
        </p:nvCxnSpPr>
        <p:spPr>
          <a:xfrm rot="16200000" flipH="1">
            <a:off x="2808288" y="3321050"/>
            <a:ext cx="503238" cy="287337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6" name="Gerade Verbindung mit Pfeil 85"/>
          <p:cNvCxnSpPr/>
          <p:nvPr/>
        </p:nvCxnSpPr>
        <p:spPr>
          <a:xfrm rot="16200000" flipH="1">
            <a:off x="3888582" y="2672556"/>
            <a:ext cx="503238" cy="28892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Gerade Verbindung mit Pfeil 86"/>
          <p:cNvCxnSpPr/>
          <p:nvPr/>
        </p:nvCxnSpPr>
        <p:spPr>
          <a:xfrm rot="16200000" flipH="1">
            <a:off x="3528219" y="2888456"/>
            <a:ext cx="503238" cy="288925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8" name="Gerade Verbindung mit Pfeil 87"/>
          <p:cNvCxnSpPr/>
          <p:nvPr/>
        </p:nvCxnSpPr>
        <p:spPr>
          <a:xfrm rot="16200000" flipH="1">
            <a:off x="3168650" y="3105150"/>
            <a:ext cx="503238" cy="287338"/>
          </a:xfrm>
          <a:prstGeom prst="straightConnector1">
            <a:avLst/>
          </a:prstGeom>
          <a:ln w="57150">
            <a:solidFill>
              <a:schemeClr val="tx1">
                <a:lumMod val="75000"/>
                <a:lumOff val="2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Rechteck 39">
            <a:hlinkClick r:id="" action="ppaction://noaction"/>
          </p:cNvPr>
          <p:cNvSpPr/>
          <p:nvPr/>
        </p:nvSpPr>
        <p:spPr>
          <a:xfrm>
            <a:off x="7020272" y="1628800"/>
            <a:ext cx="1655887" cy="431800"/>
          </a:xfrm>
          <a:prstGeom prst="rect">
            <a:avLst/>
          </a:prstGeom>
          <a:solidFill>
            <a:srgbClr val="FFC000"/>
          </a:solidFill>
          <a:ln w="19050" cap="rnd">
            <a:solidFill>
              <a:schemeClr val="accent6">
                <a:lumMod val="75000"/>
              </a:schemeClr>
            </a:solidFill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latin typeface="+mj-lt"/>
            </a:endParaRPr>
          </a:p>
        </p:txBody>
      </p:sp>
      <p:sp>
        <p:nvSpPr>
          <p:cNvPr id="81" name="Textfeld 80">
            <a:hlinkClick r:id="" action="ppaction://noaction"/>
          </p:cNvPr>
          <p:cNvSpPr txBox="1"/>
          <p:nvPr/>
        </p:nvSpPr>
        <p:spPr>
          <a:xfrm>
            <a:off x="7020272" y="1700808"/>
            <a:ext cx="180089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+mn-cs"/>
              </a:rPr>
              <a:t>10. Good practices</a:t>
            </a:r>
            <a:endParaRPr lang="en-US" sz="1400" b="1" dirty="0">
              <a:latin typeface="+mj-lt"/>
              <a:cs typeface="+mn-cs"/>
            </a:endParaRPr>
          </a:p>
        </p:txBody>
      </p:sp>
      <p:sp>
        <p:nvSpPr>
          <p:cNvPr id="43" name="Textfeld 42">
            <a:hlinkClick r:id="rId8" action="ppaction://hlinksldjump"/>
          </p:cNvPr>
          <p:cNvSpPr txBox="1"/>
          <p:nvPr/>
        </p:nvSpPr>
        <p:spPr>
          <a:xfrm>
            <a:off x="3851920" y="3861048"/>
            <a:ext cx="3816350" cy="307777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400" b="1" dirty="0" smtClean="0">
                <a:latin typeface="+mj-lt"/>
                <a:cs typeface="+mn-cs"/>
              </a:rPr>
              <a:t>5. Design an MRV plan </a:t>
            </a:r>
            <a:endParaRPr lang="en-US" sz="1400" b="1" dirty="0">
              <a:latin typeface="+mj-lt"/>
              <a:cs typeface="+mn-cs"/>
            </a:endParaRPr>
          </a:p>
        </p:txBody>
      </p:sp>
      <p:sp>
        <p:nvSpPr>
          <p:cNvPr id="42" name="Textfeld 41">
            <a:hlinkClick r:id="" action="ppaction://noaction"/>
          </p:cNvPr>
          <p:cNvSpPr txBox="1"/>
          <p:nvPr/>
        </p:nvSpPr>
        <p:spPr>
          <a:xfrm>
            <a:off x="3779912" y="6565612"/>
            <a:ext cx="15121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sz="1600" b="1" smtClean="0">
                <a:solidFill>
                  <a:schemeClr val="bg1">
                    <a:lumMod val="95000"/>
                  </a:schemeClr>
                </a:solidFill>
                <a:latin typeface="+mj-lt"/>
                <a:cs typeface="+mn-cs"/>
              </a:rPr>
              <a:t>Siglas</a:t>
            </a:r>
            <a:endParaRPr lang="de-DE" sz="1600" b="1">
              <a:solidFill>
                <a:schemeClr val="bg1">
                  <a:lumMod val="95000"/>
                </a:schemeClr>
              </a:solidFill>
              <a:latin typeface="+mj-lt"/>
              <a:cs typeface="+mn-cs"/>
            </a:endParaRPr>
          </a:p>
        </p:txBody>
      </p:sp>
      <p:sp>
        <p:nvSpPr>
          <p:cNvPr id="35" name="Textfeld 34"/>
          <p:cNvSpPr txBox="1"/>
          <p:nvPr/>
        </p:nvSpPr>
        <p:spPr>
          <a:xfrm>
            <a:off x="8682335" y="404664"/>
            <a:ext cx="461665" cy="5544616"/>
          </a:xfrm>
          <a:prstGeom prst="rect">
            <a:avLst/>
          </a:prstGeom>
          <a:noFill/>
        </p:spPr>
        <p:txBody>
          <a:bodyPr vert="vert27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b="1" dirty="0" smtClean="0">
                <a:solidFill>
                  <a:srgbClr val="0070C0"/>
                </a:solidFill>
                <a:latin typeface="+mj-lt"/>
              </a:rPr>
              <a:t>LEDS</a:t>
            </a:r>
            <a:r>
              <a:rPr lang="en-US" b="1" dirty="0" smtClean="0">
                <a:latin typeface="+mj-lt"/>
              </a:rPr>
              <a:t> </a:t>
            </a:r>
            <a:r>
              <a:rPr lang="en-US" sz="1400" b="1" dirty="0" smtClean="0">
                <a:latin typeface="+mj-lt"/>
              </a:rPr>
              <a:t>context</a:t>
            </a:r>
            <a:r>
              <a:rPr lang="en-US" b="1" dirty="0" smtClean="0">
                <a:latin typeface="+mj-lt"/>
              </a:rPr>
              <a:t>	</a:t>
            </a:r>
            <a:r>
              <a:rPr lang="en-US" b="1" dirty="0" smtClean="0">
                <a:solidFill>
                  <a:srgbClr val="92D050"/>
                </a:solidFill>
                <a:latin typeface="+mj-lt"/>
              </a:rPr>
              <a:t>NAMA</a:t>
            </a:r>
            <a:r>
              <a:rPr lang="en-US" b="1" dirty="0" smtClean="0">
                <a:latin typeface="+mj-lt"/>
              </a:rPr>
              <a:t> </a:t>
            </a:r>
            <a:r>
              <a:rPr lang="en-US" sz="1400" b="1" dirty="0" smtClean="0">
                <a:latin typeface="+mj-lt"/>
              </a:rPr>
              <a:t>design</a:t>
            </a:r>
            <a:r>
              <a:rPr lang="en-US" b="1" dirty="0" smtClean="0">
                <a:latin typeface="+mj-lt"/>
              </a:rPr>
              <a:t>    </a:t>
            </a:r>
            <a:r>
              <a:rPr lang="en-US" b="1" dirty="0" smtClean="0">
                <a:solidFill>
                  <a:srgbClr val="FFC000"/>
                </a:solidFill>
                <a:latin typeface="+mj-lt"/>
              </a:rPr>
              <a:t>MRV </a:t>
            </a:r>
            <a:r>
              <a:rPr lang="en-US" sz="1400" b="1" dirty="0" smtClean="0">
                <a:latin typeface="+mj-lt"/>
              </a:rPr>
              <a:t>requirements</a:t>
            </a:r>
            <a:endParaRPr lang="en-US" sz="1400" b="1" dirty="0">
              <a:latin typeface="+mj-lt"/>
            </a:endParaRPr>
          </a:p>
        </p:txBody>
      </p:sp>
      <p:cxnSp>
        <p:nvCxnSpPr>
          <p:cNvPr id="33" name="Gerade Verbindung 35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1 Título"/>
          <p:cNvSpPr txBox="1">
            <a:spLocks/>
          </p:cNvSpPr>
          <p:nvPr/>
        </p:nvSpPr>
        <p:spPr>
          <a:xfrm>
            <a:off x="386981" y="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dirty="0" smtClean="0">
                <a:solidFill>
                  <a:srgbClr val="FF0000"/>
                </a:solidFill>
              </a:rPr>
              <a:t>Development steps</a:t>
            </a:r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39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20885" y="1341"/>
            <a:ext cx="8229600" cy="922114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Identification of barriers</a:t>
            </a:r>
            <a:endParaRPr lang="en-U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79625" y="1052736"/>
            <a:ext cx="8229600" cy="525658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Financing:</a:t>
            </a:r>
          </a:p>
          <a:p>
            <a:r>
              <a:rPr lang="en-US" sz="2400" dirty="0" smtClean="0"/>
              <a:t>Low involvement of the Development Bank initiative regarding low emissions production, transformation or retrofit.</a:t>
            </a:r>
          </a:p>
          <a:p>
            <a:r>
              <a:rPr lang="en-US" sz="2400" dirty="0" smtClean="0"/>
              <a:t>Tariff implementation challenge with ARESEP.</a:t>
            </a:r>
          </a:p>
          <a:p>
            <a:endParaRPr lang="en-US" sz="2400" dirty="0" smtClean="0"/>
          </a:p>
          <a:p>
            <a:pPr marL="0" indent="0">
              <a:buNone/>
            </a:pPr>
            <a:r>
              <a:rPr lang="en-US" sz="2400" dirty="0" smtClean="0"/>
              <a:t>Information and knowledge management:</a:t>
            </a:r>
            <a:endParaRPr lang="en-US" sz="2800" dirty="0" smtClean="0"/>
          </a:p>
          <a:p>
            <a:r>
              <a:rPr lang="en-US" sz="2400" dirty="0" smtClean="0"/>
              <a:t>Technology transfer and development are limited and not widely applied within the sector.</a:t>
            </a:r>
          </a:p>
          <a:p>
            <a:r>
              <a:rPr lang="en-US" sz="2400" dirty="0" smtClean="0"/>
              <a:t>Unexpected potential from COMEX and PROCOMER on eco-labelling and the upcoming requirements in the EU (e.g. PEF)</a:t>
            </a:r>
            <a:endParaRPr lang="en-US" sz="2800" dirty="0" smtClean="0"/>
          </a:p>
        </p:txBody>
      </p:sp>
      <p:cxnSp>
        <p:nvCxnSpPr>
          <p:cNvPr id="4" name="Gerade Verbindung 35"/>
          <p:cNvCxnSpPr/>
          <p:nvPr/>
        </p:nvCxnSpPr>
        <p:spPr>
          <a:xfrm>
            <a:off x="395536" y="908720"/>
            <a:ext cx="8424936" cy="0"/>
          </a:xfrm>
          <a:prstGeom prst="line">
            <a:avLst/>
          </a:prstGeom>
          <a:ln w="1905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442949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GIZ-DE</Template>
  <TotalTime>827</TotalTime>
  <Words>980</Words>
  <Application>Microsoft Office PowerPoint</Application>
  <PresentationFormat>On-screen Show (4:3)</PresentationFormat>
  <Paragraphs>132</Paragraphs>
  <Slides>24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Tema de Office</vt:lpstr>
      <vt:lpstr> “NAMA  Energy/Biomass  - Costa Rica” NAMA Proposal   </vt:lpstr>
      <vt:lpstr>PowerPoint Presentation</vt:lpstr>
      <vt:lpstr>PowerPoint Presentation</vt:lpstr>
      <vt:lpstr>Objective</vt:lpstr>
      <vt:lpstr>Specific objectives</vt:lpstr>
      <vt:lpstr>Specific objectives</vt:lpstr>
      <vt:lpstr>Enabling framework</vt:lpstr>
      <vt:lpstr>PowerPoint Presentation</vt:lpstr>
      <vt:lpstr>Identification of barriers</vt:lpstr>
      <vt:lpstr>Some barriers</vt:lpstr>
      <vt:lpstr>VI National Energy Plan 2012-2030</vt:lpstr>
      <vt:lpstr>VI National Energy Plan 2012-2030</vt:lpstr>
      <vt:lpstr>VI National Energy Plan 2012-2030</vt:lpstr>
      <vt:lpstr>Dry biomass mitigation potential</vt:lpstr>
      <vt:lpstr>Dry biomass mitigation potential</vt:lpstr>
      <vt:lpstr>Dry biomass mitigation potential</vt:lpstr>
      <vt:lpstr>MRV System</vt:lpstr>
      <vt:lpstr>MRV System</vt:lpstr>
      <vt:lpstr>Product GHG emissions</vt:lpstr>
      <vt:lpstr>Next steps:</vt:lpstr>
      <vt:lpstr>Grupo MESA                       NAMA Energía-Biomasa</vt:lpstr>
      <vt:lpstr>National Development Plan 2015-2018</vt:lpstr>
      <vt:lpstr>National Development Plan 2015-2018</vt:lpstr>
      <vt:lpstr>Proceso a realizado…</vt:lpstr>
    </vt:vector>
  </TitlesOfParts>
  <Company>GTZ GmbH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Tobias Dietzold</dc:creator>
  <cp:lastModifiedBy>Gopal Joshi</cp:lastModifiedBy>
  <cp:revision>1551</cp:revision>
  <cp:lastPrinted>2014-10-29T19:59:26Z</cp:lastPrinted>
  <dcterms:created xsi:type="dcterms:W3CDTF">2011-07-26T09:25:59Z</dcterms:created>
  <dcterms:modified xsi:type="dcterms:W3CDTF">2015-09-14T07:39:49Z</dcterms:modified>
</cp:coreProperties>
</file>