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3713" r:id="rId2"/>
    <p:sldMasterId id="2147483701" r:id="rId3"/>
    <p:sldMasterId id="2147483692" r:id="rId4"/>
  </p:sldMasterIdLst>
  <p:notesMasterIdLst>
    <p:notesMasterId r:id="rId8"/>
  </p:notesMasterIdLst>
  <p:handoutMasterIdLst>
    <p:handoutMasterId r:id="rId9"/>
  </p:handoutMasterIdLst>
  <p:sldIdLst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FF"/>
    <a:srgbClr val="A5A5A5"/>
    <a:srgbClr val="BEDA00"/>
    <a:srgbClr val="009FDA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87722" autoAdjust="0"/>
  </p:normalViewPr>
  <p:slideViewPr>
    <p:cSldViewPr snapToGrid="0">
      <p:cViewPr>
        <p:scale>
          <a:sx n="75" d="100"/>
          <a:sy n="75" d="100"/>
        </p:scale>
        <p:origin x="-1224" y="-72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6E669-0B63-47EB-95EC-CBB3D9D5E34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8B80F-2500-4083-BE92-5DD23D91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27.08.2014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B22FE-F869-4CFE-92A0-938D0E41CCB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40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B22FE-F869-4CFE-92A0-938D0E41CCBF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40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0" y="288173"/>
            <a:ext cx="9144000" cy="293716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62000" y="2560638"/>
            <a:ext cx="3735388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762000" y="3135311"/>
            <a:ext cx="3735388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2560638"/>
            <a:ext cx="37369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3135311"/>
            <a:ext cx="37369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51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2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26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3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9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0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67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4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5487" y="273050"/>
            <a:ext cx="2627312" cy="1162049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581400" y="1157287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725487" y="1435100"/>
            <a:ext cx="2627312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2626822" y="6280639"/>
            <a:ext cx="764768" cy="5773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914400"/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18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46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0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54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53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46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8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2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90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34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792288" y="5026025"/>
            <a:ext cx="5486399" cy="566737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55959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067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55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1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3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928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07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8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35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 dirty="0">
              <a:solidFill>
                <a:srgbClr val="000000"/>
              </a:solidFill>
              <a:rtl val="0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000000"/>
              </a:solidFill>
              <a:rtl val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637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userDrawn="1">
  <p:cSld name="Custom Layou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13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0" y="288173"/>
            <a:ext cx="9144000" cy="293716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000000"/>
              </a:solidFill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50983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55DFA77-5CBE-41C1-ACD8-629B663DB6C9}" type="datetimeFigureOut">
              <a:rPr lang="en-US" sz="1400" kern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pPr defTabSz="914400"/>
              <a:t>8/27/2014</a:t>
            </a:fld>
            <a:endParaRPr lang="en-US"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825D6484-8B60-4FD0-AF4B-7BED75C6B6BF}" type="slidenum">
              <a:rPr lang="en-US" sz="1400" kern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pPr defTabSz="914400"/>
              <a:t>‹#›</a:t>
            </a:fld>
            <a:endParaRPr lang="en-US"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7351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7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67843"/>
          </a:scheme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0" y="288173"/>
            <a:ext cx="9144000" cy="293716"/>
          </a:xfrm>
          <a:prstGeom prst="rect">
            <a:avLst/>
          </a:prstGeom>
          <a:solidFill>
            <a:srgbClr val="3A6845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762000" y="2229663"/>
            <a:ext cx="7619999" cy="4094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7907420" y="6473442"/>
            <a:ext cx="113524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/>
            <a:r>
              <a:rPr lang="en-US" sz="10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Climate Change </a:t>
            </a:r>
            <a:endParaRPr lang="en-US" sz="10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385035"/>
            <a:ext cx="1438323" cy="423036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24310578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19E8-B9CA-40A8-BC36-9C2A2366C9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C65D-289F-4F10-AD9A-3F39E2EEB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8CC0-64F7-45A2-B85E-57C45E64B9BA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008F-64DD-4605-B9DE-054B6995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5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7779-9A03-4692-BDEF-DB3E559F2DE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4CAD-70B7-4D53-8403-D1CF2DF6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Combining and Blending Financial Instruments </a:t>
            </a:r>
            <a:br>
              <a:rPr lang="en-US" dirty="0" smtClean="0"/>
            </a:br>
            <a:r>
              <a:rPr lang="en-US" dirty="0" smtClean="0"/>
              <a:t>to Promote Mitigation Action Investments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Interactive Session</a:t>
            </a:r>
          </a:p>
          <a:p>
            <a:r>
              <a:rPr lang="en-US" dirty="0" smtClean="0"/>
              <a:t>UNFCCC Regional Workshop on CDM and NAMAs for LAC</a:t>
            </a:r>
          </a:p>
          <a:p>
            <a:r>
              <a:rPr lang="en-US" sz="2000" dirty="0" smtClean="0"/>
              <a:t>31 August – 2 September, Bogota, Colombia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5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908863"/>
            <a:ext cx="8470900" cy="5022037"/>
          </a:xfrm>
        </p:spPr>
        <p:txBody>
          <a:bodyPr/>
          <a:lstStyle/>
          <a:p>
            <a:r>
              <a:rPr lang="en-US" sz="2400" dirty="0" smtClean="0"/>
              <a:t>Welcome &amp; Initial Remarks on Combining and Blending </a:t>
            </a:r>
            <a:r>
              <a:rPr lang="en-US" sz="1800" b="1" dirty="0" smtClean="0">
                <a:solidFill>
                  <a:srgbClr val="0070C0"/>
                </a:solidFill>
              </a:rPr>
              <a:t>(5 min)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/>
            <a:r>
              <a:rPr lang="en-GB" sz="2000" i="1" dirty="0" err="1" smtClean="0"/>
              <a:t>Tshering</a:t>
            </a:r>
            <a:r>
              <a:rPr lang="en-GB" sz="2000" i="1" dirty="0" smtClean="0"/>
              <a:t> Sherpa, UNFCCC Secretariat </a:t>
            </a:r>
          </a:p>
          <a:p>
            <a:pPr marL="565150" lvl="1" indent="0">
              <a:buNone/>
            </a:pPr>
            <a:endParaRPr lang="en-US" sz="5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importance of utilizing different instruments for achieving market transformation </a:t>
            </a:r>
            <a:r>
              <a:rPr lang="en-US" sz="1800" b="1" dirty="0" smtClean="0">
                <a:solidFill>
                  <a:srgbClr val="0070C0"/>
                </a:solidFill>
              </a:rPr>
              <a:t>(7 min)</a:t>
            </a:r>
          </a:p>
          <a:p>
            <a:pPr lvl="1"/>
            <a:r>
              <a:rPr lang="en-US" sz="2000" i="1" dirty="0" smtClean="0"/>
              <a:t>Pablo Benitez, The World Bank</a:t>
            </a:r>
          </a:p>
          <a:p>
            <a:pPr lvl="1"/>
            <a:endParaRPr lang="en-US" sz="500" i="1" dirty="0" smtClean="0"/>
          </a:p>
          <a:p>
            <a:r>
              <a:rPr lang="en-US" sz="2400" dirty="0" smtClean="0"/>
              <a:t>Interactive Session Instructions </a:t>
            </a:r>
            <a:r>
              <a:rPr lang="en-US" sz="1800" b="1" dirty="0">
                <a:solidFill>
                  <a:srgbClr val="0070C0"/>
                </a:solidFill>
              </a:rPr>
              <a:t>(3 </a:t>
            </a:r>
            <a:r>
              <a:rPr lang="en-US" sz="1800" b="1" dirty="0" smtClean="0">
                <a:solidFill>
                  <a:srgbClr val="0070C0"/>
                </a:solidFill>
              </a:rPr>
              <a:t>min) </a:t>
            </a:r>
            <a:r>
              <a:rPr lang="en-US" sz="2400" dirty="0" smtClean="0"/>
              <a:t>and Activity </a:t>
            </a:r>
            <a:r>
              <a:rPr lang="en-US" sz="1800" b="1" dirty="0" smtClean="0">
                <a:solidFill>
                  <a:srgbClr val="0070C0"/>
                </a:solidFill>
              </a:rPr>
              <a:t>(30 min)</a:t>
            </a:r>
          </a:p>
          <a:p>
            <a:r>
              <a:rPr lang="en-US" sz="2400" dirty="0" smtClean="0"/>
              <a:t>Participant Presentations </a:t>
            </a:r>
            <a:r>
              <a:rPr lang="en-US" sz="1800" b="1" dirty="0" smtClean="0">
                <a:solidFill>
                  <a:srgbClr val="0070C0"/>
                </a:solidFill>
              </a:rPr>
              <a:t>(30 min; 5 min per group)</a:t>
            </a:r>
          </a:p>
          <a:p>
            <a:endParaRPr lang="en-US" sz="500" dirty="0" smtClean="0"/>
          </a:p>
          <a:p>
            <a:r>
              <a:rPr lang="en-US" sz="2400" dirty="0" smtClean="0"/>
              <a:t>Feedback &amp; Lessons Learned </a:t>
            </a:r>
            <a:r>
              <a:rPr lang="en-US" sz="1800" b="1" dirty="0" smtClean="0">
                <a:solidFill>
                  <a:srgbClr val="0070C0"/>
                </a:solidFill>
              </a:rPr>
              <a:t>(15 min)</a:t>
            </a:r>
          </a:p>
          <a:p>
            <a:pPr marL="742950" lvl="2" indent="-222250">
              <a:spcBef>
                <a:spcPts val="640"/>
              </a:spcBef>
            </a:pPr>
            <a:r>
              <a:rPr lang="en-US" sz="2000" i="1" dirty="0"/>
              <a:t>Pablo Benitez, The World </a:t>
            </a:r>
            <a:r>
              <a:rPr lang="en-US" sz="2000" i="1" dirty="0" smtClean="0"/>
              <a:t>Bank</a:t>
            </a:r>
          </a:p>
          <a:p>
            <a:pPr marL="742950" lvl="2" indent="-222250">
              <a:spcBef>
                <a:spcPts val="640"/>
              </a:spcBef>
            </a:pPr>
            <a:r>
              <a:rPr lang="en-GB" sz="2000" i="1" dirty="0" err="1" smtClean="0"/>
              <a:t>Tshering</a:t>
            </a:r>
            <a:r>
              <a:rPr lang="en-GB" sz="2000" i="1" dirty="0" smtClean="0"/>
              <a:t> </a:t>
            </a:r>
            <a:r>
              <a:rPr lang="en-GB" sz="2000" i="1" dirty="0"/>
              <a:t>Sherpa, UNFCCC Secretariat </a:t>
            </a:r>
            <a:endParaRPr lang="en-US" sz="2000" dirty="0"/>
          </a:p>
          <a:p>
            <a:pPr marL="342900" lvl="1" indent="-222250">
              <a:spcBef>
                <a:spcPts val="640"/>
              </a:spcBef>
            </a:pPr>
            <a:endParaRPr lang="en-US" sz="2000" i="1" dirty="0"/>
          </a:p>
          <a:p>
            <a:endParaRPr lang="en-US" sz="2400" dirty="0" smtClean="0"/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882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Session Instructions &amp;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908863"/>
            <a:ext cx="8470900" cy="5022037"/>
          </a:xfrm>
        </p:spPr>
        <p:txBody>
          <a:bodyPr/>
          <a:lstStyle/>
          <a:p>
            <a:pPr lvl="1"/>
            <a:endParaRPr lang="en-US" sz="500" i="1" dirty="0" smtClean="0"/>
          </a:p>
          <a:p>
            <a:r>
              <a:rPr lang="en-US" sz="2400" dirty="0" smtClean="0"/>
              <a:t>Participants organize into 6 groups of 5 people max.</a:t>
            </a:r>
          </a:p>
          <a:p>
            <a:endParaRPr lang="en-US" sz="500" dirty="0" smtClean="0"/>
          </a:p>
          <a:p>
            <a:r>
              <a:rPr lang="en-US" sz="2400" dirty="0" smtClean="0"/>
              <a:t>Groups select a project in their own country aimed at low-carbon and climate-resilient growth</a:t>
            </a:r>
          </a:p>
          <a:p>
            <a:endParaRPr lang="en-US" sz="500" dirty="0" smtClean="0"/>
          </a:p>
          <a:p>
            <a:r>
              <a:rPr lang="en-US" sz="2400" dirty="0" smtClean="0"/>
              <a:t>Discussion Questions:</a:t>
            </a:r>
          </a:p>
          <a:p>
            <a:pPr marL="565150" lvl="1" indent="0">
              <a:buNone/>
            </a:pPr>
            <a:r>
              <a:rPr lang="en-GB" sz="1800" dirty="0"/>
              <a:t>#1 </a:t>
            </a:r>
            <a:r>
              <a:rPr lang="en-GB" sz="1800" dirty="0" smtClean="0"/>
              <a:t>- define </a:t>
            </a:r>
            <a:r>
              <a:rPr lang="en-GB" sz="1800" dirty="0"/>
              <a:t>your project or program, </a:t>
            </a:r>
            <a:r>
              <a:rPr lang="en-GB" sz="1800" dirty="0" smtClean="0"/>
              <a:t>and what you aim to achieve.</a:t>
            </a:r>
            <a:endParaRPr lang="en-US" sz="1800" dirty="0"/>
          </a:p>
          <a:p>
            <a:pPr marL="565150" lvl="1" indent="0">
              <a:buNone/>
            </a:pPr>
            <a:r>
              <a:rPr lang="en-GB" sz="1800" dirty="0"/>
              <a:t>#2 </a:t>
            </a:r>
            <a:r>
              <a:rPr lang="en-GB" sz="1800" dirty="0" smtClean="0"/>
              <a:t>- to reach market transformation, </a:t>
            </a:r>
            <a:r>
              <a:rPr lang="en-GB" sz="1800" dirty="0"/>
              <a:t>what are potential sources </a:t>
            </a:r>
            <a:r>
              <a:rPr lang="en-GB" sz="1800" dirty="0" smtClean="0"/>
              <a:t>of investment (public and private, national and international)?</a:t>
            </a:r>
            <a:endParaRPr lang="en-US" sz="1800" dirty="0"/>
          </a:p>
          <a:p>
            <a:pPr marL="565150" lvl="1" indent="0">
              <a:buNone/>
            </a:pPr>
            <a:r>
              <a:rPr lang="en-GB" sz="1800" dirty="0"/>
              <a:t>#3 </a:t>
            </a:r>
            <a:r>
              <a:rPr lang="en-GB" sz="1800" dirty="0" smtClean="0"/>
              <a:t>- identify any barriers </a:t>
            </a:r>
            <a:r>
              <a:rPr lang="en-GB" sz="1800" dirty="0"/>
              <a:t>for </a:t>
            </a:r>
            <a:r>
              <a:rPr lang="en-GB" sz="1800" dirty="0" smtClean="0"/>
              <a:t>mobilizing, accessing and/or utilizing </a:t>
            </a:r>
            <a:r>
              <a:rPr lang="en-GB" sz="1800" dirty="0"/>
              <a:t>those </a:t>
            </a:r>
            <a:r>
              <a:rPr lang="en-GB" sz="1800" dirty="0" smtClean="0"/>
              <a:t>sources.</a:t>
            </a:r>
            <a:endParaRPr lang="en-US" sz="1800" dirty="0"/>
          </a:p>
          <a:p>
            <a:pPr marL="565150" lvl="1" indent="0">
              <a:buNone/>
            </a:pPr>
            <a:r>
              <a:rPr lang="en-GB" sz="1800" dirty="0"/>
              <a:t>#4 </a:t>
            </a:r>
            <a:r>
              <a:rPr lang="en-GB" sz="1800" dirty="0" smtClean="0"/>
              <a:t>- what </a:t>
            </a:r>
            <a:r>
              <a:rPr lang="en-GB" sz="1800" dirty="0"/>
              <a:t>instruments </a:t>
            </a:r>
            <a:r>
              <a:rPr lang="en-GB" sz="1800" dirty="0" smtClean="0"/>
              <a:t>might be suitable to help leverage private sector investment given your project financing needs </a:t>
            </a:r>
            <a:r>
              <a:rPr lang="en-GB" sz="1800" dirty="0"/>
              <a:t>and </a:t>
            </a:r>
            <a:r>
              <a:rPr lang="en-GB" sz="1800" dirty="0" smtClean="0"/>
              <a:t>identified barriers?</a:t>
            </a:r>
            <a:endParaRPr lang="en-US" sz="1800" dirty="0"/>
          </a:p>
          <a:p>
            <a:pPr marL="565150" lvl="1" indent="0">
              <a:buNone/>
            </a:pPr>
            <a:r>
              <a:rPr lang="en-GB" sz="1800" dirty="0"/>
              <a:t>#5 </a:t>
            </a:r>
            <a:r>
              <a:rPr lang="en-GB" sz="1800" dirty="0" smtClean="0"/>
              <a:t>- how would you combine and blend financing for your project, listing a few key considerations for climate finance combining and blending in general</a:t>
            </a:r>
            <a:endParaRPr lang="en-US" sz="1800" dirty="0"/>
          </a:p>
          <a:p>
            <a:pPr marL="977900" lvl="1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sz="500" dirty="0" smtClean="0"/>
          </a:p>
          <a:p>
            <a:pPr marL="342900" lvl="1" indent="-222250">
              <a:spcBef>
                <a:spcPts val="640"/>
              </a:spcBef>
            </a:pPr>
            <a:endParaRPr lang="en-US" sz="2000" i="1" dirty="0"/>
          </a:p>
          <a:p>
            <a:endParaRPr lang="en-US" sz="2400" dirty="0" smtClean="0"/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5734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Custom 2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981D1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CCGVP_PPT_TEMPLATE</Template>
  <TotalTime>299</TotalTime>
  <Words>245</Words>
  <Application>Microsoft Office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3_Custom Design</vt:lpstr>
      <vt:lpstr>2_Custom Design</vt:lpstr>
      <vt:lpstr>1_Custom Design</vt:lpstr>
      <vt:lpstr>Combining and Blending Financial Instruments  to Promote Mitigation Action Investments</vt:lpstr>
      <vt:lpstr>Session Structure</vt:lpstr>
      <vt:lpstr>Interactive Session Instructions &amp; Activity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engineering, including investment approaches for leveraging private sector financing for mitigation actions Climate Finance</dc:title>
  <dc:creator>Anusha Nallapati</dc:creator>
  <dc:description>Presentation Template;_x000d_
Version 001;_x000d_
2012-11-16;</dc:description>
  <cp:lastModifiedBy>Sarah</cp:lastModifiedBy>
  <cp:revision>35</cp:revision>
  <cp:lastPrinted>2013-01-22T16:20:56Z</cp:lastPrinted>
  <dcterms:created xsi:type="dcterms:W3CDTF">2014-08-20T17:09:24Z</dcterms:created>
  <dcterms:modified xsi:type="dcterms:W3CDTF">2014-08-27T20:24:07Z</dcterms:modified>
</cp:coreProperties>
</file>