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73" r:id="rId5"/>
    <p:sldId id="294" r:id="rId6"/>
    <p:sldId id="291" r:id="rId7"/>
    <p:sldId id="288" r:id="rId8"/>
    <p:sldId id="293" r:id="rId9"/>
    <p:sldId id="276" r:id="rId10"/>
    <p:sldId id="284" r:id="rId11"/>
    <p:sldId id="286" r:id="rId12"/>
    <p:sldId id="290" r:id="rId13"/>
    <p:sldId id="275" r:id="rId14"/>
    <p:sldId id="265" r:id="rId15"/>
    <p:sldId id="283" r:id="rId16"/>
    <p:sldId id="28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6DC"/>
    <a:srgbClr val="8CA837"/>
    <a:srgbClr val="CF8C13"/>
    <a:srgbClr val="CF9C13"/>
    <a:srgbClr val="C5951C"/>
    <a:srgbClr val="97C9E9"/>
    <a:srgbClr val="1E4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5560" autoAdjust="0"/>
  </p:normalViewPr>
  <p:slideViewPr>
    <p:cSldViewPr snapToGrid="0" snapToObjects="1">
      <p:cViewPr>
        <p:scale>
          <a:sx n="78" d="100"/>
          <a:sy n="78" d="100"/>
        </p:scale>
        <p:origin x="-1632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-265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E7BB2-C454-4CB1-B041-2264A4544DD1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67C85E-06E3-4D84-9388-370D3E4F1F24}">
      <dgm:prSet phldrT="[Text]"/>
      <dgm:spPr/>
      <dgm:t>
        <a:bodyPr/>
        <a:lstStyle/>
        <a:p>
          <a:r>
            <a:rPr lang="en-US" dirty="0" smtClean="0"/>
            <a:t>NDC</a:t>
          </a:r>
          <a:endParaRPr lang="en-US" dirty="0"/>
        </a:p>
      </dgm:t>
    </dgm:pt>
    <dgm:pt modelId="{10BE22B9-DCAF-4BBA-8F50-4A50E70F6B6B}" type="parTrans" cxnId="{1A8D0B76-04D7-4D57-881D-89A569C6D542}">
      <dgm:prSet/>
      <dgm:spPr/>
      <dgm:t>
        <a:bodyPr/>
        <a:lstStyle/>
        <a:p>
          <a:endParaRPr lang="en-US"/>
        </a:p>
      </dgm:t>
    </dgm:pt>
    <dgm:pt modelId="{AB576340-A34C-41C4-BE60-660BCAB1916B}" type="sibTrans" cxnId="{1A8D0B76-04D7-4D57-881D-89A569C6D542}">
      <dgm:prSet/>
      <dgm:spPr/>
      <dgm:t>
        <a:bodyPr/>
        <a:lstStyle/>
        <a:p>
          <a:endParaRPr lang="en-US"/>
        </a:p>
      </dgm:t>
    </dgm:pt>
    <dgm:pt modelId="{C9BD5D1F-B96C-4365-ACB7-CBDA5B64BBF4}">
      <dgm:prSet phldrT="[Text]"/>
      <dgm:spPr/>
      <dgm:t>
        <a:bodyPr/>
        <a:lstStyle/>
        <a:p>
          <a:r>
            <a:rPr lang="en-US" dirty="0" smtClean="0"/>
            <a:t>Investment Strategy</a:t>
          </a:r>
          <a:endParaRPr lang="en-US" dirty="0"/>
        </a:p>
      </dgm:t>
    </dgm:pt>
    <dgm:pt modelId="{406B310C-88F0-4B48-B463-D96E3A18E70E}" type="parTrans" cxnId="{2C587125-CF52-4379-A538-061F110AEFDC}">
      <dgm:prSet/>
      <dgm:spPr/>
      <dgm:t>
        <a:bodyPr/>
        <a:lstStyle/>
        <a:p>
          <a:endParaRPr lang="en-US"/>
        </a:p>
      </dgm:t>
    </dgm:pt>
    <dgm:pt modelId="{555F45C1-F739-42A3-A862-FC7F66A0CE08}" type="sibTrans" cxnId="{2C587125-CF52-4379-A538-061F110AEFDC}">
      <dgm:prSet/>
      <dgm:spPr/>
      <dgm:t>
        <a:bodyPr/>
        <a:lstStyle/>
        <a:p>
          <a:endParaRPr lang="en-US"/>
        </a:p>
      </dgm:t>
    </dgm:pt>
    <dgm:pt modelId="{3D543A17-F4D8-4FB2-9F6C-3EDD6724AEFE}">
      <dgm:prSet phldrT="[Text]"/>
      <dgm:spPr/>
      <dgm:t>
        <a:bodyPr/>
        <a:lstStyle/>
        <a:p>
          <a:r>
            <a:rPr lang="en-US" dirty="0" smtClean="0"/>
            <a:t>Selection for funding</a:t>
          </a:r>
          <a:endParaRPr lang="en-US" dirty="0"/>
        </a:p>
      </dgm:t>
    </dgm:pt>
    <dgm:pt modelId="{14A239D2-F7DE-4622-A3B7-AB72E4AEC77C}" type="parTrans" cxnId="{B68F08EC-D3D0-44BC-95B7-EDB84C50E1E7}">
      <dgm:prSet/>
      <dgm:spPr/>
      <dgm:t>
        <a:bodyPr/>
        <a:lstStyle/>
        <a:p>
          <a:endParaRPr lang="en-US"/>
        </a:p>
      </dgm:t>
    </dgm:pt>
    <dgm:pt modelId="{3E20E0A8-4963-4940-9DAC-0DBB5E6C37D1}" type="sibTrans" cxnId="{B68F08EC-D3D0-44BC-95B7-EDB84C50E1E7}">
      <dgm:prSet/>
      <dgm:spPr/>
      <dgm:t>
        <a:bodyPr/>
        <a:lstStyle/>
        <a:p>
          <a:endParaRPr lang="en-US"/>
        </a:p>
      </dgm:t>
    </dgm:pt>
    <dgm:pt modelId="{76501D2D-D678-4589-A405-E85B352113CC}">
      <dgm:prSet phldrT="[Text]"/>
      <dgm:spPr/>
      <dgm:t>
        <a:bodyPr/>
        <a:lstStyle/>
        <a:p>
          <a:r>
            <a:rPr lang="en-US" dirty="0" smtClean="0"/>
            <a:t>INDCs</a:t>
          </a:r>
          <a:endParaRPr lang="en-US" dirty="0"/>
        </a:p>
      </dgm:t>
    </dgm:pt>
    <dgm:pt modelId="{A428EE04-C541-4817-8968-795BB17EE3D6}" type="parTrans" cxnId="{51D7F61F-15E1-4094-B18C-8353E49D313E}">
      <dgm:prSet/>
      <dgm:spPr/>
      <dgm:t>
        <a:bodyPr/>
        <a:lstStyle/>
        <a:p>
          <a:endParaRPr lang="en-US"/>
        </a:p>
      </dgm:t>
    </dgm:pt>
    <dgm:pt modelId="{E1A169EF-D97C-47ED-9159-641CA16AD3E9}" type="sibTrans" cxnId="{51D7F61F-15E1-4094-B18C-8353E49D313E}">
      <dgm:prSet/>
      <dgm:spPr/>
      <dgm:t>
        <a:bodyPr/>
        <a:lstStyle/>
        <a:p>
          <a:endParaRPr lang="en-US"/>
        </a:p>
      </dgm:t>
    </dgm:pt>
    <dgm:pt modelId="{0D793393-0C3A-40F6-B9E6-4F3345FAFD5C}" type="pres">
      <dgm:prSet presAssocID="{61FE7BB2-C454-4CB1-B041-2264A4544D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4E620-DF3F-44BD-B3EA-237EF319DC8C}" type="pres">
      <dgm:prSet presAssocID="{76501D2D-D678-4589-A405-E85B352113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A9632-4F07-4074-BA02-D2DCADC5E0A2}" type="pres">
      <dgm:prSet presAssocID="{E1A169EF-D97C-47ED-9159-641CA16AD3E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F6BDB9-8C61-4E55-B4F7-37A885BE4576}" type="pres">
      <dgm:prSet presAssocID="{E1A169EF-D97C-47ED-9159-641CA16AD3E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7197116-C4F3-4F30-92F7-6EAEE6A348E7}" type="pres">
      <dgm:prSet presAssocID="{D467C85E-06E3-4D84-9388-370D3E4F1F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0AEBB-FCB3-4DED-92C8-A866137F08E6}" type="pres">
      <dgm:prSet presAssocID="{AB576340-A34C-41C4-BE60-660BCAB1916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025BA1A-82FF-4D98-A016-702DEDF3E6D1}" type="pres">
      <dgm:prSet presAssocID="{AB576340-A34C-41C4-BE60-660BCAB1916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D9B3CA-E81D-46BF-BCBC-B0CA636BD3DB}" type="pres">
      <dgm:prSet presAssocID="{C9BD5D1F-B96C-4365-ACB7-CBDA5B64BB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1AA41-DD68-4B72-81C0-4045214A8B5A}" type="pres">
      <dgm:prSet presAssocID="{555F45C1-F739-42A3-A862-FC7F66A0CE0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882603F-7CC5-49B7-9631-E1EB2B7F2383}" type="pres">
      <dgm:prSet presAssocID="{555F45C1-F739-42A3-A862-FC7F66A0CE0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6A0566C-5412-406F-8061-45D4FDCC63A3}" type="pres">
      <dgm:prSet presAssocID="{3D543A17-F4D8-4FB2-9F6C-3EDD6724AE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374CF-59BD-45E4-885F-246D951A46E3}" type="presOf" srcId="{3D543A17-F4D8-4FB2-9F6C-3EDD6724AEFE}" destId="{66A0566C-5412-406F-8061-45D4FDCC63A3}" srcOrd="0" destOrd="0" presId="urn:microsoft.com/office/officeart/2005/8/layout/process1"/>
    <dgm:cxn modelId="{18056652-B077-4BA8-8EC7-5EE8A00A561B}" type="presOf" srcId="{E1A169EF-D97C-47ED-9159-641CA16AD3E9}" destId="{EEF6BDB9-8C61-4E55-B4F7-37A885BE4576}" srcOrd="1" destOrd="0" presId="urn:microsoft.com/office/officeart/2005/8/layout/process1"/>
    <dgm:cxn modelId="{51D7F61F-15E1-4094-B18C-8353E49D313E}" srcId="{61FE7BB2-C454-4CB1-B041-2264A4544DD1}" destId="{76501D2D-D678-4589-A405-E85B352113CC}" srcOrd="0" destOrd="0" parTransId="{A428EE04-C541-4817-8968-795BB17EE3D6}" sibTransId="{E1A169EF-D97C-47ED-9159-641CA16AD3E9}"/>
    <dgm:cxn modelId="{AF887240-2CDC-49C2-95F1-D3C922FCD425}" type="presOf" srcId="{61FE7BB2-C454-4CB1-B041-2264A4544DD1}" destId="{0D793393-0C3A-40F6-B9E6-4F3345FAFD5C}" srcOrd="0" destOrd="0" presId="urn:microsoft.com/office/officeart/2005/8/layout/process1"/>
    <dgm:cxn modelId="{D90883AE-51CB-43BE-A0A7-95D65458EAC5}" type="presOf" srcId="{555F45C1-F739-42A3-A862-FC7F66A0CE08}" destId="{1882603F-7CC5-49B7-9631-E1EB2B7F2383}" srcOrd="1" destOrd="0" presId="urn:microsoft.com/office/officeart/2005/8/layout/process1"/>
    <dgm:cxn modelId="{F4D15F75-87F6-4888-9D2C-E07F8232D590}" type="presOf" srcId="{E1A169EF-D97C-47ED-9159-641CA16AD3E9}" destId="{534A9632-4F07-4074-BA02-D2DCADC5E0A2}" srcOrd="0" destOrd="0" presId="urn:microsoft.com/office/officeart/2005/8/layout/process1"/>
    <dgm:cxn modelId="{7CB7367F-2FFE-4CFA-AF31-D8D293A7D52C}" type="presOf" srcId="{D467C85E-06E3-4D84-9388-370D3E4F1F24}" destId="{57197116-C4F3-4F30-92F7-6EAEE6A348E7}" srcOrd="0" destOrd="0" presId="urn:microsoft.com/office/officeart/2005/8/layout/process1"/>
    <dgm:cxn modelId="{1A8D0B76-04D7-4D57-881D-89A569C6D542}" srcId="{61FE7BB2-C454-4CB1-B041-2264A4544DD1}" destId="{D467C85E-06E3-4D84-9388-370D3E4F1F24}" srcOrd="1" destOrd="0" parTransId="{10BE22B9-DCAF-4BBA-8F50-4A50E70F6B6B}" sibTransId="{AB576340-A34C-41C4-BE60-660BCAB1916B}"/>
    <dgm:cxn modelId="{B68F08EC-D3D0-44BC-95B7-EDB84C50E1E7}" srcId="{61FE7BB2-C454-4CB1-B041-2264A4544DD1}" destId="{3D543A17-F4D8-4FB2-9F6C-3EDD6724AEFE}" srcOrd="3" destOrd="0" parTransId="{14A239D2-F7DE-4622-A3B7-AB72E4AEC77C}" sibTransId="{3E20E0A8-4963-4940-9DAC-0DBB5E6C37D1}"/>
    <dgm:cxn modelId="{BFCD3CA4-8D79-469D-8083-1D29464BF848}" type="presOf" srcId="{C9BD5D1F-B96C-4365-ACB7-CBDA5B64BBF4}" destId="{0ED9B3CA-E81D-46BF-BCBC-B0CA636BD3DB}" srcOrd="0" destOrd="0" presId="urn:microsoft.com/office/officeart/2005/8/layout/process1"/>
    <dgm:cxn modelId="{FD2C9EA8-C7E7-4ECD-A2E7-9E9882EC24CB}" type="presOf" srcId="{AB576340-A34C-41C4-BE60-660BCAB1916B}" destId="{3025BA1A-82FF-4D98-A016-702DEDF3E6D1}" srcOrd="1" destOrd="0" presId="urn:microsoft.com/office/officeart/2005/8/layout/process1"/>
    <dgm:cxn modelId="{2C587125-CF52-4379-A538-061F110AEFDC}" srcId="{61FE7BB2-C454-4CB1-B041-2264A4544DD1}" destId="{C9BD5D1F-B96C-4365-ACB7-CBDA5B64BBF4}" srcOrd="2" destOrd="0" parTransId="{406B310C-88F0-4B48-B463-D96E3A18E70E}" sibTransId="{555F45C1-F739-42A3-A862-FC7F66A0CE08}"/>
    <dgm:cxn modelId="{31B9C3FB-7FD4-4DF0-A8EB-947122602371}" type="presOf" srcId="{76501D2D-D678-4589-A405-E85B352113CC}" destId="{BA34E620-DF3F-44BD-B3EA-237EF319DC8C}" srcOrd="0" destOrd="0" presId="urn:microsoft.com/office/officeart/2005/8/layout/process1"/>
    <dgm:cxn modelId="{B95FDA72-0423-4BDB-B58F-8F0DD2A58E45}" type="presOf" srcId="{AB576340-A34C-41C4-BE60-660BCAB1916B}" destId="{D180AEBB-FCB3-4DED-92C8-A866137F08E6}" srcOrd="0" destOrd="0" presId="urn:microsoft.com/office/officeart/2005/8/layout/process1"/>
    <dgm:cxn modelId="{B5503344-0D7B-4541-ACA0-C5A18E70BD59}" type="presOf" srcId="{555F45C1-F739-42A3-A862-FC7F66A0CE08}" destId="{99A1AA41-DD68-4B72-81C0-4045214A8B5A}" srcOrd="0" destOrd="0" presId="urn:microsoft.com/office/officeart/2005/8/layout/process1"/>
    <dgm:cxn modelId="{16D4D77F-F769-45AB-8EDE-2AF96C093BEC}" type="presParOf" srcId="{0D793393-0C3A-40F6-B9E6-4F3345FAFD5C}" destId="{BA34E620-DF3F-44BD-B3EA-237EF319DC8C}" srcOrd="0" destOrd="0" presId="urn:microsoft.com/office/officeart/2005/8/layout/process1"/>
    <dgm:cxn modelId="{FC47BD04-328F-480A-AED2-FE0168EBAD35}" type="presParOf" srcId="{0D793393-0C3A-40F6-B9E6-4F3345FAFD5C}" destId="{534A9632-4F07-4074-BA02-D2DCADC5E0A2}" srcOrd="1" destOrd="0" presId="urn:microsoft.com/office/officeart/2005/8/layout/process1"/>
    <dgm:cxn modelId="{ACE26ECB-896B-4B90-9A7C-A989A27AB8CA}" type="presParOf" srcId="{534A9632-4F07-4074-BA02-D2DCADC5E0A2}" destId="{EEF6BDB9-8C61-4E55-B4F7-37A885BE4576}" srcOrd="0" destOrd="0" presId="urn:microsoft.com/office/officeart/2005/8/layout/process1"/>
    <dgm:cxn modelId="{1B7DE1AA-B1A1-434E-BD88-64F6BB4B435D}" type="presParOf" srcId="{0D793393-0C3A-40F6-B9E6-4F3345FAFD5C}" destId="{57197116-C4F3-4F30-92F7-6EAEE6A348E7}" srcOrd="2" destOrd="0" presId="urn:microsoft.com/office/officeart/2005/8/layout/process1"/>
    <dgm:cxn modelId="{83D9CC51-9B74-4D23-829F-B7F7FC2F93B6}" type="presParOf" srcId="{0D793393-0C3A-40F6-B9E6-4F3345FAFD5C}" destId="{D180AEBB-FCB3-4DED-92C8-A866137F08E6}" srcOrd="3" destOrd="0" presId="urn:microsoft.com/office/officeart/2005/8/layout/process1"/>
    <dgm:cxn modelId="{B352A6DB-0781-422A-8C3B-08DDB694B868}" type="presParOf" srcId="{D180AEBB-FCB3-4DED-92C8-A866137F08E6}" destId="{3025BA1A-82FF-4D98-A016-702DEDF3E6D1}" srcOrd="0" destOrd="0" presId="urn:microsoft.com/office/officeart/2005/8/layout/process1"/>
    <dgm:cxn modelId="{82E1F34B-125D-4304-A03C-AF394B3248CE}" type="presParOf" srcId="{0D793393-0C3A-40F6-B9E6-4F3345FAFD5C}" destId="{0ED9B3CA-E81D-46BF-BCBC-B0CA636BD3DB}" srcOrd="4" destOrd="0" presId="urn:microsoft.com/office/officeart/2005/8/layout/process1"/>
    <dgm:cxn modelId="{EE3734FA-E1EA-4A35-81E8-FE555FB8C4E2}" type="presParOf" srcId="{0D793393-0C3A-40F6-B9E6-4F3345FAFD5C}" destId="{99A1AA41-DD68-4B72-81C0-4045214A8B5A}" srcOrd="5" destOrd="0" presId="urn:microsoft.com/office/officeart/2005/8/layout/process1"/>
    <dgm:cxn modelId="{9388C608-2105-4672-B09E-5ACD4FD59E10}" type="presParOf" srcId="{99A1AA41-DD68-4B72-81C0-4045214A8B5A}" destId="{1882603F-7CC5-49B7-9631-E1EB2B7F2383}" srcOrd="0" destOrd="0" presId="urn:microsoft.com/office/officeart/2005/8/layout/process1"/>
    <dgm:cxn modelId="{00D943FD-693C-4AA1-A991-F2BD7992D951}" type="presParOf" srcId="{0D793393-0C3A-40F6-B9E6-4F3345FAFD5C}" destId="{66A0566C-5412-406F-8061-45D4FDCC63A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06DC-4BE9-DA44-AD0B-2AE22F526C47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1D84B-AB13-0542-8CBE-7A8BC0E30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9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560E-6B02-B741-9D10-2FA3FDB00BBF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91B2-38A2-E64C-8275-0ECFA4726A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9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91B2-38A2-E64C-8275-0ECFA4726A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91B2-38A2-E64C-8275-0ECFA4726A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91B2-38A2-E64C-8275-0ECFA4726A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91B2-38A2-E64C-8275-0ECFA4726A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3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91B2-38A2-E64C-8275-0ECFA4726A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1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ky+images+of+Pictu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098"/>
            <a:ext cx="9183287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48818"/>
            <a:ext cx="7772400" cy="1227661"/>
          </a:xfrm>
        </p:spPr>
        <p:txBody>
          <a:bodyPr lIns="0" anchor="t" anchorCtr="0">
            <a:normAutofit/>
          </a:bodyPr>
          <a:lstStyle>
            <a:lvl1pPr algn="l">
              <a:lnSpc>
                <a:spcPts val="3800"/>
              </a:lnSpc>
              <a:defRPr sz="3500" b="1" i="0" spc="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89958"/>
            <a:ext cx="5998236" cy="402637"/>
          </a:xfrm>
        </p:spPr>
        <p:txBody>
          <a:bodyPr lIns="0">
            <a:normAutofit/>
          </a:bodyPr>
          <a:lstStyle>
            <a:lvl1pPr marL="0" indent="0" algn="l">
              <a:lnSpc>
                <a:spcPts val="2400"/>
              </a:lnSpc>
              <a:spcBef>
                <a:spcPts val="300"/>
              </a:spcBef>
              <a:buNone/>
              <a:tabLst>
                <a:tab pos="3829050" algn="l"/>
              </a:tabLst>
              <a:defRPr sz="2200" spc="100">
                <a:solidFill>
                  <a:srgbClr val="54A6DC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CCAP_logo_scre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16" y="5686271"/>
            <a:ext cx="2386076" cy="82854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687771" y="2780664"/>
            <a:ext cx="5029200" cy="9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140F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1336187" y="6203795"/>
            <a:ext cx="2951963" cy="312737"/>
          </a:xfrm>
          <a:prstGeom prst="rect">
            <a:avLst/>
          </a:prstGeom>
          <a:noFill/>
          <a:ln>
            <a:noFill/>
          </a:ln>
          <a:extLst/>
        </p:spPr>
        <p:txBody>
          <a:bodyPr tIns="91440" bIns="91440">
            <a:prstTxWarp prst="textNoShape">
              <a:avLst/>
            </a:prstTxWarp>
          </a:bodyPr>
          <a:lstStyle/>
          <a:p>
            <a:pPr algn="l">
              <a:spcAft>
                <a:spcPts val="1000"/>
              </a:spcAft>
              <a:defRPr/>
            </a:pPr>
            <a:r>
              <a:rPr lang="en-US" sz="1100" b="1" i="1" kern="0" cap="none" spc="50" dirty="0" smtClean="0">
                <a:solidFill>
                  <a:srgbClr val="1E4164"/>
                </a:solidFill>
                <a:latin typeface="Helvetica"/>
                <a:cs typeface="Helvetica"/>
              </a:rPr>
              <a:t>Dialogue. Insight.</a:t>
            </a:r>
            <a:r>
              <a:rPr lang="en-US" sz="1100" b="1" i="1" kern="0" cap="none" spc="50" baseline="0" dirty="0" smtClean="0">
                <a:solidFill>
                  <a:srgbClr val="1E4164"/>
                </a:solidFill>
                <a:latin typeface="Helvetica"/>
                <a:cs typeface="Helvetica"/>
              </a:rPr>
              <a:t> Solutions.</a:t>
            </a:r>
            <a:endParaRPr lang="en-US" sz="1100" b="1" i="1" kern="0" spc="50" dirty="0">
              <a:solidFill>
                <a:srgbClr val="1E4164"/>
              </a:solidFill>
              <a:latin typeface="Helvetica"/>
              <a:cs typeface="Helvetic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349" y="2901509"/>
            <a:ext cx="4460908" cy="365125"/>
          </a:xfrm>
        </p:spPr>
        <p:txBody>
          <a:bodyPr anchor="t" anchorCtr="0"/>
          <a:lstStyle>
            <a:lvl1pPr>
              <a:defRPr sz="1300">
                <a:solidFill>
                  <a:srgbClr val="54A6DC"/>
                </a:solidFill>
                <a:latin typeface="Helvetica"/>
                <a:cs typeface="Helvetica"/>
              </a:defRPr>
            </a:lvl1pPr>
          </a:lstStyle>
          <a:p>
            <a:fld id="{C2CAAB79-9EC0-7345-8197-0C8DEC944FE8}" type="datetime4">
              <a:rPr lang="en-US" smtClean="0"/>
              <a:pPr/>
              <a:t>September 4,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8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/>
          <a:lstStyle>
            <a:lvl1pPr>
              <a:defRPr>
                <a:latin typeface="Helvetica"/>
                <a:cs typeface="Helvetica"/>
              </a:defRPr>
            </a:lvl1pPr>
            <a:lvl2pPr marL="571500" indent="-228600">
              <a:defRPr>
                <a:latin typeface="Helvetica"/>
                <a:cs typeface="Helvetic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6591300" cy="63976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>
              <a:defRPr sz="1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2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4070"/>
            <a:ext cx="5486400" cy="74528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6591300" cy="63976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>
              <a:defRPr sz="1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idx="1"/>
          </p:nvPr>
        </p:nvSpPr>
        <p:spPr>
          <a:xfrm>
            <a:off x="2231780" y="1447800"/>
            <a:ext cx="4369777" cy="37919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4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050"/>
          </a:xfrm>
        </p:spPr>
        <p:txBody>
          <a:bodyPr lIns="0" tIns="0">
            <a:norm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9588500" y="71225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6591300" cy="63976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>
              <a:defRPr sz="1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15"/>
          <p:cNvSpPr>
            <a:spLocks noGrp="1"/>
          </p:cNvSpPr>
          <p:nvPr>
            <p:ph idx="15"/>
          </p:nvPr>
        </p:nvSpPr>
        <p:spPr>
          <a:xfrm>
            <a:off x="427194" y="2127902"/>
            <a:ext cx="4119406" cy="3421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Content Placeholder 15"/>
          <p:cNvSpPr>
            <a:spLocks noGrp="1"/>
          </p:cNvSpPr>
          <p:nvPr>
            <p:ph idx="16"/>
          </p:nvPr>
        </p:nvSpPr>
        <p:spPr>
          <a:xfrm>
            <a:off x="4635501" y="2127902"/>
            <a:ext cx="4114800" cy="34219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31800" y="5626100"/>
            <a:ext cx="4114800" cy="369332"/>
          </a:xfrm>
        </p:spPr>
        <p:txBody>
          <a:bodyPr lIns="0" tIns="0">
            <a:norm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</a:lstStyle>
          <a:p>
            <a:pPr lvl="0"/>
            <a:r>
              <a:rPr lang="en-US" dirty="0" smtClean="0"/>
              <a:t>Image Description.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635500" y="5626100"/>
            <a:ext cx="4114800" cy="369332"/>
          </a:xfrm>
        </p:spPr>
        <p:txBody>
          <a:bodyPr lIns="0" tIns="0">
            <a:normAutofit/>
          </a:bodyPr>
          <a:lstStyle>
            <a:lvl1pPr marL="0" indent="0">
              <a:lnSpc>
                <a:spcPts val="1600"/>
              </a:lnSpc>
              <a:buNone/>
              <a:defRPr sz="1400"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</a:lstStyle>
          <a:p>
            <a:pPr lvl="0"/>
            <a:r>
              <a:rPr lang="en-US" dirty="0" smtClean="0"/>
              <a:t>Image Description.</a:t>
            </a:r>
          </a:p>
        </p:txBody>
      </p:sp>
    </p:spTree>
    <p:extLst>
      <p:ext uri="{BB962C8B-B14F-4D97-AF65-F5344CB8AC3E}">
        <p14:creationId xmlns:p14="http://schemas.microsoft.com/office/powerpoint/2010/main" val="380303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2" y="-9136"/>
            <a:ext cx="9231350" cy="6924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84" y="808144"/>
            <a:ext cx="5945717" cy="1657783"/>
          </a:xfrm>
        </p:spPr>
        <p:txBody>
          <a:bodyPr lIns="0" anchor="b" anchorCtr="0">
            <a:normAutofit/>
          </a:bodyPr>
          <a:lstStyle>
            <a:lvl1pPr>
              <a:lnSpc>
                <a:spcPts val="4200"/>
              </a:lnSpc>
              <a:defRPr sz="4200" spc="150">
                <a:solidFill>
                  <a:srgbClr val="54A6D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5184" y="2598478"/>
            <a:ext cx="5945717" cy="1546727"/>
          </a:xfrm>
        </p:spPr>
        <p:txBody>
          <a:bodyPr lIns="0" t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2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"/>
          <a:stretch/>
        </p:blipFill>
        <p:spPr>
          <a:xfrm>
            <a:off x="-7018" y="283"/>
            <a:ext cx="9151018" cy="10513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6515100" cy="63976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 b="1" kern="0" spc="70">
                <a:solidFill>
                  <a:srgbClr val="1E4164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1E4164"/>
                </a:solidFill>
                <a:latin typeface="Helvetica"/>
                <a:cs typeface="Helvetica"/>
              </a:defRPr>
            </a:lvl1pPr>
          </a:lstStyle>
          <a:p>
            <a:fld id="{7C895331-E6E0-AA45-A5A4-38575E4331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직선 연결선 9"/>
          <p:cNvCxnSpPr/>
          <p:nvPr/>
        </p:nvCxnSpPr>
        <p:spPr>
          <a:xfrm>
            <a:off x="460050" y="6419180"/>
            <a:ext cx="8229600" cy="0"/>
          </a:xfrm>
          <a:prstGeom prst="line">
            <a:avLst/>
          </a:prstGeom>
          <a:ln w="12700">
            <a:solidFill>
              <a:srgbClr val="1E4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8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lnSpc>
          <a:spcPts val="2100"/>
        </a:lnSpc>
        <a:spcBef>
          <a:spcPct val="0"/>
        </a:spcBef>
        <a:buNone/>
        <a:defRPr sz="1900" b="1" i="0" kern="1200" cap="all" spc="1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E4164"/>
        </a:buClr>
        <a:buFont typeface="Arial"/>
        <a:buChar char="•"/>
        <a:defRPr sz="25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71500" indent="-228600" algn="l" defTabSz="457200" rtl="0" eaLnBrk="1" latinLnBrk="0" hangingPunct="1">
        <a:spcBef>
          <a:spcPct val="20000"/>
        </a:spcBef>
        <a:buClr>
          <a:srgbClr val="54A6DC"/>
        </a:buClr>
        <a:buSzPct val="80000"/>
        <a:buFont typeface="Arial"/>
        <a:buChar char="–"/>
        <a:tabLst/>
        <a:defRPr sz="21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NAMA preparation and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76479"/>
            <a:ext cx="5998236" cy="1998741"/>
          </a:xfrm>
        </p:spPr>
        <p:txBody>
          <a:bodyPr>
            <a:normAutofit/>
          </a:bodyPr>
          <a:lstStyle/>
          <a:p>
            <a:r>
              <a:rPr lang="en-US" dirty="0" smtClean="0"/>
              <a:t>Gerardo Canales</a:t>
            </a:r>
          </a:p>
          <a:p>
            <a:r>
              <a:rPr lang="en-US" sz="1600" dirty="0" smtClean="0"/>
              <a:t>Manager, Latin America Projects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348" y="3975220"/>
            <a:ext cx="4791051" cy="610791"/>
          </a:xfrm>
        </p:spPr>
        <p:txBody>
          <a:bodyPr/>
          <a:lstStyle/>
          <a:p>
            <a:r>
              <a:rPr lang="en-US" dirty="0" smtClean="0"/>
              <a:t>September, 2015</a:t>
            </a:r>
          </a:p>
          <a:p>
            <a:r>
              <a:rPr lang="en-US" dirty="0" smtClean="0"/>
              <a:t>UNFCCC NAMA </a:t>
            </a:r>
            <a:r>
              <a:rPr lang="en-US" dirty="0"/>
              <a:t>regional </a:t>
            </a:r>
            <a:r>
              <a:rPr lang="en-US" dirty="0" smtClean="0"/>
              <a:t>workshop</a:t>
            </a:r>
          </a:p>
          <a:p>
            <a:r>
              <a:rPr lang="en-US" dirty="0" smtClean="0"/>
              <a:t>Santiago de Chile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kenya</a:t>
            </a:r>
            <a:r>
              <a:rPr lang="en-US" dirty="0" smtClean="0"/>
              <a:t> geothermal </a:t>
            </a:r>
            <a:r>
              <a:rPr lang="en-US" dirty="0" err="1" smtClean="0"/>
              <a:t>nama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280567" y="611508"/>
            <a:ext cx="5596246" cy="219595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lvl="1" indent="-342900">
              <a:buClr>
                <a:srgbClr val="1E4164"/>
              </a:buClr>
              <a:buFont typeface="Arial"/>
              <a:buChar char="•"/>
            </a:pP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567" y="267464"/>
            <a:ext cx="2514600" cy="254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093538" y="2807464"/>
            <a:ext cx="2510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Source: NAMA Facility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4723094" y="5445797"/>
            <a:ext cx="2510629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A6DC"/>
                </a:solidFill>
              </a:rPr>
              <a:t>Partner: </a:t>
            </a:r>
            <a:br>
              <a:rPr lang="en-US" dirty="0" smtClean="0">
                <a:solidFill>
                  <a:srgbClr val="54A6DC"/>
                </a:solidFill>
              </a:rPr>
            </a:br>
            <a:r>
              <a:rPr lang="en-US" dirty="0" smtClean="0">
                <a:solidFill>
                  <a:srgbClr val="54A6DC"/>
                </a:solidFill>
              </a:rPr>
              <a:t>ECN Policy Studies</a:t>
            </a:r>
            <a:endParaRPr lang="en-US" dirty="0">
              <a:solidFill>
                <a:srgbClr val="54A6DC"/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75" y="1207594"/>
            <a:ext cx="5670468" cy="401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44385" y="1186881"/>
            <a:ext cx="2695698" cy="4390832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Geothermal is best technology to keep Kenyan energy sector low-carbon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NAMA Supports 850 MW expansion of private geothermal capacity by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Employs technical assistance, risk guarantees for costly drilling, and capacity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3.8 MtCO2e/</a:t>
            </a:r>
            <a:r>
              <a:rPr lang="en-US" dirty="0" err="1" smtClean="0"/>
              <a:t>yr</a:t>
            </a:r>
            <a:r>
              <a:rPr lang="en-US" dirty="0" smtClean="0"/>
              <a:t> in 2020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Enhance climate resilience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Status: In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NAMAs</a:t>
            </a:r>
            <a:endParaRPr lang="en-US" dirty="0"/>
          </a:p>
        </p:txBody>
      </p:sp>
      <p:pic>
        <p:nvPicPr>
          <p:cNvPr id="1026" name="Picture 2" descr="http://mitigationpartnership.net/sites/default/files/imagecache/teaserimage/dsc_0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5365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16" y="1166770"/>
            <a:ext cx="2291443" cy="17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295" y="2874053"/>
            <a:ext cx="2185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Mitigation Partnership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27238" y="2885346"/>
            <a:ext cx="2185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CCAP</a:t>
            </a:r>
            <a:endParaRPr lang="en-US" sz="1100" dirty="0"/>
          </a:p>
        </p:txBody>
      </p:sp>
      <p:pic>
        <p:nvPicPr>
          <p:cNvPr id="1031" name="Picture 7" descr="http://mitigationpartnership.net/sites/default/files/imagecache/teaserimage/giz-schultze-lao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24" y="1166770"/>
            <a:ext cx="3048717" cy="17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23824" y="2896225"/>
            <a:ext cx="2185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Mitigation Partnership</a:t>
            </a:r>
            <a:endParaRPr lang="en-US" sz="1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027030"/>
            <a:ext cx="8229600" cy="309913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b="1" dirty="0" smtClean="0"/>
          </a:p>
          <a:p>
            <a:r>
              <a:rPr lang="en-US" sz="2200" dirty="0" smtClean="0"/>
              <a:t>Shift Solid Waste Management to waste reduction alternatives to reduce landfilling</a:t>
            </a:r>
            <a:endParaRPr lang="en-US" sz="2200" dirty="0"/>
          </a:p>
          <a:p>
            <a:r>
              <a:rPr lang="en-US" sz="2200" dirty="0" smtClean="0"/>
              <a:t>Create equity </a:t>
            </a:r>
            <a:r>
              <a:rPr lang="en-US" sz="2200" dirty="0"/>
              <a:t>f</a:t>
            </a:r>
            <a:r>
              <a:rPr lang="en-US" sz="2200" dirty="0" smtClean="0"/>
              <a:t>und to support alternative projects</a:t>
            </a:r>
            <a:endParaRPr lang="en-US" sz="2200" dirty="0"/>
          </a:p>
          <a:p>
            <a:r>
              <a:rPr lang="en-US" sz="2200" dirty="0" smtClean="0"/>
              <a:t>Regulatory changes </a:t>
            </a:r>
            <a:r>
              <a:rPr lang="en-US" sz="1900" dirty="0" smtClean="0"/>
              <a:t>(e.g., increased tariffs, landfill tax charges)</a:t>
            </a:r>
            <a:r>
              <a:rPr lang="en-US" sz="2200" dirty="0" smtClean="0"/>
              <a:t> to make alternative technologies economic</a:t>
            </a:r>
            <a:endParaRPr lang="en-US" sz="2200" dirty="0"/>
          </a:p>
          <a:p>
            <a:r>
              <a:rPr lang="en-US" sz="2200" dirty="0" smtClean="0"/>
              <a:t>Mitigation: significant sectoral reduction if fully implemented </a:t>
            </a:r>
            <a:endParaRPr lang="en-US" sz="2200" dirty="0"/>
          </a:p>
          <a:p>
            <a:r>
              <a:rPr lang="en-US" sz="2200" dirty="0" smtClean="0"/>
              <a:t>Status: Under development in several countries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76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9"/>
            <a:ext cx="775716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Green resilience</a:t>
            </a:r>
            <a:r>
              <a:rPr lang="en-US" dirty="0"/>
              <a:t> </a:t>
            </a:r>
            <a:r>
              <a:rPr lang="en-US" dirty="0" smtClean="0"/>
              <a:t>opportunities:</a:t>
            </a:r>
            <a:br>
              <a:rPr lang="en-US" dirty="0" smtClean="0"/>
            </a:br>
            <a:r>
              <a:rPr lang="en-US" sz="1800" dirty="0" smtClean="0"/>
              <a:t>Adaptation + mitigation Synergies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F0C2-F0E0-5E4D-B09F-652697F24D3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3873" y="110920"/>
            <a:ext cx="8077200" cy="6112084"/>
            <a:chOff x="368300" y="83188"/>
            <a:chExt cx="5927726" cy="458406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6588" y="83188"/>
              <a:ext cx="5659438" cy="373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928688"/>
              <a:ext cx="5661026" cy="373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88" y="4265613"/>
              <a:ext cx="1147763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88" y="4265613"/>
              <a:ext cx="1147763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35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095999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NAMA Facility</a:t>
            </a:r>
          </a:p>
          <a:p>
            <a:pPr lvl="1"/>
            <a:r>
              <a:rPr lang="en-US" dirty="0" smtClean="0"/>
              <a:t>Pre-selected 4 projects </a:t>
            </a:r>
            <a:r>
              <a:rPr lang="en-US" dirty="0"/>
              <a:t>in its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round</a:t>
            </a:r>
            <a:r>
              <a:rPr lang="en-US" dirty="0"/>
              <a:t>, announced in Lima:</a:t>
            </a:r>
          </a:p>
          <a:p>
            <a:pPr lvl="2"/>
            <a:r>
              <a:rPr lang="en-US" sz="2000" dirty="0"/>
              <a:t>Burkina Faso – Biomass Energy</a:t>
            </a:r>
          </a:p>
          <a:p>
            <a:pPr lvl="2"/>
            <a:r>
              <a:rPr lang="en-US" sz="2000" dirty="0"/>
              <a:t>Peru – Sustainable Urban Transport</a:t>
            </a:r>
          </a:p>
          <a:p>
            <a:pPr lvl="2"/>
            <a:r>
              <a:rPr lang="en-US" sz="2000" dirty="0"/>
              <a:t>Tajikistan – Forestry NAMA</a:t>
            </a:r>
          </a:p>
          <a:p>
            <a:pPr lvl="2"/>
            <a:r>
              <a:rPr lang="en-US" sz="2000" dirty="0"/>
              <a:t>Thailand – Refrigeration and AC</a:t>
            </a:r>
          </a:p>
          <a:p>
            <a:pPr lvl="1"/>
            <a:r>
              <a:rPr lang="en-US" dirty="0"/>
              <a:t>Denmark and EC have joined to support €85 million 3</a:t>
            </a:r>
            <a:r>
              <a:rPr lang="en-US" baseline="30000" dirty="0"/>
              <a:t>rd</a:t>
            </a:r>
            <a:r>
              <a:rPr lang="en-US" dirty="0"/>
              <a:t> round </a:t>
            </a:r>
          </a:p>
          <a:p>
            <a:pPr lvl="1"/>
            <a:r>
              <a:rPr lang="en-US" dirty="0"/>
              <a:t>Third </a:t>
            </a:r>
            <a:r>
              <a:rPr lang="en-US" dirty="0" smtClean="0"/>
              <a:t>call </a:t>
            </a:r>
            <a:r>
              <a:rPr lang="en-US" dirty="0"/>
              <a:t>for proposals </a:t>
            </a:r>
            <a:r>
              <a:rPr lang="en-US" dirty="0" smtClean="0"/>
              <a:t>was opened through </a:t>
            </a:r>
            <a:r>
              <a:rPr lang="en-US" dirty="0"/>
              <a:t>July 15, </a:t>
            </a:r>
            <a:r>
              <a:rPr lang="en-US" dirty="0" smtClean="0"/>
              <a:t>2015. 42 project proposals submitted, of which </a:t>
            </a:r>
            <a:r>
              <a:rPr lang="en-US" b="1" dirty="0" smtClean="0"/>
              <a:t>45% from Africa</a:t>
            </a:r>
            <a:r>
              <a:rPr lang="en-US" dirty="0" smtClean="0"/>
              <a:t>, by far the most of the three rounds.</a:t>
            </a:r>
          </a:p>
          <a:p>
            <a:pPr lvl="1"/>
            <a:r>
              <a:rPr lang="en-US" dirty="0" smtClean="0"/>
              <a:t>Has demonstrated demand for NAMA finance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Green Climate Fund (GCF)</a:t>
            </a:r>
          </a:p>
          <a:p>
            <a:pPr lvl="1"/>
            <a:r>
              <a:rPr lang="en-US" dirty="0" smtClean="0"/>
              <a:t>GCF operationalization holds great promise for NAMAs</a:t>
            </a:r>
          </a:p>
          <a:p>
            <a:pPr lvl="1"/>
            <a:r>
              <a:rPr lang="en-US" dirty="0" smtClean="0"/>
              <a:t>$10.3 Billion USD pledged to date</a:t>
            </a:r>
          </a:p>
          <a:p>
            <a:pPr lvl="1"/>
            <a:r>
              <a:rPr lang="en-US" dirty="0" smtClean="0"/>
              <a:t>Board expected to select first programs/projects in fall 2015 </a:t>
            </a:r>
          </a:p>
          <a:p>
            <a:pPr lvl="1"/>
            <a:r>
              <a:rPr lang="en-US" dirty="0" smtClean="0"/>
              <a:t>$6 billion </a:t>
            </a:r>
            <a:r>
              <a:rPr lang="en-US" dirty="0"/>
              <a:t>of initial resources need to be spent by 2017 to start next replenishment. </a:t>
            </a:r>
          </a:p>
          <a:p>
            <a:pPr lvl="2"/>
            <a:r>
              <a:rPr lang="en-US" sz="2300" dirty="0" smtClean="0"/>
              <a:t>200 x $  10 </a:t>
            </a:r>
            <a:r>
              <a:rPr lang="en-US" sz="2300" dirty="0"/>
              <a:t>million projects </a:t>
            </a:r>
            <a:r>
              <a:rPr lang="en-US" sz="2300" dirty="0" smtClean="0"/>
              <a:t>   = $2 billion</a:t>
            </a:r>
            <a:endParaRPr lang="en-US" sz="2300" dirty="0"/>
          </a:p>
          <a:p>
            <a:pPr lvl="2"/>
            <a:r>
              <a:rPr lang="en-US" sz="2300" dirty="0" smtClean="0"/>
              <a:t> 25 x  $  40 </a:t>
            </a:r>
            <a:r>
              <a:rPr lang="en-US" sz="2300" dirty="0"/>
              <a:t>million programs = $ </a:t>
            </a:r>
            <a:r>
              <a:rPr lang="en-US" sz="2300" dirty="0" smtClean="0"/>
              <a:t>2 billion</a:t>
            </a:r>
          </a:p>
          <a:p>
            <a:pPr lvl="2"/>
            <a:r>
              <a:rPr lang="en-US" sz="2300" dirty="0" smtClean="0"/>
              <a:t> 10 x  $200 million programs = $ 2 billion </a:t>
            </a:r>
            <a:endParaRPr lang="en-US" sz="23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Finance is Flowing</a:t>
            </a:r>
            <a:endParaRPr lang="en-US" dirty="0"/>
          </a:p>
        </p:txBody>
      </p:sp>
      <p:pic>
        <p:nvPicPr>
          <p:cNvPr id="3076" name="Picture 4" descr="http://rdany.com/files/gimgs/112_gcfblgrnlogo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47" y="4064001"/>
            <a:ext cx="1881876" cy="13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0"/>
          <a:stretch/>
        </p:blipFill>
        <p:spPr>
          <a:xfrm>
            <a:off x="5613400" y="1066800"/>
            <a:ext cx="3530600" cy="731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9" r="27835"/>
          <a:stretch/>
        </p:blipFill>
        <p:spPr>
          <a:xfrm>
            <a:off x="6703786" y="1856596"/>
            <a:ext cx="2440214" cy="788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6" r="1"/>
          <a:stretch/>
        </p:blipFill>
        <p:spPr>
          <a:xfrm>
            <a:off x="6551386" y="2518593"/>
            <a:ext cx="2592614" cy="7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73144"/>
            <a:ext cx="8229600" cy="4939553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200" dirty="0" smtClean="0">
                <a:latin typeface="+mj-lt"/>
              </a:rPr>
              <a:t>Both selection processes are competitive with similar criteria: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Paradigm </a:t>
            </a:r>
            <a:r>
              <a:rPr lang="en-US" sz="2000" dirty="0" smtClean="0"/>
              <a:t>Shift / Transformational ambition</a:t>
            </a: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strong regulatory framework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Sustainable Development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Country Ownership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Catalyze private sector investment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GHGs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Need </a:t>
            </a:r>
            <a:r>
              <a:rPr lang="en-US" sz="1800" dirty="0"/>
              <a:t>(GCF only)</a:t>
            </a:r>
          </a:p>
          <a:p>
            <a:pPr lvl="1"/>
            <a:endParaRPr lang="en-US" sz="2200" dirty="0">
              <a:latin typeface="+mj-lt"/>
            </a:endParaRPr>
          </a:p>
          <a:p>
            <a:pPr marL="342900" lvl="1" indent="0">
              <a:buNone/>
            </a:pPr>
            <a:r>
              <a:rPr lang="en-US" sz="2200" dirty="0" smtClean="0">
                <a:latin typeface="+mj-lt"/>
              </a:rPr>
              <a:t>GCF requires 50% of finance flows to adaptation and half of that to LDCs (NF finances only mitigation)</a:t>
            </a:r>
          </a:p>
          <a:p>
            <a:pPr lvl="1"/>
            <a:endParaRPr lang="en-US" sz="2000" i="1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3839"/>
            <a:ext cx="7308376" cy="639762"/>
          </a:xfrm>
        </p:spPr>
        <p:txBody>
          <a:bodyPr>
            <a:noAutofit/>
          </a:bodyPr>
          <a:lstStyle/>
          <a:p>
            <a:r>
              <a:rPr lang="en-US" dirty="0" smtClean="0"/>
              <a:t>GCF and </a:t>
            </a:r>
            <a:r>
              <a:rPr lang="en-US" dirty="0" err="1" smtClean="0"/>
              <a:t>Uk</a:t>
            </a:r>
            <a:r>
              <a:rPr lang="en-US" dirty="0" smtClean="0"/>
              <a:t>-German </a:t>
            </a:r>
            <a:r>
              <a:rPr lang="en-US" dirty="0" err="1" smtClean="0"/>
              <a:t>Nama</a:t>
            </a:r>
            <a:r>
              <a:rPr lang="en-US" dirty="0" smtClean="0"/>
              <a:t> Facility have similar selection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NAMAs should be </a:t>
            </a:r>
            <a:r>
              <a:rPr lang="en-US" b="1" dirty="0" smtClean="0"/>
              <a:t>bold </a:t>
            </a:r>
            <a:r>
              <a:rPr lang="en-US" dirty="0" smtClean="0"/>
              <a:t>– They should transform existing structures that prevent mitigation </a:t>
            </a:r>
            <a:r>
              <a:rPr lang="en-US" sz="2300" dirty="0" smtClean="0"/>
              <a:t>(e.g. fossil fuel subsidies, anti-competitive regulations, etc.)</a:t>
            </a:r>
            <a:r>
              <a:rPr lang="en-US" dirty="0" smtClean="0"/>
              <a:t> and create policies that drive low carbon outcomes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NAMAs should be at a  </a:t>
            </a:r>
            <a:r>
              <a:rPr lang="en-US" b="1" dirty="0" smtClean="0"/>
              <a:t>program scale </a:t>
            </a:r>
            <a:r>
              <a:rPr lang="en-US" dirty="0" smtClean="0"/>
              <a:t>– By funding </a:t>
            </a:r>
            <a:r>
              <a:rPr lang="en-US" i="1" dirty="0" smtClean="0"/>
              <a:t>programs</a:t>
            </a:r>
            <a:r>
              <a:rPr lang="en-US" dirty="0" smtClean="0"/>
              <a:t>, rather than specific </a:t>
            </a:r>
            <a:r>
              <a:rPr lang="en-US" i="1" dirty="0" smtClean="0"/>
              <a:t>projects</a:t>
            </a:r>
            <a:r>
              <a:rPr lang="en-US" dirty="0" smtClean="0"/>
              <a:t>, the funder can achieve greater scale, replication, and overall ambition. </a:t>
            </a:r>
          </a:p>
          <a:p>
            <a:pPr lvl="1"/>
            <a:r>
              <a:rPr lang="en-US" dirty="0" smtClean="0"/>
              <a:t>Programs should incorporate policy changes, new financial mechanisms, and some bankable projects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Host country institutions should be empowered to select additional domestic projects, based on program </a:t>
            </a:r>
            <a:r>
              <a:rPr lang="en-US" i="1" dirty="0" smtClean="0"/>
              <a:t>criteria</a:t>
            </a:r>
            <a:r>
              <a:rPr lang="en-US" dirty="0" smtClean="0"/>
              <a:t> that the funder has approved</a:t>
            </a:r>
            <a:r>
              <a:rPr lang="en-US" dirty="0"/>
              <a:t> </a:t>
            </a:r>
            <a:r>
              <a:rPr lang="en-US" dirty="0" smtClean="0"/>
              <a:t>(rather than the funder making investment decisions on each specific project)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NAMAs should not only leverage private sector and other funding but also demonstrate “paradigm shift”.  Need to avoid business as usual proposals that show leverage but not transformation.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on </a:t>
            </a:r>
            <a:r>
              <a:rPr lang="en-US" dirty="0" err="1" smtClean="0"/>
              <a:t>namas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39387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INDCs are likely to be quantitative but may not include specifics on sector-specific policies 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Some developing countries are likely to propose INDCs with elements </a:t>
            </a:r>
            <a:r>
              <a:rPr lang="en-US" i="1" u="sng" dirty="0" smtClean="0"/>
              <a:t>conditional </a:t>
            </a:r>
            <a:r>
              <a:rPr lang="en-US" i="1" dirty="0" smtClean="0"/>
              <a:t>on international support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Conditional INDC elements will likely need </a:t>
            </a:r>
            <a:r>
              <a:rPr lang="en-US" dirty="0"/>
              <a:t>to be translated into </a:t>
            </a:r>
            <a:r>
              <a:rPr lang="en-US" b="1" i="1" dirty="0"/>
              <a:t>investment </a:t>
            </a:r>
            <a:r>
              <a:rPr lang="en-US" b="1" i="1" dirty="0" smtClean="0"/>
              <a:t>strategies </a:t>
            </a:r>
            <a:r>
              <a:rPr lang="en-US" i="1" dirty="0" smtClean="0"/>
              <a:t>after Paris for consideration by GCF and others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The NAMA Facility has served as an important laboratory – it could continue to test bold ideas on financing</a:t>
            </a:r>
            <a:r>
              <a:rPr lang="en-US" dirty="0"/>
              <a:t> </a:t>
            </a:r>
            <a:r>
              <a:rPr lang="en-US" dirty="0" smtClean="0"/>
              <a:t>and NAMA design in the future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To increase ambition, need </a:t>
            </a:r>
            <a:r>
              <a:rPr lang="en-US" dirty="0" smtClean="0"/>
              <a:t>a competitive </a:t>
            </a:r>
            <a:r>
              <a:rPr lang="en-US" dirty="0"/>
              <a:t>“race to the top” </a:t>
            </a:r>
            <a:r>
              <a:rPr lang="en-US" dirty="0" smtClean="0"/>
              <a:t>-- GCF provide the “carrot</a:t>
            </a:r>
            <a:r>
              <a:rPr lang="en-US" dirty="0"/>
              <a:t>” for transformation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Namas</a:t>
            </a:r>
            <a:r>
              <a:rPr lang="en-US" dirty="0" smtClean="0"/>
              <a:t> in a post-2015 context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460929"/>
              </p:ext>
            </p:extLst>
          </p:nvPr>
        </p:nvGraphicFramePr>
        <p:xfrm>
          <a:off x="605641" y="707571"/>
          <a:ext cx="7956467" cy="209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7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more information,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visit us at </a:t>
            </a:r>
            <a:endParaRPr lang="en-US" dirty="0" smtClean="0"/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3600" dirty="0" smtClean="0"/>
              <a:t>www.ccap.org</a:t>
            </a:r>
          </a:p>
        </p:txBody>
      </p:sp>
    </p:spTree>
    <p:extLst>
      <p:ext uri="{BB962C8B-B14F-4D97-AF65-F5344CB8AC3E}">
        <p14:creationId xmlns:p14="http://schemas.microsoft.com/office/powerpoint/2010/main" val="18891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  <a:tabLst>
                <a:tab pos="2171700" algn="l"/>
              </a:tabLst>
            </a:pPr>
            <a:r>
              <a:rPr lang="en-US" sz="2800" dirty="0" smtClean="0"/>
              <a:t>CCAP’s MAIN program</a:t>
            </a:r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r>
              <a:rPr lang="en-US" sz="2800" dirty="0" smtClean="0"/>
              <a:t>Status of NAMAs</a:t>
            </a:r>
          </a:p>
          <a:p>
            <a:pPr lvl="1">
              <a:spcAft>
                <a:spcPts val="1200"/>
              </a:spcAft>
              <a:tabLst>
                <a:tab pos="2171700" algn="l"/>
              </a:tabLst>
            </a:pPr>
            <a:r>
              <a:rPr lang="en-US" sz="2600" dirty="0" smtClean="0"/>
              <a:t>Colombia TOD NAMA</a:t>
            </a:r>
          </a:p>
          <a:p>
            <a:pPr lvl="1">
              <a:spcAft>
                <a:spcPts val="1200"/>
              </a:spcAft>
              <a:tabLst>
                <a:tab pos="2171700" algn="l"/>
              </a:tabLst>
            </a:pPr>
            <a:r>
              <a:rPr lang="en-US" sz="2600" dirty="0" smtClean="0"/>
              <a:t>Chile Self Supply Renewable Energy NAMA</a:t>
            </a:r>
            <a:endParaRPr lang="en-US" sz="2600" dirty="0"/>
          </a:p>
          <a:p>
            <a:pPr lvl="1">
              <a:spcAft>
                <a:spcPts val="1200"/>
              </a:spcAft>
              <a:tabLst>
                <a:tab pos="2171700" algn="l"/>
              </a:tabLst>
            </a:pPr>
            <a:r>
              <a:rPr lang="en-US" sz="2600" dirty="0"/>
              <a:t>Thailand Refrigerators and </a:t>
            </a:r>
            <a:r>
              <a:rPr lang="en-US" sz="2600" dirty="0" smtClean="0"/>
              <a:t>A/C NAMA	</a:t>
            </a:r>
            <a:endParaRPr lang="en-US" sz="2600" dirty="0"/>
          </a:p>
          <a:p>
            <a:pPr lvl="1">
              <a:spcAft>
                <a:spcPts val="1200"/>
              </a:spcAft>
              <a:tabLst>
                <a:tab pos="2171700" algn="l"/>
              </a:tabLst>
            </a:pPr>
            <a:r>
              <a:rPr lang="en-US" sz="2600" dirty="0" smtClean="0"/>
              <a:t>Renewable Energy: Kenya Geothermal NAMA</a:t>
            </a:r>
          </a:p>
          <a:p>
            <a:pPr lvl="1">
              <a:spcAft>
                <a:spcPts val="1200"/>
              </a:spcAft>
              <a:tabLst>
                <a:tab pos="2171700" algn="l"/>
              </a:tabLst>
            </a:pPr>
            <a:r>
              <a:rPr lang="en-US" sz="2600" dirty="0" smtClean="0"/>
              <a:t>Waste NAMA</a:t>
            </a:r>
          </a:p>
          <a:p>
            <a:pPr lvl="1">
              <a:spcAft>
                <a:spcPts val="1200"/>
              </a:spcAft>
              <a:tabLst>
                <a:tab pos="2171700" algn="l"/>
              </a:tabLst>
            </a:pPr>
            <a:r>
              <a:rPr lang="en-US" sz="2600" dirty="0" smtClean="0"/>
              <a:t>Green Resilience</a:t>
            </a:r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r>
              <a:rPr lang="en-US" sz="2800" dirty="0" smtClean="0"/>
              <a:t>Shared Vision of Transformational NAMAs</a:t>
            </a:r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r>
              <a:rPr lang="en-US" sz="2800" dirty="0" smtClean="0"/>
              <a:t>NAMA Finance is Flowing</a:t>
            </a:r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r>
              <a:rPr lang="en-US" sz="2800" dirty="0" smtClean="0"/>
              <a:t>Conclusions on NAMAs</a:t>
            </a:r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endParaRPr lang="en-US" sz="2800" dirty="0" smtClean="0"/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endParaRPr lang="en-US" sz="2800" dirty="0" smtClean="0"/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endParaRPr lang="en-US" sz="2800" dirty="0" smtClean="0"/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endParaRPr lang="en-US" sz="2800" dirty="0" smtClean="0"/>
          </a:p>
          <a:p>
            <a:pPr>
              <a:spcAft>
                <a:spcPts val="1200"/>
              </a:spcAft>
              <a:tabLst>
                <a:tab pos="2171700" algn="l"/>
              </a:tabLst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Mitigation Action Implementation network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914400" cy="381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000" b="1" dirty="0" smtClean="0"/>
              <a:t>Goals:</a:t>
            </a:r>
          </a:p>
          <a:p>
            <a:pPr>
              <a:buFontTx/>
              <a:buNone/>
              <a:defRPr/>
            </a:pPr>
            <a:endParaRPr lang="en-US" sz="2000" i="1" dirty="0" smtClean="0"/>
          </a:p>
          <a:p>
            <a:pPr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3587261"/>
            <a:ext cx="8686800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/>
              <a:t>Components:</a:t>
            </a:r>
          </a:p>
          <a:p>
            <a:pPr marL="400050" indent="-285750">
              <a:buFont typeface="+mj-lt"/>
              <a:buAutoNum type="arabicPeriod"/>
              <a:defRPr/>
            </a:pPr>
            <a:r>
              <a:rPr lang="en-US" sz="2000" dirty="0"/>
              <a:t>Regional dialogues of policymakers, experts, potential funders</a:t>
            </a:r>
          </a:p>
          <a:p>
            <a:pPr marL="400050" indent="-285750">
              <a:buFont typeface="+mj-lt"/>
              <a:buAutoNum type="arabicPeriod"/>
              <a:defRPr/>
            </a:pPr>
            <a:r>
              <a:rPr lang="en-US" sz="2000" dirty="0"/>
              <a:t>Video conferences with policymakers</a:t>
            </a:r>
          </a:p>
          <a:p>
            <a:pPr marL="400050" indent="-285750">
              <a:buFont typeface="+mj-lt"/>
              <a:buAutoNum type="arabicPeriod"/>
              <a:defRPr/>
            </a:pPr>
            <a:r>
              <a:rPr lang="en-US" sz="2000" dirty="0"/>
              <a:t>Harvesting of best practices, case studies, policy analysis, policy papers</a:t>
            </a:r>
          </a:p>
          <a:p>
            <a:pPr marL="400050" indent="-285750">
              <a:defRPr/>
            </a:pPr>
            <a:r>
              <a:rPr lang="en-US" sz="2000" dirty="0"/>
              <a:t>4. </a:t>
            </a:r>
            <a:r>
              <a:rPr lang="en-US" sz="2000" b="1" dirty="0"/>
              <a:t>On-the-ground support for NAMA design</a:t>
            </a:r>
            <a:r>
              <a:rPr lang="en-US" sz="2000" dirty="0"/>
              <a:t>, in-country workshops</a:t>
            </a:r>
          </a:p>
          <a:p>
            <a:pPr marL="400050" indent="-285750">
              <a:defRPr/>
            </a:pPr>
            <a:r>
              <a:rPr lang="en-US" sz="2000" dirty="0"/>
              <a:t>5. Global dialogues, policy lunches for negotiators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1752600"/>
            <a:ext cx="2286000" cy="1676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Create regional networks of policymakers involved in NAMAs (Asia, Latin America)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0800" y="1752600"/>
            <a:ext cx="2209800" cy="1676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Build national capacity to identify, design and develop financeable NAMAs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1752600"/>
            <a:ext cx="1905000" cy="1676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Facilitate financing for implementation of early </a:t>
            </a:r>
            <a:r>
              <a:rPr lang="en-US" dirty="0" smtClean="0"/>
              <a:t>NAMAs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0" y="1752600"/>
            <a:ext cx="1981200" cy="1676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Impact the design of </a:t>
            </a:r>
            <a:r>
              <a:rPr lang="en-US" dirty="0" smtClean="0"/>
              <a:t>the GCF and other NAMA/climate </a:t>
            </a:r>
            <a:r>
              <a:rPr lang="en-US" dirty="0"/>
              <a:t>finance </a:t>
            </a:r>
            <a:r>
              <a:rPr lang="en-US" dirty="0" smtClean="0"/>
              <a:t>programs</a:t>
            </a:r>
            <a:endParaRPr lang="en-US" dirty="0"/>
          </a:p>
        </p:txBody>
      </p:sp>
      <p:pic>
        <p:nvPicPr>
          <p:cNvPr id="13" name="Picture 12" descr="BMU_Office_Farbe_en_zuwendu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3" y="5511323"/>
            <a:ext cx="1703294" cy="84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0" descr="keminlogo_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0" y="5771984"/>
            <a:ext cx="1790087" cy="4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9" t="28075" r="37707" b="10986"/>
          <a:stretch/>
        </p:blipFill>
        <p:spPr>
          <a:xfrm>
            <a:off x="833438" y="5708130"/>
            <a:ext cx="1320800" cy="4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NAMAs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427194" y="3788459"/>
            <a:ext cx="8135080" cy="24342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number of NAMAs under development is rising</a:t>
            </a:r>
          </a:p>
          <a:p>
            <a:r>
              <a:rPr lang="en-US" sz="2000" dirty="0"/>
              <a:t>Latin America has been most active in NAMA development</a:t>
            </a:r>
          </a:p>
          <a:p>
            <a:r>
              <a:rPr lang="en-US" sz="2000" dirty="0" smtClean="0"/>
              <a:t>The number of NAMAs under implementation is growing though small </a:t>
            </a:r>
            <a:endParaRPr lang="en-US" sz="2000" dirty="0"/>
          </a:p>
          <a:p>
            <a:r>
              <a:rPr lang="en-US" sz="2000" dirty="0"/>
              <a:t>F</a:t>
            </a:r>
            <a:r>
              <a:rPr lang="en-US" sz="2000" dirty="0" smtClean="0"/>
              <a:t>unding has primarily come from the path breaking UK-Germany NAMA Facility  </a:t>
            </a:r>
            <a:endParaRPr lang="en-US" sz="2000" dirty="0"/>
          </a:p>
          <a:p>
            <a:pPr lvl="1"/>
            <a:r>
              <a:rPr lang="en-US" sz="1800" dirty="0" smtClean="0"/>
              <a:t>The GCF presents a major new opportunity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431800" y="3419127"/>
            <a:ext cx="4114800" cy="3693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Ecofys</a:t>
            </a:r>
            <a:r>
              <a:rPr lang="en-US" dirty="0" smtClean="0"/>
              <a:t>/ECN NAMA Status Mid Year update 2015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8"/>
          </p:nvPr>
        </p:nvSpPr>
        <p:spPr>
          <a:xfrm>
            <a:off x="5034186" y="3406935"/>
            <a:ext cx="3679537" cy="369332"/>
          </a:xfrm>
        </p:spPr>
        <p:txBody>
          <a:bodyPr>
            <a:normAutofit/>
          </a:bodyPr>
          <a:lstStyle/>
          <a:p>
            <a:r>
              <a:rPr lang="en-US" sz="1200" dirty="0"/>
              <a:t>Source: </a:t>
            </a:r>
            <a:r>
              <a:rPr lang="en-US" sz="1200" dirty="0" err="1" smtClean="0"/>
              <a:t>Ecofys</a:t>
            </a:r>
            <a:r>
              <a:rPr lang="en-US" sz="1200" dirty="0"/>
              <a:t> </a:t>
            </a:r>
            <a:r>
              <a:rPr lang="en-US" sz="1200" dirty="0" smtClean="0"/>
              <a:t>NAMA Database September 2015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5390"/>
            <a:ext cx="3851996" cy="19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441260"/>
            <a:ext cx="4000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1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NAMAs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4635501" y="1920638"/>
            <a:ext cx="4114800" cy="342199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Energy and transport NAMAs represent more than half of the portfolio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of 2015, around 158 NAMAs are developed or in process, with at least 124 seeking implementation support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5" y="1767840"/>
            <a:ext cx="3848999" cy="37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9"/>
          <p:cNvSpPr>
            <a:spLocks noGrp="1"/>
          </p:cNvSpPr>
          <p:nvPr>
            <p:ph idx="18"/>
          </p:nvPr>
        </p:nvSpPr>
        <p:spPr>
          <a:xfrm>
            <a:off x="751031" y="5549900"/>
            <a:ext cx="3679537" cy="369332"/>
          </a:xfrm>
        </p:spPr>
        <p:txBody>
          <a:bodyPr>
            <a:normAutofit/>
          </a:bodyPr>
          <a:lstStyle/>
          <a:p>
            <a:r>
              <a:rPr lang="en-US" sz="1200" dirty="0"/>
              <a:t>Source: </a:t>
            </a:r>
            <a:r>
              <a:rPr lang="en-US" sz="1200" dirty="0" err="1" smtClean="0"/>
              <a:t>Ecofys</a:t>
            </a:r>
            <a:r>
              <a:rPr lang="en-US" sz="1200" dirty="0"/>
              <a:t> </a:t>
            </a:r>
            <a:r>
              <a:rPr lang="en-US" sz="1200" dirty="0" smtClean="0"/>
              <a:t>NAMA Database September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023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44706"/>
            <a:ext cx="8229600" cy="4939553"/>
          </a:xfrm>
        </p:spPr>
        <p:txBody>
          <a:bodyPr>
            <a:normAutofit fontScale="85000" lnSpcReduction="20000"/>
          </a:bodyPr>
          <a:lstStyle/>
          <a:p>
            <a:pPr marL="342900" lvl="1" indent="0">
              <a:buNone/>
            </a:pPr>
            <a:endParaRPr lang="en-US" sz="1300" b="1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re </a:t>
            </a:r>
            <a:r>
              <a:rPr lang="en-US" sz="2400" b="1" dirty="0" smtClean="0">
                <a:latin typeface="+mj-lt"/>
              </a:rPr>
              <a:t>host country-driven</a:t>
            </a:r>
            <a:r>
              <a:rPr lang="en-US" sz="2400" dirty="0" smtClean="0">
                <a:latin typeface="+mj-lt"/>
              </a:rPr>
              <a:t> efforts to reduce GHGs and advance sustainable development.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Apply </a:t>
            </a:r>
            <a:r>
              <a:rPr lang="en-US" sz="2400" b="1" dirty="0"/>
              <a:t>technical </a:t>
            </a:r>
            <a:r>
              <a:rPr lang="en-US" sz="2400" b="1" dirty="0" smtClean="0"/>
              <a:t>assistance </a:t>
            </a:r>
            <a:r>
              <a:rPr lang="en-US" sz="2400" dirty="0"/>
              <a:t>to surmount implementation barriers and foster replication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Finance catalytic </a:t>
            </a:r>
            <a:r>
              <a:rPr lang="en-US" sz="2400" b="1" dirty="0"/>
              <a:t>projects</a:t>
            </a:r>
            <a:r>
              <a:rPr lang="en-US" sz="2400" dirty="0"/>
              <a:t> for short-term </a:t>
            </a:r>
            <a:r>
              <a:rPr lang="en-US" sz="2400" dirty="0" smtClean="0"/>
              <a:t>results.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Transform policies </a:t>
            </a:r>
            <a:r>
              <a:rPr lang="en-US" sz="2400" dirty="0" smtClean="0"/>
              <a:t>to sustain GHG reductions.</a:t>
            </a:r>
            <a:br>
              <a:rPr lang="en-US" sz="2400" dirty="0" smtClean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Mobilize private investment</a:t>
            </a:r>
            <a:r>
              <a:rPr lang="en-US" sz="2400" dirty="0" smtClean="0"/>
              <a:t> through financing </a:t>
            </a:r>
            <a:r>
              <a:rPr lang="en-US" sz="2400" dirty="0"/>
              <a:t>mechanisms </a:t>
            </a:r>
            <a:r>
              <a:rPr lang="en-US" sz="2400" dirty="0" smtClean="0"/>
              <a:t>that change the risk-return equation.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Leverage public investments</a:t>
            </a:r>
            <a:r>
              <a:rPr lang="en-US" sz="2400" dirty="0" smtClean="0"/>
              <a:t> </a:t>
            </a:r>
            <a:r>
              <a:rPr lang="en-US" dirty="0" smtClean="0"/>
              <a:t>(e.g., infrastructure)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Create </a:t>
            </a:r>
            <a:r>
              <a:rPr lang="en-US" sz="2400" b="1" dirty="0"/>
              <a:t>a </a:t>
            </a:r>
            <a:r>
              <a:rPr lang="en-US" sz="2400" b="1" dirty="0" smtClean="0"/>
              <a:t>pipeline of investments </a:t>
            </a:r>
            <a:r>
              <a:rPr lang="en-US" sz="2400" dirty="0" smtClean="0"/>
              <a:t>for private sector, development banks and climate financiers.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3839"/>
            <a:ext cx="7308376" cy="639762"/>
          </a:xfrm>
        </p:spPr>
        <p:txBody>
          <a:bodyPr>
            <a:noAutofit/>
          </a:bodyPr>
          <a:lstStyle/>
          <a:p>
            <a:r>
              <a:rPr lang="en-US" dirty="0" smtClean="0"/>
              <a:t>Transformational NAMAs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947" y="1300842"/>
            <a:ext cx="8614223" cy="509904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smtClean="0"/>
              <a:t>TOD focuses public and private development </a:t>
            </a:r>
            <a:br>
              <a:rPr lang="en-US" sz="2200" dirty="0" smtClean="0"/>
            </a:br>
            <a:r>
              <a:rPr lang="en-US" sz="2200" dirty="0" smtClean="0"/>
              <a:t>around transit stations to create neighborhoods</a:t>
            </a:r>
            <a:br>
              <a:rPr lang="en-US" sz="2200" dirty="0" smtClean="0"/>
            </a:br>
            <a:r>
              <a:rPr lang="en-US" sz="2200" dirty="0" smtClean="0"/>
              <a:t>where people ca walk, live, work, shop and play.</a:t>
            </a:r>
            <a:endParaRPr lang="en-US" sz="2200" dirty="0"/>
          </a:p>
          <a:p>
            <a:pPr marL="0" indent="0">
              <a:lnSpc>
                <a:spcPct val="120000"/>
              </a:lnSpc>
              <a:buNone/>
            </a:pPr>
            <a:endParaRPr lang="en-US" sz="2200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200" u="sng" dirty="0" smtClean="0"/>
              <a:t>Colombia TOD NAMA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Catalytic local pilots and transformative policies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“CIUDAT” housed in </a:t>
            </a:r>
            <a:r>
              <a:rPr lang="en-US" sz="2200" dirty="0" err="1" smtClean="0"/>
              <a:t>Findeter</a:t>
            </a:r>
            <a:r>
              <a:rPr lang="en-US" sz="2200" dirty="0" smtClean="0"/>
              <a:t> governed by Executive Board </a:t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100" dirty="0" smtClean="0"/>
              <a:t>(Transport, Environment, Housing, Planning, </a:t>
            </a:r>
            <a:r>
              <a:rPr lang="en-US" sz="2100" dirty="0" err="1" smtClean="0"/>
              <a:t>Findeter</a:t>
            </a:r>
            <a:r>
              <a:rPr lang="en-US" sz="2100" dirty="0" smtClean="0"/>
              <a:t>, CCAP)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 smtClean="0"/>
              <a:t>Increase return on public and private investments</a:t>
            </a: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1700" dirty="0"/>
              <a:t>Leverage $16 billion investments in public transport, social </a:t>
            </a:r>
            <a:r>
              <a:rPr lang="en-US" sz="1700" dirty="0" smtClean="0"/>
              <a:t>housing</a:t>
            </a:r>
            <a:endParaRPr lang="en-US" sz="2200" dirty="0" smtClean="0"/>
          </a:p>
          <a:p>
            <a:pPr lvl="1">
              <a:lnSpc>
                <a:spcPct val="120000"/>
              </a:lnSpc>
            </a:pPr>
            <a:r>
              <a:rPr lang="en-US" sz="1800" dirty="0" smtClean="0"/>
              <a:t>Help </a:t>
            </a:r>
            <a:r>
              <a:rPr lang="en-US" sz="1800" dirty="0"/>
              <a:t>focus $500 million in Sustainable Cities funds (IDB</a:t>
            </a:r>
            <a:r>
              <a:rPr lang="en-US" sz="18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Help attract private real estate </a:t>
            </a:r>
            <a:r>
              <a:rPr lang="en-US" sz="1800" dirty="0" smtClean="0"/>
              <a:t>investment 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2200" dirty="0" smtClean="0"/>
              <a:t>Annual savings of 3.6 to 5.4 MMTCO2e by 2040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NAMA gives Colombia ability to choose best projects that meet criteria to maximize GHG mitigation and financial leverage– a model for </a:t>
            </a:r>
            <a:r>
              <a:rPr lang="en-US" sz="2200" u="sng" dirty="0" smtClean="0"/>
              <a:t>direct access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Status: </a:t>
            </a:r>
            <a:r>
              <a:rPr lang="en-US" sz="2200" dirty="0" smtClean="0"/>
              <a:t>Pre-selected by </a:t>
            </a:r>
            <a:r>
              <a:rPr lang="en-US" sz="2200" dirty="0"/>
              <a:t>NAMA </a:t>
            </a:r>
            <a:r>
              <a:rPr lang="en-US" sz="2200" dirty="0" smtClean="0"/>
              <a:t>Facility, finalizing appraisal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23839"/>
            <a:ext cx="7760043" cy="639762"/>
          </a:xfrm>
        </p:spPr>
        <p:txBody>
          <a:bodyPr/>
          <a:lstStyle/>
          <a:p>
            <a:r>
              <a:rPr lang="en-US" dirty="0" smtClean="0"/>
              <a:t>Colombia transit-oriented development</a:t>
            </a:r>
            <a:br>
              <a:rPr lang="en-US" dirty="0" smtClean="0"/>
            </a:br>
            <a:r>
              <a:rPr lang="en-US" dirty="0" smtClean="0"/>
              <a:t>(TOD) NAMA</a:t>
            </a:r>
            <a:endParaRPr lang="en-US" dirty="0"/>
          </a:p>
        </p:txBody>
      </p:sp>
      <p:pic>
        <p:nvPicPr>
          <p:cNvPr id="9" name="Picture 3" descr="C:\Users\User\Documents\Corredor Verde Cali\ANÁLISIS URBANO\CORREDOR VERDE-01.png"/>
          <p:cNvPicPr>
            <a:picLocks noChangeAspect="1" noChangeArrowheads="1"/>
          </p:cNvPicPr>
          <p:nvPr/>
        </p:nvPicPr>
        <p:blipFill>
          <a:blip r:embed="rId3"/>
          <a:srcRect b="19117"/>
          <a:stretch>
            <a:fillRect/>
          </a:stretch>
        </p:blipFill>
        <p:spPr bwMode="auto">
          <a:xfrm>
            <a:off x="5859489" y="689433"/>
            <a:ext cx="3299025" cy="24742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3180" y="3095351"/>
            <a:ext cx="901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ITDP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5489" y="3848670"/>
            <a:ext cx="2088434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A6DC"/>
                </a:solidFill>
              </a:rPr>
              <a:t>DOs:  </a:t>
            </a:r>
            <a:r>
              <a:rPr lang="en-US" dirty="0" err="1" smtClean="0">
                <a:solidFill>
                  <a:srgbClr val="54A6DC"/>
                </a:solidFill>
              </a:rPr>
              <a:t>KfW</a:t>
            </a:r>
            <a:r>
              <a:rPr lang="en-US" dirty="0" smtClean="0">
                <a:solidFill>
                  <a:srgbClr val="54A6DC"/>
                </a:solidFill>
              </a:rPr>
              <a:t>, CCAP</a:t>
            </a:r>
          </a:p>
          <a:p>
            <a:endParaRPr lang="en-US" dirty="0" smtClean="0">
              <a:solidFill>
                <a:srgbClr val="54A6DC"/>
              </a:solidFill>
            </a:endParaRPr>
          </a:p>
          <a:p>
            <a:r>
              <a:rPr lang="en-US" dirty="0" smtClean="0">
                <a:solidFill>
                  <a:srgbClr val="54A6DC"/>
                </a:solidFill>
              </a:rPr>
              <a:t>Implementing: FINDETER</a:t>
            </a:r>
            <a:endParaRPr lang="en-US" dirty="0">
              <a:solidFill>
                <a:srgbClr val="54A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52400" y="142852"/>
            <a:ext cx="7692377" cy="8144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smtClean="0">
                <a:latin typeface="+mj-lt"/>
                <a:ea typeface="ヒラギノ角ゴ Pro W3" pitchFamily="-110" charset="-128"/>
                <a:cs typeface="+mn-cs"/>
              </a:rPr>
              <a:t>Chile Self Supply Renewable Energy NAMA</a:t>
            </a:r>
            <a:r>
              <a:rPr lang="en-US" sz="3200" b="1" dirty="0" smtClean="0">
                <a:solidFill>
                  <a:schemeClr val="tx2"/>
                </a:solidFill>
                <a:latin typeface="Verdana" pitchFamily="-110" charset="0"/>
                <a:ea typeface="ヒラギノ角ゴ Pro W3" pitchFamily="-110" charset="-128"/>
                <a:cs typeface="+mn-cs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Verdana" pitchFamily="-110" charset="0"/>
                <a:ea typeface="ヒラギノ角ゴ Pro W3" pitchFamily="-110" charset="-128"/>
                <a:cs typeface="+mn-cs"/>
              </a:rPr>
            </a:br>
            <a:r>
              <a:rPr lang="en-US" sz="2400" b="1" dirty="0" smtClean="0">
                <a:solidFill>
                  <a:schemeClr val="tx2"/>
                </a:solidFill>
                <a:latin typeface="Verdana" pitchFamily="-110" charset="0"/>
                <a:ea typeface="ヒラギノ角ゴ Pro W3" pitchFamily="-110" charset="-128"/>
                <a:cs typeface="+mn-cs"/>
              </a:rPr>
              <a:t>Structure</a:t>
            </a:r>
            <a:endParaRPr lang="en-US" sz="2400" b="1" dirty="0">
              <a:solidFill>
                <a:schemeClr val="tx2"/>
              </a:solidFill>
              <a:latin typeface="Verdana" pitchFamily="-110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4065116"/>
            <a:ext cx="1525240" cy="51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SSRE NAMA</a:t>
            </a:r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1918693" y="5013176"/>
            <a:ext cx="1357163" cy="6319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Technical Component</a:t>
            </a:r>
            <a:endParaRPr lang="en-U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1918693" y="2901480"/>
            <a:ext cx="1357163" cy="5995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Financial Component</a:t>
            </a:r>
            <a:endParaRPr lang="en-US" sz="1600" dirty="0"/>
          </a:p>
        </p:txBody>
      </p:sp>
      <p:sp>
        <p:nvSpPr>
          <p:cNvPr id="17" name="16 Rectángulo"/>
          <p:cNvSpPr/>
          <p:nvPr/>
        </p:nvSpPr>
        <p:spPr>
          <a:xfrm>
            <a:off x="3381773" y="2396496"/>
            <a:ext cx="2486371" cy="1668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Development of a bankable project pipeline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Training and advisory services for financial sector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Investment grants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Guarantee fund</a:t>
            </a:r>
            <a:endParaRPr lang="en-US" sz="1400" dirty="0"/>
          </a:p>
        </p:txBody>
      </p:sp>
      <p:sp>
        <p:nvSpPr>
          <p:cNvPr id="18" name="17 Rectángulo"/>
          <p:cNvSpPr/>
          <p:nvPr/>
        </p:nvSpPr>
        <p:spPr>
          <a:xfrm>
            <a:off x="3369072" y="4581128"/>
            <a:ext cx="2499072" cy="1789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Outreach and awareness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Training and capacity building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Technical help desk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Monitoring, reporting and verification</a:t>
            </a:r>
            <a:endParaRPr lang="en-US" sz="1400" dirty="0"/>
          </a:p>
        </p:txBody>
      </p:sp>
      <p:cxnSp>
        <p:nvCxnSpPr>
          <p:cNvPr id="21" name="20 Conector angular"/>
          <p:cNvCxnSpPr>
            <a:stCxn id="10" idx="3"/>
            <a:endCxn id="14" idx="1"/>
          </p:cNvCxnSpPr>
          <p:nvPr/>
        </p:nvCxnSpPr>
        <p:spPr>
          <a:xfrm flipV="1">
            <a:off x="1632744" y="3201244"/>
            <a:ext cx="285949" cy="112187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10" idx="3"/>
            <a:endCxn id="13" idx="1"/>
          </p:cNvCxnSpPr>
          <p:nvPr/>
        </p:nvCxnSpPr>
        <p:spPr>
          <a:xfrm>
            <a:off x="1632744" y="4323122"/>
            <a:ext cx="285949" cy="10060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6084168" y="2396496"/>
            <a:ext cx="2664296" cy="1668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400" dirty="0" smtClean="0"/>
              <a:t> Leverage of around USD$100 million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400" dirty="0" smtClean="0"/>
              <a:t> GHG reduction of 1.5 million tons of CO2e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400" dirty="0" smtClean="0"/>
              <a:t> develop a bankable project pipeline</a:t>
            </a:r>
            <a:endParaRPr lang="en-US" sz="1400" dirty="0"/>
          </a:p>
        </p:txBody>
      </p:sp>
      <p:sp>
        <p:nvSpPr>
          <p:cNvPr id="25" name="24 Rectángulo"/>
          <p:cNvSpPr/>
          <p:nvPr/>
        </p:nvSpPr>
        <p:spPr>
          <a:xfrm>
            <a:off x="6084168" y="4581128"/>
            <a:ext cx="2664296" cy="1789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800 people outreached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300 people trained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200 projects supported trough the technical help desk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Rise a project pipeline of 200 MW for Financial Component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/>
              <a:t>  All SSRE projects incorporated into de MRV platform</a:t>
            </a:r>
            <a:endParaRPr lang="en-US" sz="12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372200" y="180475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Expected Outputs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923928" y="180475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789088" y="1819424"/>
            <a:ext cx="1645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Components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062709" y="3573016"/>
            <a:ext cx="1141139" cy="3480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KfW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2062709" y="5733256"/>
            <a:ext cx="1141139" cy="3480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GIZ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2062709" y="3993108"/>
            <a:ext cx="1141139" cy="3480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CORFO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107504" y="4681232"/>
            <a:ext cx="1480344" cy="980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for Innovation &amp; Promotion of Sustainable Energy (CIFES)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07704" y="2171879"/>
            <a:ext cx="141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Institutions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721" y="2429771"/>
            <a:ext cx="471875" cy="4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4" y="3070994"/>
            <a:ext cx="533670" cy="4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92" y="1814909"/>
            <a:ext cx="510172" cy="46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217" y="2421478"/>
            <a:ext cx="467594" cy="46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066" y="1779847"/>
            <a:ext cx="534609" cy="5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3721" y="3070994"/>
            <a:ext cx="534609" cy="45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92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4" grpId="0" animBg="1"/>
      <p:bldP spid="25" grpId="0" animBg="1"/>
      <p:bldP spid="38" grpId="0"/>
      <p:bldP spid="39" grpId="0"/>
      <p:bldP spid="47" grpId="0"/>
      <p:bldP spid="15" grpId="0" animBg="1"/>
      <p:bldP spid="16" grpId="0" animBg="1"/>
      <p:bldP spid="19" grpId="0" animBg="1"/>
      <p:bldP spid="20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5331-E6E0-AA45-A5A4-38575E4331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thailand</a:t>
            </a:r>
            <a:r>
              <a:rPr lang="en-US" dirty="0" smtClean="0"/>
              <a:t> refrigerator and a/c</a:t>
            </a:r>
            <a:endParaRPr lang="en-US" dirty="0"/>
          </a:p>
        </p:txBody>
      </p:sp>
      <p:pic>
        <p:nvPicPr>
          <p:cNvPr id="1026" name="Picture 2" descr="http://www.nama-facility.org/typo3temp/_processed_/csm_sm_DSC_3363-_c_JeanetteGeppert_e3a4a6fb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" y="2229575"/>
            <a:ext cx="4108285" cy="27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0601" y="5037962"/>
            <a:ext cx="193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NAMA Facility</a:t>
            </a:r>
            <a:endParaRPr lang="en-US" sz="1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93870" y="1600200"/>
            <a:ext cx="429293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Emissions account for 20% of country total</a:t>
            </a:r>
            <a:endParaRPr lang="en-US" sz="2000" dirty="0"/>
          </a:p>
          <a:p>
            <a:r>
              <a:rPr lang="en-US" sz="2000" dirty="0" smtClean="0"/>
              <a:t>Four areas of activity</a:t>
            </a:r>
            <a:endParaRPr lang="en-US" sz="2000" dirty="0"/>
          </a:p>
          <a:p>
            <a:pPr lvl="1"/>
            <a:r>
              <a:rPr lang="en-US" sz="1800" dirty="0" smtClean="0"/>
              <a:t>Production of green equipment</a:t>
            </a:r>
            <a:endParaRPr lang="en-US" sz="1800" dirty="0"/>
          </a:p>
          <a:p>
            <a:pPr lvl="1"/>
            <a:r>
              <a:rPr lang="en-US" sz="1800" dirty="0" smtClean="0"/>
              <a:t>Servicing and use</a:t>
            </a:r>
            <a:endParaRPr lang="en-US" sz="1800" dirty="0"/>
          </a:p>
          <a:p>
            <a:pPr lvl="1"/>
            <a:r>
              <a:rPr lang="en-US" sz="1800" dirty="0" smtClean="0"/>
              <a:t>Revisions to policy and Financial Framework</a:t>
            </a:r>
          </a:p>
          <a:p>
            <a:pPr lvl="1"/>
            <a:r>
              <a:rPr lang="en-US" sz="1700" dirty="0" err="1" smtClean="0"/>
              <a:t>GreenRAC</a:t>
            </a:r>
            <a:r>
              <a:rPr lang="en-US" sz="1700" dirty="0" smtClean="0"/>
              <a:t> Innovation Fund: </a:t>
            </a:r>
            <a:br>
              <a:rPr lang="en-US" sz="1700" dirty="0" smtClean="0"/>
            </a:br>
            <a:r>
              <a:rPr lang="en-US" sz="1700" dirty="0" smtClean="0"/>
              <a:t>7 X NAMA Funding</a:t>
            </a:r>
            <a:endParaRPr lang="en-US" dirty="0"/>
          </a:p>
          <a:p>
            <a:pPr lvl="1"/>
            <a:r>
              <a:rPr lang="en-US" sz="1800" dirty="0" smtClean="0"/>
              <a:t>Raising awareness</a:t>
            </a:r>
            <a:endParaRPr lang="en-US" sz="1800" dirty="0"/>
          </a:p>
          <a:p>
            <a:r>
              <a:rPr lang="en-US" sz="2000" dirty="0" smtClean="0"/>
              <a:t>Anticipated GHG Mitigation:</a:t>
            </a:r>
          </a:p>
          <a:p>
            <a:pPr lvl="1"/>
            <a:r>
              <a:rPr lang="en-US" sz="1800" dirty="0" smtClean="0"/>
              <a:t>2 MtCO</a:t>
            </a:r>
            <a:r>
              <a:rPr lang="en-US" sz="1800" baseline="-25000" dirty="0" smtClean="0"/>
              <a:t>2</a:t>
            </a:r>
            <a:r>
              <a:rPr lang="en-US" sz="1800" baseline="0" dirty="0" smtClean="0"/>
              <a:t>e per</a:t>
            </a:r>
            <a:r>
              <a:rPr lang="en-US" sz="1800" dirty="0" smtClean="0"/>
              <a:t> year by 2020</a:t>
            </a:r>
          </a:p>
          <a:p>
            <a:pPr lvl="1"/>
            <a:r>
              <a:rPr lang="en-US" sz="1800" dirty="0" smtClean="0"/>
              <a:t>46 MTCO / year by 2030</a:t>
            </a:r>
            <a:endParaRPr lang="en-US" sz="1800" dirty="0"/>
          </a:p>
          <a:p>
            <a:r>
              <a:rPr lang="en-US" sz="2000" dirty="0" smtClean="0"/>
              <a:t>Status: In Appraisal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59558" y="5595582"/>
            <a:ext cx="3480179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A6DC"/>
                </a:solidFill>
              </a:rPr>
              <a:t>DO:  GIZ</a:t>
            </a:r>
          </a:p>
          <a:p>
            <a:r>
              <a:rPr lang="en-US" dirty="0" smtClean="0">
                <a:solidFill>
                  <a:srgbClr val="54A6DC"/>
                </a:solidFill>
              </a:rPr>
              <a:t>Implementing: DEDE and EPPO</a:t>
            </a:r>
            <a:endParaRPr lang="en-US" dirty="0">
              <a:solidFill>
                <a:srgbClr val="54A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CAP">
      <a:dk1>
        <a:srgbClr val="404040"/>
      </a:dk1>
      <a:lt1>
        <a:srgbClr val="FFFFFF"/>
      </a:lt1>
      <a:dk2>
        <a:srgbClr val="1A4062"/>
      </a:dk2>
      <a:lt2>
        <a:srgbClr val="FFFFFF"/>
      </a:lt2>
      <a:accent1>
        <a:srgbClr val="99B3D8"/>
      </a:accent1>
      <a:accent2>
        <a:srgbClr val="8BA837"/>
      </a:accent2>
      <a:accent3>
        <a:srgbClr val="F89D30"/>
      </a:accent3>
      <a:accent4>
        <a:srgbClr val="8064A2"/>
      </a:accent4>
      <a:accent5>
        <a:srgbClr val="52A5DB"/>
      </a:accent5>
      <a:accent6>
        <a:srgbClr val="F79646"/>
      </a:accent6>
      <a:hlink>
        <a:srgbClr val="52A5DB"/>
      </a:hlink>
      <a:folHlink>
        <a:srgbClr val="52A5DB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16333</TotalTime>
  <Words>1004</Words>
  <Application>Microsoft Office PowerPoint</Application>
  <PresentationFormat>On-screen Show (4:3)</PresentationFormat>
  <Paragraphs>221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Status of NAMA preparation and Implementation</vt:lpstr>
      <vt:lpstr>Outline</vt:lpstr>
      <vt:lpstr>Mitigation Action Implementation network </vt:lpstr>
      <vt:lpstr>Status of NAMAs</vt:lpstr>
      <vt:lpstr>Status of NAMAs</vt:lpstr>
      <vt:lpstr>Transformational NAMAs</vt:lpstr>
      <vt:lpstr>Colombia transit-oriented development (TOD) NAMA</vt:lpstr>
      <vt:lpstr>Chile Self Supply Renewable Energy NAMA Structure</vt:lpstr>
      <vt:lpstr>thailand refrigerator and a/c</vt:lpstr>
      <vt:lpstr>kenya geothermal nama</vt:lpstr>
      <vt:lpstr>Waste NAMAs</vt:lpstr>
      <vt:lpstr>Green resilience opportunities: Adaptation + mitigation Synergies</vt:lpstr>
      <vt:lpstr>Climate Finance is Flowing</vt:lpstr>
      <vt:lpstr>GCF and Uk-German Nama Facility have similar selection criteria</vt:lpstr>
      <vt:lpstr>Conclusions on namas</vt:lpstr>
      <vt:lpstr>Namas in a post-2015 context</vt:lpstr>
      <vt:lpstr>Thank you</vt:lpstr>
    </vt:vector>
  </TitlesOfParts>
  <Company>The Jake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Yeun Lee</dc:creator>
  <cp:lastModifiedBy>Gopal Joshi</cp:lastModifiedBy>
  <cp:revision>132</cp:revision>
  <dcterms:created xsi:type="dcterms:W3CDTF">2012-08-30T02:51:14Z</dcterms:created>
  <dcterms:modified xsi:type="dcterms:W3CDTF">2015-09-04T13:46:06Z</dcterms:modified>
</cp:coreProperties>
</file>