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6" r:id="rId5"/>
    <p:sldId id="257" r:id="rId6"/>
    <p:sldId id="265" r:id="rId7"/>
    <p:sldId id="263" r:id="rId8"/>
    <p:sldId id="258" r:id="rId9"/>
    <p:sldId id="259" r:id="rId10"/>
    <p:sldId id="264" r:id="rId11"/>
    <p:sldId id="262" r:id="rId12"/>
    <p:sldId id="260" r:id="rId13"/>
    <p:sldId id="261" r:id="rId14"/>
  </p:sldIdLst>
  <p:sldSz cx="12192000" cy="6858000"/>
  <p:notesSz cx="6865938" cy="9998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6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AEC-1FCF-4B22-9514-D5C01D83E233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B735-175E-469B-99BE-35CBCFBE2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59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AEC-1FCF-4B22-9514-D5C01D83E233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B735-175E-469B-99BE-35CBCFBE2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28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AEC-1FCF-4B22-9514-D5C01D83E233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B735-175E-469B-99BE-35CBCFBE2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1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AEC-1FCF-4B22-9514-D5C01D83E233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B735-175E-469B-99BE-35CBCFBE2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06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AEC-1FCF-4B22-9514-D5C01D83E233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B735-175E-469B-99BE-35CBCFBE2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382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AEC-1FCF-4B22-9514-D5C01D83E233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B735-175E-469B-99BE-35CBCFBE2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47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AEC-1FCF-4B22-9514-D5C01D83E233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B735-175E-469B-99BE-35CBCFBE2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43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AEC-1FCF-4B22-9514-D5C01D83E233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B735-175E-469B-99BE-35CBCFBE2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2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AEC-1FCF-4B22-9514-D5C01D83E233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B735-175E-469B-99BE-35CBCFBE2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194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AEC-1FCF-4B22-9514-D5C01D83E233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B735-175E-469B-99BE-35CBCFBE2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9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AEC-1FCF-4B22-9514-D5C01D83E233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B735-175E-469B-99BE-35CBCFBE2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254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6AAEC-1FCF-4B22-9514-D5C01D83E233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CB735-175E-469B-99BE-35CBCFBE2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93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peter.hutchinson@greenafricapower.com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Vivian.nicoli@eiserinfrastructure.com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Eugene.obiero@camcocleanerergy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reeenafricapower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500" y="1258888"/>
            <a:ext cx="9357025" cy="1034530"/>
          </a:xfrm>
        </p:spPr>
        <p:txBody>
          <a:bodyPr/>
          <a:lstStyle/>
          <a:p>
            <a:r>
              <a:rPr lang="en-GB" b="1" dirty="0" smtClean="0"/>
              <a:t>Green Africa Power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6524" y="2614411"/>
            <a:ext cx="9710670" cy="3475838"/>
          </a:xfrm>
        </p:spPr>
        <p:txBody>
          <a:bodyPr>
            <a:normAutofit/>
          </a:bodyPr>
          <a:lstStyle/>
          <a:p>
            <a:r>
              <a:rPr lang="en-US" sz="3200" dirty="0"/>
              <a:t>UNFCCC Regional Workshop on Nationally </a:t>
            </a:r>
            <a:r>
              <a:rPr lang="en-US" sz="3200" dirty="0" smtClean="0"/>
              <a:t>Appropriate Mitigation Actions for </a:t>
            </a:r>
            <a:r>
              <a:rPr lang="en-US" sz="3200" dirty="0"/>
              <a:t>Africa</a:t>
            </a:r>
          </a:p>
          <a:p>
            <a:r>
              <a:rPr lang="en-US" sz="3200" dirty="0"/>
              <a:t>Kigali, Rwanda</a:t>
            </a:r>
          </a:p>
          <a:p>
            <a:r>
              <a:rPr lang="en-US" sz="3200" dirty="0"/>
              <a:t>17–19 August </a:t>
            </a:r>
            <a:r>
              <a:rPr lang="en-US" sz="3200" dirty="0" smtClean="0"/>
              <a:t>2015</a:t>
            </a:r>
            <a:endParaRPr lang="en-GB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863" y="50906"/>
            <a:ext cx="2100207" cy="116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5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500" y="1258888"/>
            <a:ext cx="9357025" cy="685822"/>
          </a:xfrm>
        </p:spPr>
        <p:txBody>
          <a:bodyPr>
            <a:normAutofit fontScale="90000"/>
          </a:bodyPr>
          <a:lstStyle/>
          <a:p>
            <a:r>
              <a:rPr lang="en-GB" sz="4800" dirty="0" smtClean="0"/>
              <a:t>Funding for Future Development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0500" y="1944710"/>
            <a:ext cx="10104408" cy="4726546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/>
              <a:t>GAP hopes to have committed the full value of its current funding by end 2017 with all funds invested by 2018. </a:t>
            </a:r>
          </a:p>
          <a:p>
            <a:pPr algn="l"/>
            <a:r>
              <a:rPr lang="en-GB" sz="2800" dirty="0" smtClean="0"/>
              <a:t>Limitations on the number of projects that can be financed would be a maximum of 5 per year.</a:t>
            </a:r>
          </a:p>
          <a:p>
            <a:pPr algn="l"/>
            <a:r>
              <a:rPr lang="en-GB" sz="2800" dirty="0" smtClean="0"/>
              <a:t>GAP will receive income from its loan portfolio but this will only cover at most one addition project per year from 2018 onwards.</a:t>
            </a:r>
          </a:p>
          <a:p>
            <a:pPr algn="l"/>
            <a:r>
              <a:rPr lang="en-GB" sz="2800" dirty="0" smtClean="0"/>
              <a:t>GAP can “recycle” proceeds from loan repayments or refinancing of projects but this unlikely </a:t>
            </a:r>
            <a:r>
              <a:rPr lang="en-GB" sz="2800" dirty="0"/>
              <a:t>to occur significantly before </a:t>
            </a:r>
            <a:r>
              <a:rPr lang="en-GB" sz="2800" dirty="0" smtClean="0"/>
              <a:t>2020.</a:t>
            </a:r>
          </a:p>
          <a:p>
            <a:pPr algn="l"/>
            <a:endParaRPr lang="en-GB" sz="2800" dirty="0" smtClean="0">
              <a:solidFill>
                <a:schemeClr val="accent6"/>
              </a:solidFill>
            </a:endParaRPr>
          </a:p>
          <a:p>
            <a:pPr algn="l"/>
            <a:endParaRPr lang="en-GB" sz="2800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863" y="50906"/>
            <a:ext cx="2100207" cy="116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16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500" y="1258888"/>
            <a:ext cx="9357025" cy="582791"/>
          </a:xfrm>
        </p:spPr>
        <p:txBody>
          <a:bodyPr>
            <a:normAutofit fontScale="90000"/>
          </a:bodyPr>
          <a:lstStyle/>
          <a:p>
            <a:r>
              <a:rPr lang="en-GB" sz="4800" dirty="0" smtClean="0"/>
              <a:t>GAP Management Board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0500" y="2099256"/>
            <a:ext cx="10104408" cy="4206653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/>
              <a:t>Jim Cohen – Chairman (based UK)</a:t>
            </a:r>
          </a:p>
          <a:p>
            <a:pPr algn="l"/>
            <a:r>
              <a:rPr lang="en-GB" sz="2800" dirty="0" smtClean="0"/>
              <a:t>James Neal (based UK)</a:t>
            </a:r>
          </a:p>
          <a:p>
            <a:pPr algn="l"/>
            <a:r>
              <a:rPr lang="en-GB" sz="2800" dirty="0" smtClean="0"/>
              <a:t>Peter Bird (based Singapore)</a:t>
            </a:r>
          </a:p>
          <a:p>
            <a:pPr algn="l"/>
            <a:r>
              <a:rPr lang="en-GB" sz="2800" dirty="0" smtClean="0"/>
              <a:t>Godfrey Mwindaare (based Ghana)</a:t>
            </a:r>
          </a:p>
          <a:p>
            <a:pPr algn="l"/>
            <a:endParaRPr lang="en-GB" sz="2800" dirty="0"/>
          </a:p>
          <a:p>
            <a:pPr algn="l"/>
            <a:r>
              <a:rPr lang="en-GB" sz="2800" dirty="0" smtClean="0"/>
              <a:t>Supported by Peter Hutchinson – Executive Director</a:t>
            </a:r>
          </a:p>
          <a:p>
            <a:pPr algn="l"/>
            <a:r>
              <a:rPr lang="en-GB" sz="2800" dirty="0" smtClean="0"/>
              <a:t>Based in London</a:t>
            </a:r>
          </a:p>
          <a:p>
            <a:pPr algn="l"/>
            <a:r>
              <a:rPr lang="en-GB" sz="2800" dirty="0" smtClean="0"/>
              <a:t>(Contact </a:t>
            </a:r>
            <a:r>
              <a:rPr lang="en-GB" sz="2800" dirty="0" smtClean="0">
                <a:hlinkClick r:id="rId2"/>
              </a:rPr>
              <a:t>peter.hutchinson@greenafricapower.com</a:t>
            </a:r>
            <a:r>
              <a:rPr lang="en-GB" sz="2800" dirty="0" smtClean="0"/>
              <a:t>)</a:t>
            </a:r>
          </a:p>
          <a:p>
            <a:pPr algn="l"/>
            <a:endParaRPr lang="en-GB" sz="2800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863" y="50906"/>
            <a:ext cx="2100207" cy="116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74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500" y="1258888"/>
            <a:ext cx="9357025" cy="103453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EISER Infrastructure LLP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0500" y="2293418"/>
            <a:ext cx="10104408" cy="4012491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/>
              <a:t>London based fund management group specialising in Infrastructure Investment</a:t>
            </a:r>
          </a:p>
          <a:p>
            <a:pPr algn="l"/>
            <a:r>
              <a:rPr lang="en-GB" sz="2800" dirty="0" smtClean="0"/>
              <a:t>Opened office in </a:t>
            </a:r>
            <a:r>
              <a:rPr lang="en-GB" sz="2800" dirty="0" err="1" smtClean="0"/>
              <a:t>Jo’burg</a:t>
            </a:r>
            <a:r>
              <a:rPr lang="en-GB" sz="2800" dirty="0" smtClean="0"/>
              <a:t> late 2014 ( 2 staff full time on GAP mandate)</a:t>
            </a:r>
          </a:p>
          <a:p>
            <a:pPr algn="l"/>
            <a:r>
              <a:rPr lang="en-GB" sz="2800" dirty="0" smtClean="0"/>
              <a:t>Participation in circa £3bn of Infrastructure Investment</a:t>
            </a:r>
          </a:p>
          <a:p>
            <a:pPr algn="l"/>
            <a:r>
              <a:rPr lang="en-GB" sz="2800" dirty="0" smtClean="0"/>
              <a:t>Contact Vivian </a:t>
            </a:r>
            <a:r>
              <a:rPr lang="en-GB" sz="2800" dirty="0" err="1" smtClean="0"/>
              <a:t>Nicoli</a:t>
            </a:r>
            <a:r>
              <a:rPr lang="en-GB" sz="2800" dirty="0" smtClean="0"/>
              <a:t> (</a:t>
            </a:r>
            <a:r>
              <a:rPr lang="en-GB" sz="2800" dirty="0" smtClean="0">
                <a:hlinkClick r:id="rId2"/>
              </a:rPr>
              <a:t>Vivian.nicoli@eiserinfrastructure.com</a:t>
            </a:r>
            <a:r>
              <a:rPr lang="en-GB" sz="2800" dirty="0" smtClean="0"/>
              <a:t>)</a:t>
            </a:r>
          </a:p>
          <a:p>
            <a:pPr algn="l"/>
            <a:endParaRPr lang="en-GB" sz="2800" dirty="0" smtClean="0">
              <a:solidFill>
                <a:schemeClr val="accent6"/>
              </a:solidFill>
            </a:endParaRPr>
          </a:p>
          <a:p>
            <a:pPr algn="l"/>
            <a:endParaRPr lang="en-GB" sz="2800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863" y="50906"/>
            <a:ext cx="2100207" cy="116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74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500" y="1258888"/>
            <a:ext cx="9357025" cy="814611"/>
          </a:xfrm>
        </p:spPr>
        <p:txBody>
          <a:bodyPr>
            <a:normAutofit/>
          </a:bodyPr>
          <a:lstStyle/>
          <a:p>
            <a:r>
              <a:rPr lang="en-GB" sz="4800" dirty="0" err="1" smtClean="0"/>
              <a:t>Camco</a:t>
            </a:r>
            <a:r>
              <a:rPr lang="en-GB" sz="4800" dirty="0" smtClean="0"/>
              <a:t> Clean Energy plc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0500" y="2116632"/>
            <a:ext cx="10104408" cy="4438714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2800" dirty="0" smtClean="0"/>
              <a:t>London AIM listed company operating in the renewable energy sector</a:t>
            </a:r>
          </a:p>
          <a:p>
            <a:pPr algn="l"/>
            <a:r>
              <a:rPr lang="en-GB" sz="2800" dirty="0" smtClean="0"/>
              <a:t>Offices in London, US, RSA (co-located with EISER), Kenya, Tanzania &amp; Togo.</a:t>
            </a:r>
          </a:p>
          <a:p>
            <a:pPr algn="l"/>
            <a:r>
              <a:rPr lang="en-GB" sz="2800" dirty="0" smtClean="0"/>
              <a:t>Also opening an office in Ghana.</a:t>
            </a:r>
          </a:p>
          <a:p>
            <a:pPr algn="l"/>
            <a:r>
              <a:rPr lang="en-GB" sz="2800" dirty="0" smtClean="0"/>
              <a:t>Project developer &amp; participation in innovative battery storage technology</a:t>
            </a:r>
          </a:p>
          <a:p>
            <a:pPr algn="l"/>
            <a:r>
              <a:rPr lang="en-GB" sz="2800" dirty="0" smtClean="0"/>
              <a:t>Africa Based Advisory (Climate Change, Environment, Carbon Markets, RE Policy, Land Use &amp; Forestry)</a:t>
            </a:r>
          </a:p>
          <a:p>
            <a:pPr algn="l"/>
            <a:r>
              <a:rPr lang="en-GB" sz="2800" dirty="0" smtClean="0"/>
              <a:t>Contact Eugene Obiero (</a:t>
            </a:r>
            <a:r>
              <a:rPr lang="en-GB" sz="2800" u="sng" dirty="0" smtClean="0">
                <a:hlinkClick r:id="rId2"/>
              </a:rPr>
              <a:t>Eugene.obiero@camcocleanerergy.com</a:t>
            </a:r>
            <a:r>
              <a:rPr lang="en-GB" sz="2800" u="sng" dirty="0" smtClean="0"/>
              <a:t> </a:t>
            </a:r>
            <a:r>
              <a:rPr lang="en-GB" sz="2800" dirty="0" smtClean="0"/>
              <a:t>)</a:t>
            </a:r>
          </a:p>
          <a:p>
            <a:pPr algn="l"/>
            <a:endParaRPr lang="en-GB" sz="2800" dirty="0" smtClean="0">
              <a:solidFill>
                <a:schemeClr val="accent6"/>
              </a:solidFill>
            </a:endParaRPr>
          </a:p>
          <a:p>
            <a:pPr algn="l"/>
            <a:endParaRPr lang="en-GB" sz="2800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863" y="50906"/>
            <a:ext cx="2100207" cy="116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52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14138" cy="85063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Renewable Energy Financing in Africa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863" y="50906"/>
            <a:ext cx="2100207" cy="116485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 smtClean="0"/>
              <a:t>Renewable Energy Project Finance Model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Debt -by DFI(IFC/PROPARCO/DEG/FMO/OPIC, </a:t>
            </a:r>
            <a:r>
              <a:rPr lang="en-US" dirty="0" err="1" smtClean="0"/>
              <a:t>etc</a:t>
            </a:r>
            <a:r>
              <a:rPr lang="en-US" dirty="0" smtClean="0"/>
              <a:t>) = (50% - 85%)</a:t>
            </a:r>
          </a:p>
          <a:p>
            <a:r>
              <a:rPr lang="en-US" dirty="0"/>
              <a:t>Debt -by </a:t>
            </a:r>
            <a:r>
              <a:rPr lang="en-US" dirty="0" smtClean="0"/>
              <a:t>Banks(Standard Bank/RMB/Barclays </a:t>
            </a:r>
            <a:r>
              <a:rPr lang="en-US" dirty="0" err="1" smtClean="0"/>
              <a:t>etc</a:t>
            </a:r>
            <a:r>
              <a:rPr lang="en-US" dirty="0" smtClean="0"/>
              <a:t>) = </a:t>
            </a:r>
            <a:r>
              <a:rPr lang="en-US" dirty="0"/>
              <a:t>(50% - 85%)</a:t>
            </a:r>
          </a:p>
          <a:p>
            <a:r>
              <a:rPr lang="en-US" dirty="0" smtClean="0"/>
              <a:t>Mezzanine financing(GAP/FMO/DEG) = (5% - 15%)</a:t>
            </a:r>
          </a:p>
          <a:p>
            <a:r>
              <a:rPr lang="en-US" dirty="0" smtClean="0"/>
              <a:t>Equity(Developers such as Scatec solar/</a:t>
            </a:r>
            <a:r>
              <a:rPr lang="en-US" dirty="0" err="1" smtClean="0"/>
              <a:t>BioTherm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) = (15% - 50%)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54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14138" cy="850631"/>
          </a:xfrm>
        </p:spPr>
        <p:txBody>
          <a:bodyPr>
            <a:normAutofit/>
          </a:bodyPr>
          <a:lstStyle/>
          <a:p>
            <a:r>
              <a:rPr lang="en-US" sz="4000" dirty="0"/>
              <a:t>Renewable Energy Financing in Africa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863" y="50906"/>
            <a:ext cx="2100207" cy="116485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074512"/>
              </p:ext>
            </p:extLst>
          </p:nvPr>
        </p:nvGraphicFramePr>
        <p:xfrm>
          <a:off x="1094706" y="1825624"/>
          <a:ext cx="8842157" cy="4099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8796"/>
                <a:gridCol w="3262407"/>
                <a:gridCol w="86307"/>
                <a:gridCol w="1553527"/>
                <a:gridCol w="2451120"/>
              </a:tblGrid>
              <a:tr h="672877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effectLst/>
                        </a:rPr>
                        <a:t>Developer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Scatec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effectLst/>
                        </a:rPr>
                        <a:t>Financing Volume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USD135m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6439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171971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effectLst/>
                        </a:rPr>
                        <a:t>Debt Providers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Standard Bank Group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effectLst/>
                        </a:rPr>
                        <a:t>Equity Investors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 err="1">
                          <a:effectLst/>
                        </a:rPr>
                        <a:t>Norfund</a:t>
                      </a:r>
                      <a:r>
                        <a:rPr lang="en-US" sz="1800" u="none" strike="noStrike" dirty="0">
                          <a:effectLst/>
                        </a:rPr>
                        <a:t> / Scatec Solar AS / Standard Bank Group</a:t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r>
                        <a:rPr lang="en-US" sz="1800" u="none" strike="noStrike" dirty="0">
                          <a:effectLst/>
                        </a:rPr>
                        <a:t>Ltd. / Old Mutual Life Assurance Company Ltd. /</a:t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r>
                        <a:rPr lang="en-US" sz="1800" u="none" strike="noStrike" dirty="0" err="1">
                          <a:effectLst/>
                        </a:rPr>
                        <a:t>Simacel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01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1089806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effectLst/>
                        </a:rPr>
                        <a:t>Legal Advisors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Trinity International LLP / Norton Rose</a:t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r>
                        <a:rPr lang="en-US" sz="1800" u="none" strike="noStrike" dirty="0">
                          <a:effectLst/>
                        </a:rPr>
                        <a:t>Fulbright / DLA Piper LLP / White &amp; Case LLP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effectLst/>
                        </a:rPr>
                        <a:t>Project</a:t>
                      </a:r>
                      <a:br>
                        <a:rPr lang="en-US" sz="2000" b="1" u="none" strike="noStrike" dirty="0">
                          <a:effectLst/>
                        </a:rPr>
                      </a:br>
                      <a:r>
                        <a:rPr lang="en-US" sz="2000" b="1" u="none" strike="noStrike" dirty="0">
                          <a:effectLst/>
                        </a:rPr>
                        <a:t>Equipment/</a:t>
                      </a:r>
                      <a:br>
                        <a:rPr lang="en-US" sz="2000" b="1" u="none" strike="noStrike" dirty="0">
                          <a:effectLst/>
                        </a:rPr>
                      </a:br>
                      <a:r>
                        <a:rPr lang="en-US" sz="2000" b="1" u="none" strike="noStrike" dirty="0">
                          <a:effectLst/>
                        </a:rPr>
                        <a:t>Services</a:t>
                      </a:r>
                      <a:br>
                        <a:rPr lang="en-US" sz="2000" b="1" u="none" strike="noStrike" dirty="0">
                          <a:effectLst/>
                        </a:rPr>
                      </a:br>
                      <a:r>
                        <a:rPr lang="en-US" sz="2000" b="1" u="none" strike="noStrike" dirty="0">
                          <a:effectLst/>
                        </a:rPr>
                        <a:t>Providers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SMA Solar Technology AG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94704" y="1442434"/>
            <a:ext cx="5153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Case Study in SA: </a:t>
            </a:r>
            <a:r>
              <a:rPr lang="en-US" b="1" dirty="0"/>
              <a:t>Linde Solar PV Farm - 36.8MW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4704" y="6349285"/>
            <a:ext cx="3803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Clean Energy Platform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79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14138" cy="85063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Renewable Energy Financing Options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863" y="50906"/>
            <a:ext cx="2100207" cy="1164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984" y="1215756"/>
            <a:ext cx="8917354" cy="553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82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500" y="1220251"/>
            <a:ext cx="9357025" cy="698701"/>
          </a:xfrm>
        </p:spPr>
        <p:txBody>
          <a:bodyPr>
            <a:noAutofit/>
          </a:bodyPr>
          <a:lstStyle/>
          <a:p>
            <a:r>
              <a:rPr lang="en-GB" sz="4800" dirty="0" smtClean="0"/>
              <a:t>Current Status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0499" y="1815923"/>
            <a:ext cx="10233517" cy="5042078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/>
              <a:t>GAP formed April 2013.</a:t>
            </a:r>
          </a:p>
          <a:p>
            <a:pPr algn="l"/>
            <a:r>
              <a:rPr lang="en-GB" sz="2800" dirty="0" smtClean="0"/>
              <a:t>Part of the Private Infrastructure Development Group (PIDG)</a:t>
            </a:r>
          </a:p>
          <a:p>
            <a:pPr algn="l"/>
            <a:r>
              <a:rPr lang="en-GB" sz="2800" dirty="0" smtClean="0"/>
              <a:t>Funded by UK Government £95m. Funding agreement signed October 2014 &amp; Norwegian government £26m (NOK 300m) signed December 2014</a:t>
            </a:r>
          </a:p>
          <a:p>
            <a:pPr algn="l"/>
            <a:r>
              <a:rPr lang="en-GB" sz="2800" dirty="0" smtClean="0"/>
              <a:t>Management Board appointed.</a:t>
            </a:r>
          </a:p>
          <a:p>
            <a:pPr algn="l"/>
            <a:r>
              <a:rPr lang="en-GB" sz="2800" dirty="0" smtClean="0"/>
              <a:t>London based EISER Infrastructure LLP appointed Investment Manager July 2014 supported by </a:t>
            </a:r>
            <a:r>
              <a:rPr lang="en-GB" sz="2800" dirty="0" err="1" smtClean="0"/>
              <a:t>Camco</a:t>
            </a:r>
            <a:r>
              <a:rPr lang="en-GB" sz="2800" dirty="0" smtClean="0"/>
              <a:t> Clean Energy plc who have operations in London and several African locations.</a:t>
            </a:r>
          </a:p>
          <a:p>
            <a:pPr algn="l"/>
            <a:r>
              <a:rPr lang="en-GB" sz="2800" dirty="0" smtClean="0"/>
              <a:t>EISER &amp; </a:t>
            </a:r>
            <a:r>
              <a:rPr lang="en-GB" sz="2800" dirty="0" err="1" smtClean="0"/>
              <a:t>Camco</a:t>
            </a:r>
            <a:r>
              <a:rPr lang="en-GB" sz="2800" dirty="0" smtClean="0"/>
              <a:t> are meeting developers to set up a pipeline of projects that need some GAP support to become viable.</a:t>
            </a: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863" y="50906"/>
            <a:ext cx="2100207" cy="116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27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14138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Private Infrastructure Development Group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DevCo</a:t>
            </a:r>
            <a:r>
              <a:rPr lang="en-US" dirty="0" smtClean="0"/>
              <a:t> – managed by WB/IFC advising governments on structuring transactions to facilitate private sector participation in Infra..</a:t>
            </a:r>
          </a:p>
          <a:p>
            <a:r>
              <a:rPr lang="en-US" dirty="0" err="1" smtClean="0"/>
              <a:t>Guarantco</a:t>
            </a:r>
            <a:r>
              <a:rPr lang="en-US" dirty="0" smtClean="0"/>
              <a:t> – Provides guarantees to lenders to support local currency finance for projects</a:t>
            </a:r>
          </a:p>
          <a:p>
            <a:r>
              <a:rPr lang="en-US" dirty="0" smtClean="0"/>
              <a:t>ICF-DP – Direct financing for projects in emerging economies</a:t>
            </a:r>
          </a:p>
          <a:p>
            <a:r>
              <a:rPr lang="en-US" dirty="0" err="1" smtClean="0"/>
              <a:t>Infraco</a:t>
            </a:r>
            <a:r>
              <a:rPr lang="en-US" dirty="0" smtClean="0"/>
              <a:t> Africa – Early stage infrastructure project development fund</a:t>
            </a:r>
          </a:p>
          <a:p>
            <a:r>
              <a:rPr lang="en-US" dirty="0" err="1" smtClean="0"/>
              <a:t>Infraco</a:t>
            </a:r>
            <a:r>
              <a:rPr lang="en-US" dirty="0" smtClean="0"/>
              <a:t> Asia</a:t>
            </a:r>
          </a:p>
          <a:p>
            <a:r>
              <a:rPr lang="en-US" dirty="0" smtClean="0"/>
              <a:t>Technical Assistance Facility – Assist other companies in capacity building</a:t>
            </a:r>
          </a:p>
          <a:p>
            <a:r>
              <a:rPr lang="en-US" dirty="0" smtClean="0"/>
              <a:t>The Emerging Africa Infrastructure Fund – PPP offering long term debt and </a:t>
            </a:r>
            <a:r>
              <a:rPr lang="en-US" dirty="0" err="1" smtClean="0"/>
              <a:t>Mezz</a:t>
            </a:r>
            <a:r>
              <a:rPr lang="en-US" dirty="0" smtClean="0"/>
              <a:t> debt for infrastructure</a:t>
            </a:r>
          </a:p>
          <a:p>
            <a:r>
              <a:rPr lang="en-US" dirty="0" smtClean="0"/>
              <a:t>GAP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863" y="50906"/>
            <a:ext cx="2100207" cy="116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83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500" y="1258888"/>
            <a:ext cx="9357025" cy="531275"/>
          </a:xfrm>
        </p:spPr>
        <p:txBody>
          <a:bodyPr>
            <a:noAutofit/>
          </a:bodyPr>
          <a:lstStyle/>
          <a:p>
            <a:r>
              <a:rPr lang="en-GB" sz="4800" dirty="0" smtClean="0"/>
              <a:t>GAP’s Mission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3079" y="1833296"/>
            <a:ext cx="11145329" cy="493844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smtClean="0"/>
              <a:t>Access to Reliable Electric Power is </a:t>
            </a:r>
            <a:r>
              <a:rPr lang="en-GB" sz="2800" dirty="0" smtClean="0"/>
              <a:t>seen by many as an essential cornerstone of </a:t>
            </a:r>
            <a:r>
              <a:rPr lang="en-GB" sz="2800" b="1" dirty="0" smtClean="0"/>
              <a:t>economic and social development </a:t>
            </a:r>
            <a:r>
              <a:rPr lang="en-GB" sz="2800" dirty="0" smtClean="0"/>
              <a:t>including the </a:t>
            </a:r>
            <a:r>
              <a:rPr lang="en-GB" sz="2800" b="1" dirty="0" smtClean="0"/>
              <a:t>enhancement of status of women and girls.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smtClean="0"/>
              <a:t>Sustainable growth </a:t>
            </a:r>
            <a:r>
              <a:rPr lang="en-GB" sz="2800" dirty="0" smtClean="0"/>
              <a:t>through the </a:t>
            </a:r>
            <a:r>
              <a:rPr lang="en-GB" sz="2800" b="1" dirty="0" smtClean="0"/>
              <a:t>use of renewable technology </a:t>
            </a:r>
            <a:r>
              <a:rPr lang="en-GB" sz="2800" dirty="0" smtClean="0"/>
              <a:t>brings an added benefit by </a:t>
            </a:r>
            <a:r>
              <a:rPr lang="en-GB" sz="2800" b="1" dirty="0" smtClean="0"/>
              <a:t>reducing the effects of climate change</a:t>
            </a:r>
            <a:r>
              <a:rPr lang="en-GB" sz="2800" dirty="0" smtClean="0"/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GAP will work with </a:t>
            </a:r>
            <a:r>
              <a:rPr lang="en-GB" sz="2800" b="1" dirty="0" smtClean="0"/>
              <a:t>private sector developers </a:t>
            </a:r>
            <a:r>
              <a:rPr lang="en-GB" sz="2800" dirty="0" smtClean="0"/>
              <a:t>to help them to bring forward </a:t>
            </a:r>
            <a:r>
              <a:rPr lang="en-GB" sz="2800" b="1" dirty="0" smtClean="0"/>
              <a:t>new projects </a:t>
            </a:r>
            <a:r>
              <a:rPr lang="en-GB" sz="2800" dirty="0" smtClean="0"/>
              <a:t>in this field.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GAP will work with </a:t>
            </a:r>
            <a:r>
              <a:rPr lang="en-GB" sz="2800" b="1" dirty="0" smtClean="0"/>
              <a:t>host governments </a:t>
            </a:r>
            <a:r>
              <a:rPr lang="en-GB" sz="2800" dirty="0" smtClean="0"/>
              <a:t>to </a:t>
            </a:r>
            <a:r>
              <a:rPr lang="en-GB" sz="2800" b="1" dirty="0" smtClean="0"/>
              <a:t>identify</a:t>
            </a:r>
            <a:r>
              <a:rPr lang="en-GB" sz="2800" dirty="0" smtClean="0"/>
              <a:t> and </a:t>
            </a:r>
            <a:r>
              <a:rPr lang="en-GB" sz="2800" b="1" dirty="0" smtClean="0"/>
              <a:t>overcome</a:t>
            </a:r>
            <a:r>
              <a:rPr lang="en-GB" sz="2800" dirty="0" smtClean="0"/>
              <a:t> road blocks that are </a:t>
            </a:r>
            <a:r>
              <a:rPr lang="en-GB" sz="2800" b="1" dirty="0" smtClean="0"/>
              <a:t>preventing the start up </a:t>
            </a:r>
            <a:r>
              <a:rPr lang="en-GB" sz="2800" dirty="0" smtClean="0"/>
              <a:t>of new renewable power generation projects.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GAP will </a:t>
            </a:r>
            <a:r>
              <a:rPr lang="en-GB" sz="2800" b="1" dirty="0" smtClean="0"/>
              <a:t>encourage acceleration of new project ideas </a:t>
            </a:r>
            <a:r>
              <a:rPr lang="en-GB" sz="2800" dirty="0" smtClean="0"/>
              <a:t>by measuring </a:t>
            </a:r>
            <a:r>
              <a:rPr lang="en-GB" sz="2800" b="1" dirty="0" smtClean="0"/>
              <a:t>success and publicising the results </a:t>
            </a:r>
            <a:r>
              <a:rPr lang="en-GB" sz="2800" dirty="0" smtClean="0"/>
              <a:t>of its activities to as wide an audience as possible.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863" y="50906"/>
            <a:ext cx="2100207" cy="116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6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500" y="1258888"/>
            <a:ext cx="9357025" cy="737337"/>
          </a:xfrm>
        </p:spPr>
        <p:txBody>
          <a:bodyPr>
            <a:noAutofit/>
          </a:bodyPr>
          <a:lstStyle/>
          <a:p>
            <a:r>
              <a:rPr lang="en-GB" sz="4800" dirty="0" smtClean="0"/>
              <a:t>GAP’s Investment Policy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3079" y="2039358"/>
            <a:ext cx="11145329" cy="473237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GB" sz="2800" dirty="0" smtClean="0"/>
              <a:t>Total Funding available currently £121m - to cover investment and operating costs.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UK Department For International Development (DFID) £70m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UK Department for Energy &amp; Climate Change (DECC) £25m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Norwegian Ministry of Foreign Affairs (MFA) £26m (NOK 300m)</a:t>
            </a:r>
            <a:r>
              <a:rPr lang="en-GB" dirty="0"/>
              <a:t>	</a:t>
            </a:r>
            <a:endParaRPr lang="en-GB" dirty="0" smtClean="0"/>
          </a:p>
          <a:p>
            <a:pPr algn="l"/>
            <a:r>
              <a:rPr lang="en-GB" sz="2800" dirty="0" smtClean="0"/>
              <a:t>Targeting Private Sector Renewable Energy On Grid  Power Generation, </a:t>
            </a:r>
          </a:p>
          <a:p>
            <a:pPr algn="l"/>
            <a:r>
              <a:rPr lang="en-GB" sz="2800" dirty="0" smtClean="0"/>
              <a:t>Investment in at least three DAC 1,2 and 3 countries in Sub Sahara Africa ( minimum 75% DAC1 &amp; 2).</a:t>
            </a:r>
          </a:p>
          <a:p>
            <a:pPr algn="l"/>
            <a:r>
              <a:rPr lang="en-GB" sz="2800" dirty="0" smtClean="0"/>
              <a:t>At least three types of renewable technologies (wind, solar, hydro, geo-thermal, biomass, waste to energy)</a:t>
            </a:r>
          </a:p>
          <a:p>
            <a:pPr algn="l"/>
            <a:r>
              <a:rPr lang="en-GB" sz="2800" dirty="0" smtClean="0"/>
              <a:t>Investment via Mezzanine (Quasi Equity) Loans or Contingent Lines of Credit.</a:t>
            </a:r>
          </a:p>
          <a:p>
            <a:pPr algn="l"/>
            <a:r>
              <a:rPr lang="en-GB" sz="2800" dirty="0" smtClean="0"/>
              <a:t>Maximum Investment by GAP 20% of Capital Costs.</a:t>
            </a:r>
          </a:p>
          <a:p>
            <a:pPr algn="l"/>
            <a:r>
              <a:rPr lang="en-GB" sz="2800" dirty="0" smtClean="0"/>
              <a:t>Private Sector must invest at least twice the GAP Investment over the portfolio.</a:t>
            </a:r>
          </a:p>
          <a:p>
            <a:pPr algn="l"/>
            <a:r>
              <a:rPr lang="en-GB" sz="2800" dirty="0" smtClean="0"/>
              <a:t>GAP loans will be long term (typically 10+  years up to 20 years if supported by an appropriate PPA) and with commercial interest rates usually in the range of 10-12% pa.</a:t>
            </a:r>
          </a:p>
          <a:p>
            <a:pPr algn="l"/>
            <a:r>
              <a:rPr lang="en-GB" sz="2800" dirty="0" smtClean="0"/>
              <a:t>Investment Commitment Period 2015-2017  - First Investment targeted Q3 2015.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863" y="50906"/>
            <a:ext cx="2100207" cy="116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33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500" y="1258888"/>
            <a:ext cx="9357025" cy="698701"/>
          </a:xfrm>
        </p:spPr>
        <p:txBody>
          <a:bodyPr>
            <a:noAutofit/>
          </a:bodyPr>
          <a:lstStyle/>
          <a:p>
            <a:r>
              <a:rPr lang="en-GB" sz="4800" dirty="0" smtClean="0"/>
              <a:t>How GAP works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0500" y="2000721"/>
            <a:ext cx="10104408" cy="4747809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/>
              <a:t>GAP will consider approaches from developers who have projects that fit the GAP mandate.</a:t>
            </a:r>
          </a:p>
          <a:p>
            <a:pPr algn="l"/>
            <a:r>
              <a:rPr lang="en-GB" sz="2800" dirty="0" smtClean="0"/>
              <a:t>Developers can contact GAP via the website :-</a:t>
            </a:r>
          </a:p>
          <a:p>
            <a:pPr algn="l"/>
            <a:r>
              <a:rPr lang="en-GB" sz="2800" dirty="0" smtClean="0">
                <a:hlinkClick r:id="rId2"/>
              </a:rPr>
              <a:t>www.greeenafricapower.com</a:t>
            </a:r>
            <a:endParaRPr lang="en-GB" sz="2800" dirty="0" smtClean="0"/>
          </a:p>
          <a:p>
            <a:pPr algn="l"/>
            <a:r>
              <a:rPr lang="en-GB" sz="2800" dirty="0" smtClean="0"/>
              <a:t>Projects will be reviewed initially by the Investment Manager’s Team.</a:t>
            </a:r>
          </a:p>
          <a:p>
            <a:pPr algn="l"/>
            <a:r>
              <a:rPr lang="en-GB" sz="2800" dirty="0" smtClean="0"/>
              <a:t>Final approval rests with the GAP Management Board.</a:t>
            </a:r>
          </a:p>
          <a:p>
            <a:pPr algn="l"/>
            <a:r>
              <a:rPr lang="en-GB" sz="2800" dirty="0" smtClean="0"/>
              <a:t>All investments held in the name of GAP.</a:t>
            </a:r>
          </a:p>
          <a:p>
            <a:pPr algn="l"/>
            <a:endParaRPr lang="en-GB" sz="2800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863" y="50906"/>
            <a:ext cx="2100207" cy="116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90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793</Words>
  <Application>Microsoft Office PowerPoint</Application>
  <PresentationFormat>Custom</PresentationFormat>
  <Paragraphs>108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Green Africa Power</vt:lpstr>
      <vt:lpstr>Renewable Energy Financing in Africa </vt:lpstr>
      <vt:lpstr>Renewable Energy Financing in Africa </vt:lpstr>
      <vt:lpstr>Renewable Energy Financing Options </vt:lpstr>
      <vt:lpstr>Current Status</vt:lpstr>
      <vt:lpstr>Private Infrastructure Development Group</vt:lpstr>
      <vt:lpstr>GAP’s Mission</vt:lpstr>
      <vt:lpstr>GAP’s Investment Policy</vt:lpstr>
      <vt:lpstr>How GAP works</vt:lpstr>
      <vt:lpstr>Funding for Future Development</vt:lpstr>
      <vt:lpstr>GAP Management Board</vt:lpstr>
      <vt:lpstr>EISER Infrastructure LLP</vt:lpstr>
      <vt:lpstr>Camco Clean Energy plc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hutchinson</dc:creator>
  <cp:lastModifiedBy>Gopal Joshi</cp:lastModifiedBy>
  <cp:revision>42</cp:revision>
  <cp:lastPrinted>2014-11-11T17:02:37Z</cp:lastPrinted>
  <dcterms:created xsi:type="dcterms:W3CDTF">2013-11-22T17:22:50Z</dcterms:created>
  <dcterms:modified xsi:type="dcterms:W3CDTF">2015-08-12T07:47:03Z</dcterms:modified>
</cp:coreProperties>
</file>