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2"/>
  </p:notesMasterIdLst>
  <p:sldIdLst>
    <p:sldId id="256" r:id="rId6"/>
    <p:sldId id="257" r:id="rId7"/>
    <p:sldId id="258" r:id="rId8"/>
    <p:sldId id="259" r:id="rId9"/>
    <p:sldId id="261" r:id="rId10"/>
    <p:sldId id="266" r:id="rId11"/>
    <p:sldId id="263" r:id="rId12"/>
    <p:sldId id="267" r:id="rId13"/>
    <p:sldId id="262" r:id="rId14"/>
    <p:sldId id="264" r:id="rId15"/>
    <p:sldId id="268" r:id="rId16"/>
    <p:sldId id="265" r:id="rId17"/>
    <p:sldId id="269" r:id="rId18"/>
    <p:sldId id="275" r:id="rId19"/>
    <p:sldId id="270" r:id="rId20"/>
    <p:sldId id="271" r:id="rId21"/>
  </p:sldIdLst>
  <p:sldSz cx="9906000" cy="6858000" type="A4"/>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2A3D8"/>
    <a:srgbClr val="72A6D8"/>
    <a:srgbClr val="AEC9E7"/>
    <a:srgbClr val="86C9C9"/>
    <a:srgbClr val="2285C9"/>
    <a:srgbClr val="0066CC"/>
    <a:srgbClr val="003366"/>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74" d="100"/>
          <a:sy n="74" d="100"/>
        </p:scale>
        <p:origin x="-1092" y="-90"/>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s-E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02067185-BEC8-4049-9D2E-732D018658EC}" type="datetimeFigureOut">
              <a:rPr lang="es-ES"/>
              <a:pPr>
                <a:defRPr/>
              </a:pPr>
              <a:t>19/08/2014</a:t>
            </a:fld>
            <a:endParaRPr lang="es-ES"/>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pPr lvl="0"/>
            <a:endParaRPr lang="es-E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s-ES"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s-E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57AFE6F5-8166-4435-ADD9-709CDB0636AA}" type="slidenum">
              <a:rPr lang="es-ES"/>
              <a:pPr>
                <a:defRPr/>
              </a:pPr>
              <a:t>‹#›</a:t>
            </a:fld>
            <a:endParaRPr lang="es-ES"/>
          </a:p>
        </p:txBody>
      </p:sp>
    </p:spTree>
    <p:extLst>
      <p:ext uri="{BB962C8B-B14F-4D97-AF65-F5344CB8AC3E}">
        <p14:creationId xmlns:p14="http://schemas.microsoft.com/office/powerpoint/2010/main" val="71363714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S" altLang="en-US"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4CEAF9AE-B8E2-4B37-9D35-3E6322136366}" type="slidenum">
              <a:rPr lang="es-ES" altLang="en-US" sz="1200"/>
              <a:pPr eaLnBrk="1" hangingPunct="1"/>
              <a:t>2</a:t>
            </a:fld>
            <a:endParaRPr lang="es-E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7AFE6F5-8166-4435-ADD9-709CDB0636AA}" type="slidenum">
              <a:rPr lang="en-US" smtClean="0"/>
              <a:pPr>
                <a:defRPr/>
              </a:pPr>
              <a:t>12</a:t>
            </a:fld>
            <a:endParaRPr lang="en-US" dirty="0"/>
          </a:p>
        </p:txBody>
      </p:sp>
    </p:spTree>
    <p:extLst>
      <p:ext uri="{BB962C8B-B14F-4D97-AF65-F5344CB8AC3E}">
        <p14:creationId xmlns:p14="http://schemas.microsoft.com/office/powerpoint/2010/main" val="1278974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7AFE6F5-8166-4435-ADD9-709CDB0636AA}" type="slidenum">
              <a:rPr lang="en-US" smtClean="0"/>
              <a:pPr>
                <a:defRPr/>
              </a:pPr>
              <a:t>13</a:t>
            </a:fld>
            <a:endParaRPr lang="en-US" dirty="0"/>
          </a:p>
        </p:txBody>
      </p:sp>
    </p:spTree>
    <p:extLst>
      <p:ext uri="{BB962C8B-B14F-4D97-AF65-F5344CB8AC3E}">
        <p14:creationId xmlns:p14="http://schemas.microsoft.com/office/powerpoint/2010/main" val="4240954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7AFE6F5-8166-4435-ADD9-709CDB0636AA}" type="slidenum">
              <a:rPr lang="en-US" smtClean="0"/>
              <a:pPr>
                <a:defRPr/>
              </a:pPr>
              <a:t>14</a:t>
            </a:fld>
            <a:endParaRPr lang="en-US" dirty="0"/>
          </a:p>
        </p:txBody>
      </p:sp>
    </p:spTree>
    <p:extLst>
      <p:ext uri="{BB962C8B-B14F-4D97-AF65-F5344CB8AC3E}">
        <p14:creationId xmlns:p14="http://schemas.microsoft.com/office/powerpoint/2010/main" val="3982808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7AFE6F5-8166-4435-ADD9-709CDB0636AA}" type="slidenum">
              <a:rPr lang="en-US" smtClean="0"/>
              <a:pPr>
                <a:defRPr/>
              </a:pPr>
              <a:t>15</a:t>
            </a:fld>
            <a:endParaRPr lang="en-US" dirty="0"/>
          </a:p>
        </p:txBody>
      </p:sp>
    </p:spTree>
    <p:extLst>
      <p:ext uri="{BB962C8B-B14F-4D97-AF65-F5344CB8AC3E}">
        <p14:creationId xmlns:p14="http://schemas.microsoft.com/office/powerpoint/2010/main" val="2956547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7AFE6F5-8166-4435-ADD9-709CDB0636AA}" type="slidenum">
              <a:rPr lang="en-US" smtClean="0"/>
              <a:pPr>
                <a:defRPr/>
              </a:pPr>
              <a:t>16</a:t>
            </a:fld>
            <a:endParaRPr lang="en-US" dirty="0"/>
          </a:p>
        </p:txBody>
      </p:sp>
    </p:spTree>
    <p:extLst>
      <p:ext uri="{BB962C8B-B14F-4D97-AF65-F5344CB8AC3E}">
        <p14:creationId xmlns:p14="http://schemas.microsoft.com/office/powerpoint/2010/main" val="2767305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0851E61-21E3-4C7F-9135-C756F0D5500B}" type="slidenum">
              <a:rPr lang="en-GB" smtClean="0"/>
              <a:pPr>
                <a:defRPr/>
              </a:pPr>
              <a:t>3</a:t>
            </a:fld>
            <a:endParaRPr lang="en-GB" dirty="0"/>
          </a:p>
        </p:txBody>
      </p:sp>
    </p:spTree>
    <p:extLst>
      <p:ext uri="{BB962C8B-B14F-4D97-AF65-F5344CB8AC3E}">
        <p14:creationId xmlns:p14="http://schemas.microsoft.com/office/powerpoint/2010/main" val="939029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7AFE6F5-8166-4435-ADD9-709CDB0636AA}" type="slidenum">
              <a:rPr lang="en-GB" smtClean="0"/>
              <a:pPr>
                <a:defRPr/>
              </a:pPr>
              <a:t>4</a:t>
            </a:fld>
            <a:endParaRPr lang="en-GB" dirty="0"/>
          </a:p>
        </p:txBody>
      </p:sp>
    </p:spTree>
    <p:extLst>
      <p:ext uri="{BB962C8B-B14F-4D97-AF65-F5344CB8AC3E}">
        <p14:creationId xmlns:p14="http://schemas.microsoft.com/office/powerpoint/2010/main" val="1628757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0851E61-21E3-4C7F-9135-C756F0D5500B}" type="slidenum">
              <a:rPr lang="en-US" smtClean="0"/>
              <a:pPr>
                <a:defRPr/>
              </a:pPr>
              <a:t>5</a:t>
            </a:fld>
            <a:endParaRPr lang="en-US" dirty="0"/>
          </a:p>
        </p:txBody>
      </p:sp>
    </p:spTree>
    <p:extLst>
      <p:ext uri="{BB962C8B-B14F-4D97-AF65-F5344CB8AC3E}">
        <p14:creationId xmlns:p14="http://schemas.microsoft.com/office/powerpoint/2010/main" val="2743728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7AFE6F5-8166-4435-ADD9-709CDB0636AA}" type="slidenum">
              <a:rPr lang="en-US" smtClean="0"/>
              <a:pPr>
                <a:defRPr/>
              </a:pPr>
              <a:t>7</a:t>
            </a:fld>
            <a:endParaRPr lang="en-US" dirty="0"/>
          </a:p>
        </p:txBody>
      </p:sp>
    </p:spTree>
    <p:extLst>
      <p:ext uri="{BB962C8B-B14F-4D97-AF65-F5344CB8AC3E}">
        <p14:creationId xmlns:p14="http://schemas.microsoft.com/office/powerpoint/2010/main" val="4113933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7AFE6F5-8166-4435-ADD9-709CDB0636AA}" type="slidenum">
              <a:rPr lang="en-US" smtClean="0"/>
              <a:pPr>
                <a:defRPr/>
              </a:pPr>
              <a:t>8</a:t>
            </a:fld>
            <a:endParaRPr lang="en-US" dirty="0"/>
          </a:p>
        </p:txBody>
      </p:sp>
    </p:spTree>
    <p:extLst>
      <p:ext uri="{BB962C8B-B14F-4D97-AF65-F5344CB8AC3E}">
        <p14:creationId xmlns:p14="http://schemas.microsoft.com/office/powerpoint/2010/main" val="3869337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7AFE6F5-8166-4435-ADD9-709CDB0636AA}" type="slidenum">
              <a:rPr lang="en-US" smtClean="0"/>
              <a:pPr>
                <a:defRPr/>
              </a:pPr>
              <a:t>9</a:t>
            </a:fld>
            <a:endParaRPr lang="en-US" dirty="0"/>
          </a:p>
        </p:txBody>
      </p:sp>
    </p:spTree>
    <p:extLst>
      <p:ext uri="{BB962C8B-B14F-4D97-AF65-F5344CB8AC3E}">
        <p14:creationId xmlns:p14="http://schemas.microsoft.com/office/powerpoint/2010/main" val="1810768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7AFE6F5-8166-4435-ADD9-709CDB0636AA}" type="slidenum">
              <a:rPr lang="en-US" smtClean="0"/>
              <a:pPr>
                <a:defRPr/>
              </a:pPr>
              <a:t>10</a:t>
            </a:fld>
            <a:endParaRPr lang="en-US" dirty="0"/>
          </a:p>
        </p:txBody>
      </p:sp>
    </p:spTree>
    <p:extLst>
      <p:ext uri="{BB962C8B-B14F-4D97-AF65-F5344CB8AC3E}">
        <p14:creationId xmlns:p14="http://schemas.microsoft.com/office/powerpoint/2010/main" val="933685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7AFE6F5-8166-4435-ADD9-709CDB0636AA}" type="slidenum">
              <a:rPr lang="en-US" smtClean="0"/>
              <a:pPr>
                <a:defRPr/>
              </a:pPr>
              <a:t>11</a:t>
            </a:fld>
            <a:endParaRPr lang="en-US" dirty="0"/>
          </a:p>
        </p:txBody>
      </p:sp>
    </p:spTree>
    <p:extLst>
      <p:ext uri="{BB962C8B-B14F-4D97-AF65-F5344CB8AC3E}">
        <p14:creationId xmlns:p14="http://schemas.microsoft.com/office/powerpoint/2010/main" val="3166442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smtClean="0"/>
              <a:t>Click to edit Master title style</a:t>
            </a:r>
            <a:endParaRPr lang="es-E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86174933-76D7-4852-A6E7-D2FD24B5AB8E}" type="slidenum">
              <a:rPr lang="en-GB" altLang="en-US"/>
              <a:pPr>
                <a:defRPr/>
              </a:pPr>
              <a:t>‹#›</a:t>
            </a:fld>
            <a:endParaRPr lang="en-GB" altLang="en-US"/>
          </a:p>
        </p:txBody>
      </p:sp>
    </p:spTree>
    <p:extLst>
      <p:ext uri="{BB962C8B-B14F-4D97-AF65-F5344CB8AC3E}">
        <p14:creationId xmlns:p14="http://schemas.microsoft.com/office/powerpoint/2010/main" val="3615007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24756FFB-C8FA-41C6-A21A-0BE3014D75D4}" type="slidenum">
              <a:rPr lang="en-GB" altLang="en-US"/>
              <a:pPr>
                <a:defRPr/>
              </a:pPr>
              <a:t>‹#›</a:t>
            </a:fld>
            <a:endParaRPr lang="en-GB" altLang="en-US"/>
          </a:p>
        </p:txBody>
      </p:sp>
    </p:spTree>
    <p:extLst>
      <p:ext uri="{BB962C8B-B14F-4D97-AF65-F5344CB8AC3E}">
        <p14:creationId xmlns:p14="http://schemas.microsoft.com/office/powerpoint/2010/main" val="575917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2313" y="609600"/>
            <a:ext cx="2109787" cy="5486400"/>
          </a:xfrm>
        </p:spPr>
        <p:txBody>
          <a:bodyPr vert="eaVert"/>
          <a:lstStyle/>
          <a:p>
            <a:r>
              <a:rPr lang="en-US" smtClean="0"/>
              <a:t>Click to edit Master title style</a:t>
            </a:r>
            <a:endParaRPr lang="es-ES"/>
          </a:p>
        </p:txBody>
      </p:sp>
      <p:sp>
        <p:nvSpPr>
          <p:cNvPr id="3" name="Vertical Text Placeholder 2"/>
          <p:cNvSpPr>
            <a:spLocks noGrp="1"/>
          </p:cNvSpPr>
          <p:nvPr>
            <p:ph type="body" orient="vert" idx="1"/>
          </p:nvPr>
        </p:nvSpPr>
        <p:spPr>
          <a:xfrm>
            <a:off x="742950" y="609600"/>
            <a:ext cx="617696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B8C43F21-A305-4BD3-91A1-49885CD1C7AD}" type="slidenum">
              <a:rPr lang="en-GB" altLang="en-US"/>
              <a:pPr>
                <a:defRPr/>
              </a:pPr>
              <a:t>‹#›</a:t>
            </a:fld>
            <a:endParaRPr lang="en-GB" altLang="en-US"/>
          </a:p>
        </p:txBody>
      </p:sp>
    </p:spTree>
    <p:extLst>
      <p:ext uri="{BB962C8B-B14F-4D97-AF65-F5344CB8AC3E}">
        <p14:creationId xmlns:p14="http://schemas.microsoft.com/office/powerpoint/2010/main" val="2580122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81143944-44F9-4F7C-90D2-BF0C0453C6B0}" type="slidenum">
              <a:rPr lang="en-GB" altLang="en-US"/>
              <a:pPr>
                <a:defRPr/>
              </a:pPr>
              <a:t>‹#›</a:t>
            </a:fld>
            <a:endParaRPr lang="en-GB" altLang="en-US"/>
          </a:p>
        </p:txBody>
      </p:sp>
    </p:spTree>
    <p:extLst>
      <p:ext uri="{BB962C8B-B14F-4D97-AF65-F5344CB8AC3E}">
        <p14:creationId xmlns:p14="http://schemas.microsoft.com/office/powerpoint/2010/main" val="990379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s-E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1DE5CE1E-3F04-405A-A1B5-155C28C8DDD8}" type="slidenum">
              <a:rPr lang="en-GB" altLang="en-US"/>
              <a:pPr>
                <a:defRPr/>
              </a:pPr>
              <a:t>‹#›</a:t>
            </a:fld>
            <a:endParaRPr lang="en-GB" altLang="en-US"/>
          </a:p>
        </p:txBody>
      </p:sp>
    </p:spTree>
    <p:extLst>
      <p:ext uri="{BB962C8B-B14F-4D97-AF65-F5344CB8AC3E}">
        <p14:creationId xmlns:p14="http://schemas.microsoft.com/office/powerpoint/2010/main" val="1354950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sz="half" idx="1"/>
          </p:nvPr>
        </p:nvSpPr>
        <p:spPr>
          <a:xfrm>
            <a:off x="762000" y="1981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Content Placeholder 3"/>
          <p:cNvSpPr>
            <a:spLocks noGrp="1"/>
          </p:cNvSpPr>
          <p:nvPr>
            <p:ph sz="half" idx="2"/>
          </p:nvPr>
        </p:nvSpPr>
        <p:spPr>
          <a:xfrm>
            <a:off x="5048250" y="1981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696C6E2F-C3E7-4495-84EA-CA7726D21546}" type="slidenum">
              <a:rPr lang="en-GB" altLang="en-US"/>
              <a:pPr>
                <a:defRPr/>
              </a:pPr>
              <a:t>‹#›</a:t>
            </a:fld>
            <a:endParaRPr lang="en-GB" altLang="en-US"/>
          </a:p>
        </p:txBody>
      </p:sp>
    </p:spTree>
    <p:extLst>
      <p:ext uri="{BB962C8B-B14F-4D97-AF65-F5344CB8AC3E}">
        <p14:creationId xmlns:p14="http://schemas.microsoft.com/office/powerpoint/2010/main" val="4163848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s-E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p:cNvSpPr>
            <a:spLocks noGrp="1" noChangeArrowheads="1"/>
          </p:cNvSpPr>
          <p:nvPr>
            <p:ph type="sldNum" sz="quarter" idx="12"/>
          </p:nvPr>
        </p:nvSpPr>
        <p:spPr>
          <a:ln/>
        </p:spPr>
        <p:txBody>
          <a:bodyPr/>
          <a:lstStyle>
            <a:lvl1pPr>
              <a:defRPr/>
            </a:lvl1pPr>
          </a:lstStyle>
          <a:p>
            <a:pPr>
              <a:defRPr/>
            </a:pPr>
            <a:fld id="{6689FF53-DD8E-4A05-AF8C-5819F52E901B}" type="slidenum">
              <a:rPr lang="en-GB" altLang="en-US"/>
              <a:pPr>
                <a:defRPr/>
              </a:pPr>
              <a:t>‹#›</a:t>
            </a:fld>
            <a:endParaRPr lang="en-GB" altLang="en-US"/>
          </a:p>
        </p:txBody>
      </p:sp>
    </p:spTree>
    <p:extLst>
      <p:ext uri="{BB962C8B-B14F-4D97-AF65-F5344CB8AC3E}">
        <p14:creationId xmlns:p14="http://schemas.microsoft.com/office/powerpoint/2010/main" val="786560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p:cNvSpPr>
            <a:spLocks noGrp="1" noChangeArrowheads="1"/>
          </p:cNvSpPr>
          <p:nvPr>
            <p:ph type="sldNum" sz="quarter" idx="12"/>
          </p:nvPr>
        </p:nvSpPr>
        <p:spPr>
          <a:ln/>
        </p:spPr>
        <p:txBody>
          <a:bodyPr/>
          <a:lstStyle>
            <a:lvl1pPr>
              <a:defRPr/>
            </a:lvl1pPr>
          </a:lstStyle>
          <a:p>
            <a:pPr>
              <a:defRPr/>
            </a:pPr>
            <a:fld id="{D68DA718-ABCA-4E05-A03C-1DDE90D52F5F}" type="slidenum">
              <a:rPr lang="en-GB" altLang="en-US"/>
              <a:pPr>
                <a:defRPr/>
              </a:pPr>
              <a:t>‹#›</a:t>
            </a:fld>
            <a:endParaRPr lang="en-GB" altLang="en-US"/>
          </a:p>
        </p:txBody>
      </p:sp>
    </p:spTree>
    <p:extLst>
      <p:ext uri="{BB962C8B-B14F-4D97-AF65-F5344CB8AC3E}">
        <p14:creationId xmlns:p14="http://schemas.microsoft.com/office/powerpoint/2010/main" val="1756614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p:cNvSpPr>
            <a:spLocks noGrp="1" noChangeArrowheads="1"/>
          </p:cNvSpPr>
          <p:nvPr>
            <p:ph type="sldNum" sz="quarter" idx="12"/>
          </p:nvPr>
        </p:nvSpPr>
        <p:spPr>
          <a:ln/>
        </p:spPr>
        <p:txBody>
          <a:bodyPr/>
          <a:lstStyle>
            <a:lvl1pPr>
              <a:defRPr/>
            </a:lvl1pPr>
          </a:lstStyle>
          <a:p>
            <a:pPr>
              <a:defRPr/>
            </a:pPr>
            <a:fld id="{C1C82C69-4E2F-41D9-A1BA-3EB067CA2A8B}" type="slidenum">
              <a:rPr lang="en-GB" altLang="en-US"/>
              <a:pPr>
                <a:defRPr/>
              </a:pPr>
              <a:t>‹#›</a:t>
            </a:fld>
            <a:endParaRPr lang="en-GB" altLang="en-US"/>
          </a:p>
        </p:txBody>
      </p:sp>
    </p:spTree>
    <p:extLst>
      <p:ext uri="{BB962C8B-B14F-4D97-AF65-F5344CB8AC3E}">
        <p14:creationId xmlns:p14="http://schemas.microsoft.com/office/powerpoint/2010/main" val="1907389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s-ES"/>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D7EAA767-3922-405F-B570-6E5CCA79ED20}" type="slidenum">
              <a:rPr lang="en-GB" altLang="en-US"/>
              <a:pPr>
                <a:defRPr/>
              </a:pPr>
              <a:t>‹#›</a:t>
            </a:fld>
            <a:endParaRPr lang="en-GB" altLang="en-US"/>
          </a:p>
        </p:txBody>
      </p:sp>
    </p:spTree>
    <p:extLst>
      <p:ext uri="{BB962C8B-B14F-4D97-AF65-F5344CB8AC3E}">
        <p14:creationId xmlns:p14="http://schemas.microsoft.com/office/powerpoint/2010/main" val="1071856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s-E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s-ES"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88B60FFD-A93C-4C1A-A9B4-C2B16A95AAB0}" type="slidenum">
              <a:rPr lang="en-GB" altLang="en-US"/>
              <a:pPr>
                <a:defRPr/>
              </a:pPr>
              <a:t>‹#›</a:t>
            </a:fld>
            <a:endParaRPr lang="en-GB" altLang="en-US"/>
          </a:p>
        </p:txBody>
      </p:sp>
    </p:spTree>
    <p:extLst>
      <p:ext uri="{BB962C8B-B14F-4D97-AF65-F5344CB8AC3E}">
        <p14:creationId xmlns:p14="http://schemas.microsoft.com/office/powerpoint/2010/main" val="969976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609600"/>
            <a:ext cx="84201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Rectangle 3"/>
          <p:cNvSpPr>
            <a:spLocks noGrp="1" noChangeArrowheads="1"/>
          </p:cNvSpPr>
          <p:nvPr>
            <p:ph type="body" idx="1"/>
          </p:nvPr>
        </p:nvSpPr>
        <p:spPr bwMode="auto">
          <a:xfrm>
            <a:off x="762000" y="1981200"/>
            <a:ext cx="84201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pic>
        <p:nvPicPr>
          <p:cNvPr id="1028" name="Picture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502650" y="187325"/>
            <a:ext cx="11874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85" name="Group 61"/>
          <p:cNvGraphicFramePr>
            <a:graphicFrameLocks noGrp="1"/>
          </p:cNvGraphicFramePr>
          <p:nvPr/>
        </p:nvGraphicFramePr>
        <p:xfrm>
          <a:off x="0" y="6019800"/>
          <a:ext cx="9906000" cy="838200"/>
        </p:xfrm>
        <a:graphic>
          <a:graphicData uri="http://schemas.openxmlformats.org/drawingml/2006/table">
            <a:tbl>
              <a:tblPr/>
              <a:tblGrid>
                <a:gridCol w="5867400"/>
                <a:gridCol w="4038600"/>
              </a:tblGrid>
              <a:tr h="838200">
                <a:tc>
                  <a:txBody>
                    <a:bodyPr/>
                    <a:lstStyle>
                      <a:lvl1pPr>
                        <a:spcBef>
                          <a:spcPct val="20000"/>
                        </a:spcBef>
                        <a:defRPr sz="2800">
                          <a:solidFill>
                            <a:schemeClr val="tx1"/>
                          </a:solidFill>
                          <a:latin typeface="Arial" pitchFamily="34" charset="0"/>
                          <a:cs typeface="Times New Roman" pitchFamily="18" charset="0"/>
                        </a:defRPr>
                      </a:lvl1pPr>
                      <a:lvl2pPr>
                        <a:spcBef>
                          <a:spcPct val="20000"/>
                        </a:spcBef>
                        <a:buClr>
                          <a:srgbClr val="003366"/>
                        </a:buClr>
                        <a:defRPr sz="2400">
                          <a:solidFill>
                            <a:schemeClr val="tx1"/>
                          </a:solidFill>
                          <a:latin typeface="Arial" pitchFamily="34" charset="0"/>
                          <a:cs typeface="Times New Roman" pitchFamily="18" charset="0"/>
                        </a:defRPr>
                      </a:lvl2pPr>
                      <a:lvl3pPr>
                        <a:spcBef>
                          <a:spcPct val="20000"/>
                        </a:spcBef>
                        <a:buClr>
                          <a:srgbClr val="006699"/>
                        </a:buClr>
                        <a:defRPr sz="2000">
                          <a:solidFill>
                            <a:schemeClr val="tx1"/>
                          </a:solidFill>
                          <a:latin typeface="Arial" pitchFamily="34" charset="0"/>
                          <a:cs typeface="Times New Roman" pitchFamily="18" charset="0"/>
                        </a:defRPr>
                      </a:lvl3pPr>
                      <a:lvl4pPr>
                        <a:spcBef>
                          <a:spcPct val="20000"/>
                        </a:spcBef>
                        <a:buClr>
                          <a:srgbClr val="0066CC"/>
                        </a:buClr>
                        <a:defRPr>
                          <a:solidFill>
                            <a:schemeClr val="tx1"/>
                          </a:solidFill>
                          <a:latin typeface="Arial" pitchFamily="34" charset="0"/>
                          <a:cs typeface="Times New Roman" pitchFamily="18" charset="0"/>
                        </a:defRPr>
                      </a:lvl4pPr>
                      <a:lvl5pPr>
                        <a:spcBef>
                          <a:spcPct val="20000"/>
                        </a:spcBef>
                        <a:defRPr>
                          <a:solidFill>
                            <a:schemeClr val="tx1"/>
                          </a:solidFill>
                          <a:latin typeface="Arial" pitchFamily="34" charset="0"/>
                          <a:cs typeface="Times New Roman" pitchFamily="18" charset="0"/>
                        </a:defRPr>
                      </a:lvl5pPr>
                      <a:lvl6pPr fontAlgn="base">
                        <a:spcBef>
                          <a:spcPct val="20000"/>
                        </a:spcBef>
                        <a:spcAft>
                          <a:spcPct val="0"/>
                        </a:spcAft>
                        <a:defRPr>
                          <a:solidFill>
                            <a:schemeClr val="tx1"/>
                          </a:solidFill>
                          <a:latin typeface="Arial" pitchFamily="34" charset="0"/>
                          <a:cs typeface="Times New Roman" pitchFamily="18" charset="0"/>
                        </a:defRPr>
                      </a:lvl6pPr>
                      <a:lvl7pPr fontAlgn="base">
                        <a:spcBef>
                          <a:spcPct val="20000"/>
                        </a:spcBef>
                        <a:spcAft>
                          <a:spcPct val="0"/>
                        </a:spcAft>
                        <a:defRPr>
                          <a:solidFill>
                            <a:schemeClr val="tx1"/>
                          </a:solidFill>
                          <a:latin typeface="Arial" pitchFamily="34" charset="0"/>
                          <a:cs typeface="Times New Roman" pitchFamily="18" charset="0"/>
                        </a:defRPr>
                      </a:lvl7pPr>
                      <a:lvl8pPr fontAlgn="base">
                        <a:spcBef>
                          <a:spcPct val="20000"/>
                        </a:spcBef>
                        <a:spcAft>
                          <a:spcPct val="0"/>
                        </a:spcAft>
                        <a:defRPr>
                          <a:solidFill>
                            <a:schemeClr val="tx1"/>
                          </a:solidFill>
                          <a:latin typeface="Arial" pitchFamily="34" charset="0"/>
                          <a:cs typeface="Times New Roman" pitchFamily="18" charset="0"/>
                        </a:defRPr>
                      </a:lvl8pPr>
                      <a:lvl9pPr fontAlgn="base">
                        <a:spcBef>
                          <a:spcPct val="20000"/>
                        </a:spcBef>
                        <a:spcAft>
                          <a:spcPct val="0"/>
                        </a:spcAft>
                        <a:defRPr>
                          <a:solidFill>
                            <a:schemeClr val="tx1"/>
                          </a:solidFill>
                          <a:latin typeface="Arial" pitchFamily="34" charset="0"/>
                          <a:cs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800" b="0" i="0" u="none" strike="noStrike" cap="none" normalizeH="0" baseline="0" smtClean="0">
                        <a:ln>
                          <a:noFill/>
                        </a:ln>
                        <a:solidFill>
                          <a:schemeClr val="tx1"/>
                        </a:solidFill>
                        <a:effectLst/>
                        <a:latin typeface="Arial" pitchFamily="34" charset="0"/>
                        <a:cs typeface="Times New Roman" pitchFamily="18" charset="0"/>
                      </a:endParaRPr>
                    </a:p>
                  </a:txBody>
                  <a:tcPr horzOverflow="overflow">
                    <a:lnL cap="flat">
                      <a:noFill/>
                    </a:lnL>
                    <a:lnR>
                      <a:noFill/>
                    </a:lnR>
                    <a:lnT cap="flat">
                      <a:noFill/>
                    </a:lnT>
                    <a:lnB cap="flat">
                      <a:noFill/>
                    </a:lnB>
                    <a:lnTlToBr>
                      <a:noFill/>
                    </a:lnTlToBr>
                    <a:lnBlToTr>
                      <a:noFill/>
                    </a:lnBlToTr>
                    <a:solidFill>
                      <a:srgbClr val="AEC9E7"/>
                    </a:solidFill>
                  </a:tcPr>
                </a:tc>
                <a:tc>
                  <a:txBody>
                    <a:bodyPr/>
                    <a:lstStyle>
                      <a:lvl1pPr>
                        <a:spcBef>
                          <a:spcPct val="20000"/>
                        </a:spcBef>
                        <a:defRPr sz="2800">
                          <a:solidFill>
                            <a:schemeClr val="tx1"/>
                          </a:solidFill>
                          <a:latin typeface="Arial" pitchFamily="34" charset="0"/>
                          <a:cs typeface="Times New Roman" pitchFamily="18" charset="0"/>
                        </a:defRPr>
                      </a:lvl1pPr>
                      <a:lvl2pPr>
                        <a:spcBef>
                          <a:spcPct val="20000"/>
                        </a:spcBef>
                        <a:buClr>
                          <a:srgbClr val="003366"/>
                        </a:buClr>
                        <a:defRPr sz="2400">
                          <a:solidFill>
                            <a:schemeClr val="tx1"/>
                          </a:solidFill>
                          <a:latin typeface="Arial" pitchFamily="34" charset="0"/>
                          <a:cs typeface="Times New Roman" pitchFamily="18" charset="0"/>
                        </a:defRPr>
                      </a:lvl2pPr>
                      <a:lvl3pPr>
                        <a:spcBef>
                          <a:spcPct val="20000"/>
                        </a:spcBef>
                        <a:buClr>
                          <a:srgbClr val="006699"/>
                        </a:buClr>
                        <a:defRPr sz="2000">
                          <a:solidFill>
                            <a:schemeClr val="tx1"/>
                          </a:solidFill>
                          <a:latin typeface="Arial" pitchFamily="34" charset="0"/>
                          <a:cs typeface="Times New Roman" pitchFamily="18" charset="0"/>
                        </a:defRPr>
                      </a:lvl3pPr>
                      <a:lvl4pPr>
                        <a:spcBef>
                          <a:spcPct val="20000"/>
                        </a:spcBef>
                        <a:buClr>
                          <a:srgbClr val="0066CC"/>
                        </a:buClr>
                        <a:defRPr>
                          <a:solidFill>
                            <a:schemeClr val="tx1"/>
                          </a:solidFill>
                          <a:latin typeface="Arial" pitchFamily="34" charset="0"/>
                          <a:cs typeface="Times New Roman" pitchFamily="18" charset="0"/>
                        </a:defRPr>
                      </a:lvl4pPr>
                      <a:lvl5pPr>
                        <a:spcBef>
                          <a:spcPct val="20000"/>
                        </a:spcBef>
                        <a:defRPr>
                          <a:solidFill>
                            <a:schemeClr val="tx1"/>
                          </a:solidFill>
                          <a:latin typeface="Arial" pitchFamily="34" charset="0"/>
                          <a:cs typeface="Times New Roman" pitchFamily="18" charset="0"/>
                        </a:defRPr>
                      </a:lvl5pPr>
                      <a:lvl6pPr fontAlgn="base">
                        <a:spcBef>
                          <a:spcPct val="20000"/>
                        </a:spcBef>
                        <a:spcAft>
                          <a:spcPct val="0"/>
                        </a:spcAft>
                        <a:defRPr>
                          <a:solidFill>
                            <a:schemeClr val="tx1"/>
                          </a:solidFill>
                          <a:latin typeface="Arial" pitchFamily="34" charset="0"/>
                          <a:cs typeface="Times New Roman" pitchFamily="18" charset="0"/>
                        </a:defRPr>
                      </a:lvl6pPr>
                      <a:lvl7pPr fontAlgn="base">
                        <a:spcBef>
                          <a:spcPct val="20000"/>
                        </a:spcBef>
                        <a:spcAft>
                          <a:spcPct val="0"/>
                        </a:spcAft>
                        <a:defRPr>
                          <a:solidFill>
                            <a:schemeClr val="tx1"/>
                          </a:solidFill>
                          <a:latin typeface="Arial" pitchFamily="34" charset="0"/>
                          <a:cs typeface="Times New Roman" pitchFamily="18" charset="0"/>
                        </a:defRPr>
                      </a:lvl7pPr>
                      <a:lvl8pPr fontAlgn="base">
                        <a:spcBef>
                          <a:spcPct val="20000"/>
                        </a:spcBef>
                        <a:spcAft>
                          <a:spcPct val="0"/>
                        </a:spcAft>
                        <a:defRPr>
                          <a:solidFill>
                            <a:schemeClr val="tx1"/>
                          </a:solidFill>
                          <a:latin typeface="Arial" pitchFamily="34" charset="0"/>
                          <a:cs typeface="Times New Roman" pitchFamily="18" charset="0"/>
                        </a:defRPr>
                      </a:lvl8pPr>
                      <a:lvl9pPr fontAlgn="base">
                        <a:spcBef>
                          <a:spcPct val="20000"/>
                        </a:spcBef>
                        <a:spcAft>
                          <a:spcPct val="0"/>
                        </a:spcAft>
                        <a:defRPr>
                          <a:solidFill>
                            <a:schemeClr val="tx1"/>
                          </a:solidFill>
                          <a:latin typeface="Arial" pitchFamily="34" charset="0"/>
                          <a:cs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800" b="0" i="0" u="none" strike="noStrike" cap="none" normalizeH="0" baseline="0" smtClean="0">
                        <a:ln>
                          <a:noFill/>
                        </a:ln>
                        <a:solidFill>
                          <a:schemeClr val="tx1"/>
                        </a:solidFill>
                        <a:effectLst/>
                        <a:latin typeface="Arial" pitchFamily="34" charset="0"/>
                        <a:cs typeface="Times New Roman" pitchFamily="18" charset="0"/>
                      </a:endParaRPr>
                    </a:p>
                  </a:txBody>
                  <a:tcPr horzOverflow="overflow">
                    <a:lnL>
                      <a:noFill/>
                    </a:lnL>
                    <a:lnR cap="flat">
                      <a:noFill/>
                    </a:lnR>
                    <a:lnT cap="flat">
                      <a:noFill/>
                    </a:lnT>
                    <a:lnB cap="flat">
                      <a:noFill/>
                    </a:lnB>
                    <a:lnTlToBr>
                      <a:noFill/>
                    </a:lnTlToBr>
                    <a:lnBlToTr>
                      <a:noFill/>
                    </a:lnBlToTr>
                    <a:solidFill>
                      <a:srgbClr val="72A3D8"/>
                    </a:solidFill>
                  </a:tcPr>
                </a:tc>
              </a:tr>
            </a:tbl>
          </a:graphicData>
        </a:graphic>
      </p:graphicFrame>
      <p:sp>
        <p:nvSpPr>
          <p:cNvPr id="2" name="Rectangle 4"/>
          <p:cNvSpPr>
            <a:spLocks noGrp="1" noChangeArrowheads="1"/>
          </p:cNvSpPr>
          <p:nvPr>
            <p:ph type="dt" sz="half" idx="2"/>
          </p:nvPr>
        </p:nvSpPr>
        <p:spPr bwMode="auto">
          <a:xfrm>
            <a:off x="1676400" y="6248400"/>
            <a:ext cx="206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a:defRPr/>
            </a:pPr>
            <a:endParaRPr lang="en-GB" altLang="en-US"/>
          </a:p>
        </p:txBody>
      </p:sp>
      <p:sp>
        <p:nvSpPr>
          <p:cNvPr id="1029" name="Rectangle 5"/>
          <p:cNvSpPr>
            <a:spLocks noGrp="1" noChangeArrowheads="1"/>
          </p:cNvSpPr>
          <p:nvPr>
            <p:ph type="ftr" sz="quarter" idx="3"/>
          </p:nvPr>
        </p:nvSpPr>
        <p:spPr bwMode="auto">
          <a:xfrm>
            <a:off x="3873500" y="6248400"/>
            <a:ext cx="3136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endParaRPr lang="en-GB" altLang="en-US"/>
          </a:p>
        </p:txBody>
      </p:sp>
      <p:sp>
        <p:nvSpPr>
          <p:cNvPr id="1030" name="Rectangle 6"/>
          <p:cNvSpPr>
            <a:spLocks noGrp="1" noChangeArrowheads="1"/>
          </p:cNvSpPr>
          <p:nvPr>
            <p:ph type="sldNum" sz="quarter" idx="4"/>
          </p:nvPr>
        </p:nvSpPr>
        <p:spPr bwMode="auto">
          <a:xfrm>
            <a:off x="7099300" y="6248400"/>
            <a:ext cx="206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fld id="{9E7B1C1E-2E43-414D-A0EB-222D44EE3203}" type="slidenum">
              <a:rPr lang="en-GB" altLang="en-US"/>
              <a:pPr>
                <a:defRPr/>
              </a:pPr>
              <a:t>‹#›</a:t>
            </a:fld>
            <a:endParaRPr lang="en-GB" altLang="en-US"/>
          </a:p>
        </p:txBody>
      </p:sp>
      <p:pic>
        <p:nvPicPr>
          <p:cNvPr id="1035" name="Picture 62" descr="unep-dtu ltblu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7200" y="6043613"/>
            <a:ext cx="114300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cs typeface="Times New Roman" pitchFamily="18" charset="0"/>
        </a:defRPr>
      </a:lvl2pPr>
      <a:lvl3pPr algn="ctr" rtl="0" eaLnBrk="1" fontAlgn="base" hangingPunct="1">
        <a:spcBef>
          <a:spcPct val="0"/>
        </a:spcBef>
        <a:spcAft>
          <a:spcPct val="0"/>
        </a:spcAft>
        <a:defRPr sz="4400">
          <a:solidFill>
            <a:schemeClr val="tx2"/>
          </a:solidFill>
          <a:latin typeface="Arial" pitchFamily="34" charset="0"/>
          <a:cs typeface="Times New Roman" pitchFamily="18" charset="0"/>
        </a:defRPr>
      </a:lvl3pPr>
      <a:lvl4pPr algn="ctr" rtl="0" eaLnBrk="1" fontAlgn="base" hangingPunct="1">
        <a:spcBef>
          <a:spcPct val="0"/>
        </a:spcBef>
        <a:spcAft>
          <a:spcPct val="0"/>
        </a:spcAft>
        <a:defRPr sz="4400">
          <a:solidFill>
            <a:schemeClr val="tx2"/>
          </a:solidFill>
          <a:latin typeface="Arial" pitchFamily="34" charset="0"/>
          <a:cs typeface="Times New Roman" pitchFamily="18" charset="0"/>
        </a:defRPr>
      </a:lvl4pPr>
      <a:lvl5pPr algn="ctr" rtl="0" eaLnBrk="1" fontAlgn="base" hangingPunct="1">
        <a:spcBef>
          <a:spcPct val="0"/>
        </a:spcBef>
        <a:spcAft>
          <a:spcPct val="0"/>
        </a:spcAft>
        <a:defRPr sz="4400">
          <a:solidFill>
            <a:schemeClr val="tx2"/>
          </a:solidFill>
          <a:latin typeface="Arial" pitchFamily="34" charset="0"/>
          <a:cs typeface="Times New Roman" pitchFamily="18" charset="0"/>
        </a:defRPr>
      </a:lvl5pPr>
      <a:lvl6pPr marL="457200" algn="ctr" rtl="0" eaLnBrk="1" fontAlgn="base" hangingPunct="1">
        <a:spcBef>
          <a:spcPct val="0"/>
        </a:spcBef>
        <a:spcAft>
          <a:spcPct val="0"/>
        </a:spcAft>
        <a:defRPr sz="4400">
          <a:solidFill>
            <a:schemeClr val="tx2"/>
          </a:solidFill>
          <a:latin typeface="Arial" pitchFamily="34" charset="0"/>
          <a:cs typeface="Times New Roman" pitchFamily="18" charset="0"/>
        </a:defRPr>
      </a:lvl6pPr>
      <a:lvl7pPr marL="914400" algn="ctr" rtl="0" eaLnBrk="1" fontAlgn="base" hangingPunct="1">
        <a:spcBef>
          <a:spcPct val="0"/>
        </a:spcBef>
        <a:spcAft>
          <a:spcPct val="0"/>
        </a:spcAft>
        <a:defRPr sz="4400">
          <a:solidFill>
            <a:schemeClr val="tx2"/>
          </a:solidFill>
          <a:latin typeface="Arial" pitchFamily="34" charset="0"/>
          <a:cs typeface="Times New Roman" pitchFamily="18" charset="0"/>
        </a:defRPr>
      </a:lvl7pPr>
      <a:lvl8pPr marL="1371600" algn="ctr" rtl="0" eaLnBrk="1" fontAlgn="base" hangingPunct="1">
        <a:spcBef>
          <a:spcPct val="0"/>
        </a:spcBef>
        <a:spcAft>
          <a:spcPct val="0"/>
        </a:spcAft>
        <a:defRPr sz="4400">
          <a:solidFill>
            <a:schemeClr val="tx2"/>
          </a:solidFill>
          <a:latin typeface="Arial" pitchFamily="34" charset="0"/>
          <a:cs typeface="Times New Roman" pitchFamily="18" charset="0"/>
        </a:defRPr>
      </a:lvl8pPr>
      <a:lvl9pPr marL="1828800" algn="ctr" rtl="0" eaLnBrk="1" fontAlgn="base" hangingPunct="1">
        <a:spcBef>
          <a:spcPct val="0"/>
        </a:spcBef>
        <a:spcAft>
          <a:spcPct val="0"/>
        </a:spcAft>
        <a:defRPr sz="4400">
          <a:solidFill>
            <a:schemeClr val="tx2"/>
          </a:solidFill>
          <a:latin typeface="Arial" pitchFamily="34" charset="0"/>
          <a:cs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003366"/>
        </a:buClr>
        <a:buChar char="•"/>
        <a:defRPr sz="2800">
          <a:solidFill>
            <a:schemeClr val="tx1"/>
          </a:solidFill>
          <a:latin typeface="+mn-lt"/>
          <a:cs typeface="+mn-cs"/>
        </a:defRPr>
      </a:lvl2pPr>
      <a:lvl3pPr marL="1143000" indent="-228600" algn="l" rtl="0" eaLnBrk="1" fontAlgn="base" hangingPunct="1">
        <a:spcBef>
          <a:spcPct val="20000"/>
        </a:spcBef>
        <a:spcAft>
          <a:spcPct val="0"/>
        </a:spcAft>
        <a:buClr>
          <a:srgbClr val="006699"/>
        </a:buClr>
        <a:buChar char="•"/>
        <a:defRPr sz="2400">
          <a:solidFill>
            <a:schemeClr val="tx1"/>
          </a:solidFill>
          <a:latin typeface="+mn-lt"/>
          <a:cs typeface="+mn-cs"/>
        </a:defRPr>
      </a:lvl3pPr>
      <a:lvl4pPr marL="1600200" indent="-228600" algn="l" rtl="0" eaLnBrk="1" fontAlgn="base" hangingPunct="1">
        <a:spcBef>
          <a:spcPct val="20000"/>
        </a:spcBef>
        <a:spcAft>
          <a:spcPct val="0"/>
        </a:spcAft>
        <a:buClr>
          <a:srgbClr val="0066CC"/>
        </a:buClr>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research.net/s/SD_tool_vers7"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676400"/>
            <a:ext cx="8420100" cy="1924050"/>
          </a:xfrm>
        </p:spPr>
        <p:txBody>
          <a:bodyPr/>
          <a:lstStyle/>
          <a:p>
            <a:pPr eaLnBrk="1" hangingPunct="1">
              <a:defRPr/>
            </a:pPr>
            <a:r>
              <a:rPr lang="es-ES" sz="3200" b="1" dirty="0" err="1" smtClean="0">
                <a:solidFill>
                  <a:schemeClr val="accent6">
                    <a:lumMod val="50000"/>
                  </a:schemeClr>
                </a:solidFill>
              </a:rPr>
              <a:t>Best</a:t>
            </a:r>
            <a:r>
              <a:rPr lang="es-ES" sz="3200" b="1" dirty="0" smtClean="0">
                <a:solidFill>
                  <a:schemeClr val="accent6">
                    <a:lumMod val="50000"/>
                  </a:schemeClr>
                </a:solidFill>
              </a:rPr>
              <a:t> </a:t>
            </a:r>
            <a:r>
              <a:rPr lang="es-ES" sz="3200" b="1" dirty="0" err="1" smtClean="0">
                <a:solidFill>
                  <a:schemeClr val="accent6">
                    <a:lumMod val="50000"/>
                  </a:schemeClr>
                </a:solidFill>
              </a:rPr>
              <a:t>practices</a:t>
            </a:r>
            <a:r>
              <a:rPr lang="es-ES" sz="3200" b="1" dirty="0" smtClean="0">
                <a:solidFill>
                  <a:schemeClr val="accent6">
                    <a:lumMod val="50000"/>
                  </a:schemeClr>
                </a:solidFill>
              </a:rPr>
              <a:t> and </a:t>
            </a:r>
            <a:r>
              <a:rPr lang="es-ES" sz="3200" b="1" dirty="0" err="1" smtClean="0">
                <a:solidFill>
                  <a:schemeClr val="accent6">
                    <a:lumMod val="50000"/>
                  </a:schemeClr>
                </a:solidFill>
              </a:rPr>
              <a:t>approaches</a:t>
            </a:r>
            <a:r>
              <a:rPr lang="es-ES" sz="3200" b="1" dirty="0" smtClean="0">
                <a:solidFill>
                  <a:schemeClr val="accent6">
                    <a:lumMod val="50000"/>
                  </a:schemeClr>
                </a:solidFill>
              </a:rPr>
              <a:t> to </a:t>
            </a:r>
            <a:r>
              <a:rPr lang="es-ES" sz="3200" b="1" dirty="0" err="1" smtClean="0">
                <a:solidFill>
                  <a:schemeClr val="accent6">
                    <a:lumMod val="50000"/>
                  </a:schemeClr>
                </a:solidFill>
              </a:rPr>
              <a:t>identify</a:t>
            </a:r>
            <a:r>
              <a:rPr lang="es-ES" sz="3200" b="1" dirty="0" smtClean="0">
                <a:solidFill>
                  <a:schemeClr val="accent6">
                    <a:lumMod val="50000"/>
                  </a:schemeClr>
                </a:solidFill>
              </a:rPr>
              <a:t>, </a:t>
            </a:r>
            <a:r>
              <a:rPr lang="es-ES" sz="3200" b="1" dirty="0" err="1" smtClean="0">
                <a:solidFill>
                  <a:schemeClr val="accent6">
                    <a:lumMod val="50000"/>
                  </a:schemeClr>
                </a:solidFill>
              </a:rPr>
              <a:t>quantify</a:t>
            </a:r>
            <a:r>
              <a:rPr lang="es-ES" sz="3200" b="1" dirty="0" smtClean="0">
                <a:solidFill>
                  <a:schemeClr val="accent6">
                    <a:lumMod val="50000"/>
                  </a:schemeClr>
                </a:solidFill>
              </a:rPr>
              <a:t>, monitor and </a:t>
            </a:r>
            <a:r>
              <a:rPr lang="es-ES" sz="3200" b="1" dirty="0" err="1" smtClean="0">
                <a:solidFill>
                  <a:schemeClr val="accent6">
                    <a:lumMod val="50000"/>
                  </a:schemeClr>
                </a:solidFill>
              </a:rPr>
              <a:t>report</a:t>
            </a:r>
            <a:r>
              <a:rPr lang="es-ES" sz="3200" b="1" dirty="0" smtClean="0">
                <a:solidFill>
                  <a:schemeClr val="accent6">
                    <a:lumMod val="50000"/>
                  </a:schemeClr>
                </a:solidFill>
              </a:rPr>
              <a:t> </a:t>
            </a:r>
            <a:br>
              <a:rPr lang="es-ES" sz="3200" b="1" dirty="0" smtClean="0">
                <a:solidFill>
                  <a:schemeClr val="accent6">
                    <a:lumMod val="50000"/>
                  </a:schemeClr>
                </a:solidFill>
              </a:rPr>
            </a:br>
            <a:r>
              <a:rPr lang="es-ES" sz="3200" b="1" dirty="0" err="1" smtClean="0">
                <a:solidFill>
                  <a:schemeClr val="accent6">
                    <a:lumMod val="50000"/>
                  </a:schemeClr>
                </a:solidFill>
              </a:rPr>
              <a:t>the</a:t>
            </a:r>
            <a:r>
              <a:rPr lang="es-ES" sz="3200" b="1" dirty="0" smtClean="0">
                <a:solidFill>
                  <a:schemeClr val="accent6">
                    <a:lumMod val="50000"/>
                  </a:schemeClr>
                </a:solidFill>
              </a:rPr>
              <a:t> SD </a:t>
            </a:r>
            <a:r>
              <a:rPr lang="es-ES" sz="3200" b="1" dirty="0" err="1" smtClean="0">
                <a:solidFill>
                  <a:schemeClr val="accent6">
                    <a:lumMod val="50000"/>
                  </a:schemeClr>
                </a:solidFill>
              </a:rPr>
              <a:t>benefits</a:t>
            </a:r>
            <a:r>
              <a:rPr lang="es-ES" sz="3200" b="1" dirty="0" smtClean="0">
                <a:solidFill>
                  <a:schemeClr val="accent6">
                    <a:lumMod val="50000"/>
                  </a:schemeClr>
                </a:solidFill>
              </a:rPr>
              <a:t> of </a:t>
            </a:r>
            <a:r>
              <a:rPr lang="es-ES" sz="3200" b="1" dirty="0" err="1" smtClean="0">
                <a:solidFill>
                  <a:schemeClr val="accent6">
                    <a:lumMod val="50000"/>
                  </a:schemeClr>
                </a:solidFill>
              </a:rPr>
              <a:t>NAMAs</a:t>
            </a:r>
            <a:endParaRPr lang="es-ES" sz="3200" b="1" dirty="0" smtClean="0">
              <a:solidFill>
                <a:schemeClr val="accent6">
                  <a:lumMod val="50000"/>
                </a:schemeClr>
              </a:solidFill>
            </a:endParaRPr>
          </a:p>
        </p:txBody>
      </p:sp>
      <p:sp>
        <p:nvSpPr>
          <p:cNvPr id="2051" name="Subtitle 2"/>
          <p:cNvSpPr>
            <a:spLocks noGrp="1"/>
          </p:cNvSpPr>
          <p:nvPr>
            <p:ph type="subTitle" idx="1"/>
          </p:nvPr>
        </p:nvSpPr>
        <p:spPr/>
        <p:txBody>
          <a:bodyPr/>
          <a:lstStyle/>
          <a:p>
            <a:pPr eaLnBrk="1" hangingPunct="1"/>
            <a:r>
              <a:rPr lang="es-ES" altLang="en-US" sz="2400" i="1" smtClean="0"/>
              <a:t>Miriam Hinostroza &amp; Karen Olsen</a:t>
            </a:r>
          </a:p>
          <a:p>
            <a:pPr eaLnBrk="1" hangingPunct="1"/>
            <a:r>
              <a:rPr lang="es-ES" altLang="en-US" sz="1800" smtClean="0"/>
              <a:t>UNEP DTU Partnership</a:t>
            </a:r>
          </a:p>
          <a:p>
            <a:pPr eaLnBrk="1" hangingPunct="1"/>
            <a:r>
              <a:rPr lang="es-ES" altLang="en-US" sz="1800" smtClean="0"/>
              <a:t>Latin American Carbon Forum</a:t>
            </a:r>
          </a:p>
          <a:p>
            <a:pPr eaLnBrk="1" hangingPunct="1"/>
            <a:r>
              <a:rPr lang="es-ES" altLang="en-US" sz="1800" smtClean="0"/>
              <a:t>31 August – 2 Setpember, 2014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488" y="548680"/>
            <a:ext cx="8386514" cy="659160"/>
          </a:xfrm>
        </p:spPr>
        <p:txBody>
          <a:bodyPr/>
          <a:lstStyle/>
          <a:p>
            <a:pPr algn="l"/>
            <a:r>
              <a:rPr lang="en-US" sz="3200" dirty="0" smtClean="0"/>
              <a:t>Gold Standard –valuation of co-benefits</a:t>
            </a:r>
            <a:endParaRPr lang="en-US" sz="3200" dirty="0"/>
          </a:p>
        </p:txBody>
      </p:sp>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76536" y="1340768"/>
            <a:ext cx="7779851" cy="4251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88504" y="5675486"/>
            <a:ext cx="8496944" cy="276999"/>
          </a:xfrm>
          <a:prstGeom prst="rect">
            <a:avLst/>
          </a:prstGeom>
          <a:noFill/>
        </p:spPr>
        <p:txBody>
          <a:bodyPr wrap="square" rtlCol="0">
            <a:spAutoFit/>
          </a:bodyPr>
          <a:lstStyle/>
          <a:p>
            <a:r>
              <a:rPr lang="en-US" sz="1200" dirty="0" smtClean="0"/>
              <a:t>Source: The Gold Standard, (2014): “The real value of robust climate action”. A Net Balance Report for the Gold Standard Foundation</a:t>
            </a:r>
            <a:endParaRPr lang="en-US" sz="1200" dirty="0"/>
          </a:p>
        </p:txBody>
      </p:sp>
    </p:spTree>
    <p:extLst>
      <p:ext uri="{BB962C8B-B14F-4D97-AF65-F5344CB8AC3E}">
        <p14:creationId xmlns:p14="http://schemas.microsoft.com/office/powerpoint/2010/main" val="365210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dirty="0" smtClean="0"/>
              <a:t>Method of valuation – benefit transfer</a:t>
            </a:r>
            <a:endParaRPr lang="en-US" sz="3200" dirty="0"/>
          </a:p>
        </p:txBody>
      </p:sp>
      <p:sp>
        <p:nvSpPr>
          <p:cNvPr id="3" name="Content Placeholder 2"/>
          <p:cNvSpPr>
            <a:spLocks noGrp="1"/>
          </p:cNvSpPr>
          <p:nvPr>
            <p:ph idx="1"/>
          </p:nvPr>
        </p:nvSpPr>
        <p:spPr/>
        <p:txBody>
          <a:bodyPr/>
          <a:lstStyle/>
          <a:p>
            <a:r>
              <a:rPr lang="en-US" sz="2400" dirty="0" smtClean="0"/>
              <a:t>Valuation and </a:t>
            </a:r>
            <a:r>
              <a:rPr lang="en-US" sz="2400" dirty="0" err="1" smtClean="0"/>
              <a:t>monetisation</a:t>
            </a:r>
            <a:r>
              <a:rPr lang="en-US" sz="2400" dirty="0" smtClean="0"/>
              <a:t> are assumed to bring interesting perspectives and new angles to assess the merits of mitigation actions and how to manage them</a:t>
            </a:r>
          </a:p>
          <a:p>
            <a:r>
              <a:rPr lang="en-US" sz="2400" dirty="0" smtClean="0"/>
              <a:t>Non-market valuation techniques remain the only currently widely accepted way to put a value on intangible benefits </a:t>
            </a:r>
            <a:endParaRPr lang="en-US" sz="2400" dirty="0"/>
          </a:p>
          <a:p>
            <a:r>
              <a:rPr lang="en-GB" sz="2400" dirty="0" smtClean="0"/>
              <a:t>‘Benefit transfer’ requires a strict control of the similarity between the two environments, where the value is transferred and is based on case by case studies</a:t>
            </a:r>
          </a:p>
          <a:p>
            <a:pPr marL="0" indent="0">
              <a:buNone/>
            </a:pPr>
            <a:endParaRPr lang="en-US" sz="2400" dirty="0" smtClean="0"/>
          </a:p>
        </p:txBody>
      </p:sp>
    </p:spTree>
    <p:extLst>
      <p:ext uri="{BB962C8B-B14F-4D97-AF65-F5344CB8AC3E}">
        <p14:creationId xmlns:p14="http://schemas.microsoft.com/office/powerpoint/2010/main" val="3872817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520" y="404664"/>
            <a:ext cx="8420100" cy="1143000"/>
          </a:xfrm>
        </p:spPr>
        <p:txBody>
          <a:bodyPr/>
          <a:lstStyle/>
          <a:p>
            <a:pPr algn="l"/>
            <a:r>
              <a:rPr lang="en-US" sz="3200" dirty="0" smtClean="0"/>
              <a:t>South Pole </a:t>
            </a:r>
            <a:r>
              <a:rPr lang="en-US" sz="2800" dirty="0" smtClean="0"/>
              <a:t>–monetizing approach to </a:t>
            </a:r>
            <a:r>
              <a:rPr lang="en-US" sz="2800" dirty="0" smtClean="0"/>
              <a:t/>
            </a:r>
            <a:br>
              <a:rPr lang="en-US" sz="2800" dirty="0" smtClean="0"/>
            </a:br>
            <a:r>
              <a:rPr lang="en-US" sz="2800" dirty="0" smtClean="0"/>
              <a:t>waste </a:t>
            </a:r>
            <a:r>
              <a:rPr lang="en-US" sz="2800" dirty="0" smtClean="0"/>
              <a:t>sector NAMAs</a:t>
            </a:r>
            <a:endParaRPr lang="en-US" sz="2800" dirty="0"/>
          </a:p>
        </p:txBody>
      </p:sp>
      <p:sp>
        <p:nvSpPr>
          <p:cNvPr id="3" name="Content Placeholder 2"/>
          <p:cNvSpPr>
            <a:spLocks noGrp="1"/>
          </p:cNvSpPr>
          <p:nvPr>
            <p:ph idx="1"/>
          </p:nvPr>
        </p:nvSpPr>
        <p:spPr>
          <a:xfrm>
            <a:off x="704528" y="1772816"/>
            <a:ext cx="8420100" cy="2808312"/>
          </a:xfrm>
        </p:spPr>
        <p:txBody>
          <a:bodyPr/>
          <a:lstStyle/>
          <a:p>
            <a:pPr marL="0" indent="0">
              <a:buNone/>
            </a:pPr>
            <a:r>
              <a:rPr lang="en-US" sz="2400" dirty="0" smtClean="0"/>
              <a:t>Mitigation actions are driven by sustainable development benefits that need to be monetized:</a:t>
            </a:r>
          </a:p>
          <a:p>
            <a:r>
              <a:rPr lang="en-US" sz="2400" dirty="0" smtClean="0"/>
              <a:t>Identify who is willing to pay for the SD co-benefits</a:t>
            </a:r>
          </a:p>
          <a:p>
            <a:r>
              <a:rPr lang="en-US" sz="2400" dirty="0" smtClean="0"/>
              <a:t>Determine the willingness to pay per unit of created co-benefit</a:t>
            </a:r>
          </a:p>
          <a:p>
            <a:r>
              <a:rPr lang="en-US" sz="2400" dirty="0" smtClean="0"/>
              <a:t>Facilitate a transaction of this willingness to pay to the producer of the co-benefits</a:t>
            </a:r>
          </a:p>
          <a:p>
            <a:pPr marL="0" indent="0">
              <a:buNone/>
            </a:pPr>
            <a:r>
              <a:rPr lang="en-US" sz="2000" dirty="0" smtClean="0">
                <a:solidFill>
                  <a:srgbClr val="0070C0"/>
                </a:solidFill>
              </a:rPr>
              <a:t>“</a:t>
            </a:r>
            <a:r>
              <a:rPr lang="en-US" sz="2000" i="1" dirty="0" smtClean="0">
                <a:solidFill>
                  <a:srgbClr val="0070C0"/>
                </a:solidFill>
              </a:rPr>
              <a:t>Willingness to pay</a:t>
            </a:r>
            <a:r>
              <a:rPr lang="en-US" sz="2000" dirty="0" smtClean="0">
                <a:solidFill>
                  <a:srgbClr val="0070C0"/>
                </a:solidFill>
              </a:rPr>
              <a:t>” for co-benefits is determined as the existing spending within the current public budget or if privately generated through private spending. </a:t>
            </a:r>
            <a:endParaRPr lang="en-US" sz="2000" dirty="0">
              <a:solidFill>
                <a:srgbClr val="0070C0"/>
              </a:solidFill>
            </a:endParaRPr>
          </a:p>
        </p:txBody>
      </p:sp>
      <p:sp>
        <p:nvSpPr>
          <p:cNvPr id="4" name="TextBox 3"/>
          <p:cNvSpPr txBox="1"/>
          <p:nvPr/>
        </p:nvSpPr>
        <p:spPr>
          <a:xfrm>
            <a:off x="344488" y="5666764"/>
            <a:ext cx="9433048" cy="276999"/>
          </a:xfrm>
          <a:prstGeom prst="rect">
            <a:avLst/>
          </a:prstGeom>
          <a:noFill/>
        </p:spPr>
        <p:txBody>
          <a:bodyPr wrap="square" rtlCol="0">
            <a:spAutoFit/>
          </a:bodyPr>
          <a:lstStyle/>
          <a:p>
            <a:r>
              <a:rPr lang="en-US" sz="1200" dirty="0" smtClean="0"/>
              <a:t>Source: Draft discussion paper presented at side event in Bonn, 7 June 2014 titled: ‘Quantifying and monetizing NAMA co-benefits’</a:t>
            </a:r>
            <a:endParaRPr lang="en-US" sz="1200" dirty="0"/>
          </a:p>
        </p:txBody>
      </p:sp>
    </p:spTree>
    <p:extLst>
      <p:ext uri="{BB962C8B-B14F-4D97-AF65-F5344CB8AC3E}">
        <p14:creationId xmlns:p14="http://schemas.microsoft.com/office/powerpoint/2010/main" val="2490488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520" y="404664"/>
            <a:ext cx="8420100" cy="1143000"/>
          </a:xfrm>
        </p:spPr>
        <p:txBody>
          <a:bodyPr/>
          <a:lstStyle/>
          <a:p>
            <a:r>
              <a:rPr lang="en-US" sz="3200" dirty="0" smtClean="0"/>
              <a:t>Exercise:</a:t>
            </a:r>
            <a:br>
              <a:rPr lang="en-US" sz="3200" dirty="0" smtClean="0"/>
            </a:br>
            <a:r>
              <a:rPr lang="en-US" sz="2800" dirty="0" smtClean="0"/>
              <a:t>Apply the CDM SD Tool to NAMAs</a:t>
            </a:r>
            <a:endParaRPr lang="en-US" sz="2800" dirty="0"/>
          </a:p>
        </p:txBody>
      </p:sp>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8985" y="1772816"/>
            <a:ext cx="9767015" cy="4239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703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520" y="116632"/>
            <a:ext cx="7594426" cy="659160"/>
          </a:xfrm>
        </p:spPr>
        <p:txBody>
          <a:bodyPr/>
          <a:lstStyle/>
          <a:p>
            <a:pPr algn="l"/>
            <a:r>
              <a:rPr lang="en-US" sz="3200" b="1" dirty="0" smtClean="0"/>
              <a:t>An integrated approach</a:t>
            </a:r>
            <a:endParaRPr lang="en-US" sz="2000" b="1" dirty="0"/>
          </a:p>
        </p:txBody>
      </p:sp>
      <p:sp>
        <p:nvSpPr>
          <p:cNvPr id="4" name="TextBox 3"/>
          <p:cNvSpPr txBox="1"/>
          <p:nvPr/>
        </p:nvSpPr>
        <p:spPr>
          <a:xfrm flipH="1">
            <a:off x="0" y="764704"/>
            <a:ext cx="8784976" cy="646331"/>
          </a:xfrm>
          <a:prstGeom prst="rect">
            <a:avLst/>
          </a:prstGeom>
          <a:noFill/>
        </p:spPr>
        <p:txBody>
          <a:bodyPr wrap="square" rtlCol="0">
            <a:spAutoFit/>
          </a:bodyPr>
          <a:lstStyle/>
          <a:p>
            <a:pPr marL="285750" indent="-285750">
              <a:buFontTx/>
              <a:buChar char="-"/>
            </a:pPr>
            <a:r>
              <a:rPr lang="en-GB" sz="1800" dirty="0" smtClean="0"/>
              <a:t>comparing the CDM and NAMA action cycles three elements are proposed for ex-ante and ex-post assessment : </a:t>
            </a:r>
            <a:r>
              <a:rPr lang="en-GB" sz="1800" dirty="0"/>
              <a:t>1) SD indicators, 2) Stakeholder involvement &amp; 3) Safeguards </a:t>
            </a:r>
            <a:endParaRPr lang="es-ES" sz="1800" dirty="0"/>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0831" y="1503368"/>
            <a:ext cx="9816017" cy="4517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86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example</a:t>
            </a:r>
            <a:endParaRPr lang="en-US" dirty="0"/>
          </a:p>
        </p:txBody>
      </p:sp>
      <p:sp>
        <p:nvSpPr>
          <p:cNvPr id="3" name="Content Placeholder 2"/>
          <p:cNvSpPr>
            <a:spLocks noGrp="1"/>
          </p:cNvSpPr>
          <p:nvPr>
            <p:ph idx="1"/>
          </p:nvPr>
        </p:nvSpPr>
        <p:spPr/>
        <p:txBody>
          <a:bodyPr/>
          <a:lstStyle/>
          <a:p>
            <a:pPr marL="0" indent="0">
              <a:buNone/>
            </a:pPr>
            <a:r>
              <a:rPr lang="en-US" dirty="0" smtClean="0"/>
              <a:t>Steps:</a:t>
            </a:r>
          </a:p>
          <a:p>
            <a:r>
              <a:rPr lang="en-US" sz="2400" dirty="0" smtClean="0"/>
              <a:t>Split into groups</a:t>
            </a:r>
          </a:p>
          <a:p>
            <a:r>
              <a:rPr lang="en-US" sz="2400" dirty="0" smtClean="0"/>
              <a:t>Read </a:t>
            </a:r>
            <a:r>
              <a:rPr lang="en-US" sz="2400" dirty="0" smtClean="0"/>
              <a:t>the NAMA case </a:t>
            </a:r>
            <a:r>
              <a:rPr lang="en-US" sz="2400" dirty="0" smtClean="0"/>
              <a:t>example </a:t>
            </a:r>
            <a:endParaRPr lang="en-US" sz="2400" dirty="0" smtClean="0"/>
          </a:p>
          <a:p>
            <a:r>
              <a:rPr lang="en-US" sz="2400" dirty="0" smtClean="0"/>
              <a:t>Identify SD co-benefits using the CDM SD Tool with two more dimensions: 1) Institutional and 2) Transformational</a:t>
            </a:r>
          </a:p>
          <a:p>
            <a:r>
              <a:rPr lang="en-US" sz="2400" dirty="0" smtClean="0"/>
              <a:t>Identify </a:t>
            </a:r>
            <a:r>
              <a:rPr lang="en-US" sz="2400" dirty="0" smtClean="0"/>
              <a:t>country needs </a:t>
            </a:r>
            <a:r>
              <a:rPr lang="en-US" sz="2400" dirty="0" smtClean="0"/>
              <a:t>for SD co-benefit </a:t>
            </a:r>
            <a:r>
              <a:rPr lang="en-US" sz="2400" dirty="0" smtClean="0"/>
              <a:t>assessment: 1) </a:t>
            </a:r>
            <a:r>
              <a:rPr lang="en-US" sz="2400" i="1" dirty="0" smtClean="0"/>
              <a:t>ex-ante</a:t>
            </a:r>
            <a:r>
              <a:rPr lang="en-US" sz="2400" dirty="0" smtClean="0"/>
              <a:t> (NAMA </a:t>
            </a:r>
            <a:r>
              <a:rPr lang="en-US" sz="2400" dirty="0" smtClean="0"/>
              <a:t>preparation – design stage) </a:t>
            </a:r>
            <a:r>
              <a:rPr lang="en-US" sz="2400" dirty="0" smtClean="0"/>
              <a:t>and </a:t>
            </a:r>
            <a:r>
              <a:rPr lang="en-US" sz="2400" dirty="0" smtClean="0"/>
              <a:t>2) </a:t>
            </a:r>
            <a:r>
              <a:rPr lang="en-US" sz="2400" i="1" dirty="0" smtClean="0"/>
              <a:t>ex-post</a:t>
            </a:r>
            <a:r>
              <a:rPr lang="en-US" sz="2400" dirty="0" smtClean="0"/>
              <a:t> </a:t>
            </a:r>
            <a:r>
              <a:rPr lang="en-US" sz="2400" dirty="0" smtClean="0"/>
              <a:t>(NAMA </a:t>
            </a:r>
            <a:r>
              <a:rPr lang="en-US" sz="2400" dirty="0" smtClean="0"/>
              <a:t>implementation – impact assessment)</a:t>
            </a:r>
            <a:endParaRPr lang="en-US" sz="2400" dirty="0" smtClean="0"/>
          </a:p>
          <a:p>
            <a:endParaRPr lang="en-US" sz="2400" dirty="0" smtClean="0"/>
          </a:p>
          <a:p>
            <a:pPr marL="0" indent="0">
              <a:buNone/>
            </a:pPr>
            <a:endParaRPr lang="en-US" sz="2400" dirty="0" smtClean="0"/>
          </a:p>
        </p:txBody>
      </p:sp>
    </p:spTree>
    <p:extLst>
      <p:ext uri="{BB962C8B-B14F-4D97-AF65-F5344CB8AC3E}">
        <p14:creationId xmlns:p14="http://schemas.microsoft.com/office/powerpoint/2010/main" val="4246149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sz="2400" dirty="0" smtClean="0"/>
              <a:t>How applicable is the CDM SD Tool to NAMAs? – what is missing?</a:t>
            </a:r>
          </a:p>
          <a:p>
            <a:r>
              <a:rPr lang="en-US" sz="2400" dirty="0" smtClean="0"/>
              <a:t>What are the needs for quantification/valuation of SD co-benefits of NAMAs?</a:t>
            </a:r>
          </a:p>
          <a:p>
            <a:r>
              <a:rPr lang="en-US" sz="2400" dirty="0" smtClean="0"/>
              <a:t>Which stakeholders should be involved at what stage in the NAMA cycle to </a:t>
            </a:r>
            <a:r>
              <a:rPr lang="en-US" sz="2400" dirty="0" smtClean="0"/>
              <a:t>assess co-benefits and possible negative impacts?</a:t>
            </a:r>
          </a:p>
          <a:p>
            <a:r>
              <a:rPr lang="en-US" sz="2400" dirty="0" smtClean="0"/>
              <a:t>How to ensure mitigation actions do not have negative impacts for local communities and the environment? </a:t>
            </a:r>
            <a:endParaRPr lang="en-US" dirty="0"/>
          </a:p>
        </p:txBody>
      </p:sp>
    </p:spTree>
    <p:extLst>
      <p:ext uri="{BB962C8B-B14F-4D97-AF65-F5344CB8AC3E}">
        <p14:creationId xmlns:p14="http://schemas.microsoft.com/office/powerpoint/2010/main" val="802404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algn="l" eaLnBrk="1" hangingPunct="1"/>
            <a:r>
              <a:rPr lang="es-ES" altLang="en-US" smtClean="0"/>
              <a:t>Outline:</a:t>
            </a:r>
          </a:p>
        </p:txBody>
      </p:sp>
      <p:sp>
        <p:nvSpPr>
          <p:cNvPr id="3075" name="Content Placeholder 2"/>
          <p:cNvSpPr>
            <a:spLocks noGrp="1"/>
          </p:cNvSpPr>
          <p:nvPr>
            <p:ph idx="1"/>
          </p:nvPr>
        </p:nvSpPr>
        <p:spPr>
          <a:xfrm>
            <a:off x="762000" y="1828800"/>
            <a:ext cx="8420100" cy="4048472"/>
          </a:xfrm>
        </p:spPr>
        <p:txBody>
          <a:bodyPr/>
          <a:lstStyle/>
          <a:p>
            <a:pPr eaLnBrk="1" hangingPunct="1"/>
            <a:r>
              <a:rPr lang="es-ES" altLang="en-US" sz="2800" dirty="0" err="1" smtClean="0"/>
              <a:t>Issues</a:t>
            </a:r>
            <a:r>
              <a:rPr lang="es-ES" altLang="en-US" sz="2800" dirty="0" smtClean="0"/>
              <a:t> and </a:t>
            </a:r>
            <a:r>
              <a:rPr lang="es-ES" altLang="en-US" sz="2800" dirty="0" err="1" smtClean="0"/>
              <a:t>challenges</a:t>
            </a:r>
            <a:endParaRPr lang="es-ES" altLang="en-US" sz="2800" dirty="0" smtClean="0"/>
          </a:p>
          <a:p>
            <a:pPr eaLnBrk="1" hangingPunct="1"/>
            <a:r>
              <a:rPr lang="es-ES" altLang="en-US" sz="2800" dirty="0" err="1" smtClean="0"/>
              <a:t>Overview</a:t>
            </a:r>
            <a:r>
              <a:rPr lang="es-ES" altLang="en-US" sz="2800" dirty="0" smtClean="0"/>
              <a:t> of </a:t>
            </a:r>
            <a:r>
              <a:rPr lang="es-ES" altLang="en-US" sz="2800" dirty="0" err="1" smtClean="0"/>
              <a:t>approaches</a:t>
            </a:r>
            <a:r>
              <a:rPr lang="es-ES" altLang="en-US" sz="2800" dirty="0" smtClean="0"/>
              <a:t> to </a:t>
            </a:r>
            <a:r>
              <a:rPr lang="es-ES" altLang="en-US" sz="2800" dirty="0" err="1" smtClean="0"/>
              <a:t>measure</a:t>
            </a:r>
            <a:r>
              <a:rPr lang="es-ES" altLang="en-US" sz="2800" dirty="0" smtClean="0"/>
              <a:t> SD </a:t>
            </a:r>
            <a:r>
              <a:rPr lang="es-ES" altLang="en-US" sz="2800" dirty="0" err="1" smtClean="0"/>
              <a:t>benefits</a:t>
            </a:r>
            <a:r>
              <a:rPr lang="es-ES" altLang="en-US" sz="2800" dirty="0" smtClean="0"/>
              <a:t>: </a:t>
            </a:r>
          </a:p>
          <a:p>
            <a:pPr lvl="1"/>
            <a:r>
              <a:rPr lang="en-GB" altLang="en-US" sz="2000" dirty="0" smtClean="0"/>
              <a:t>CDM SD tool applied to NAMAs</a:t>
            </a:r>
          </a:p>
          <a:p>
            <a:pPr lvl="1"/>
            <a:r>
              <a:rPr lang="en-GB" altLang="en-US" sz="2000" dirty="0" smtClean="0"/>
              <a:t>A co-benefits approach to NAMAs </a:t>
            </a:r>
          </a:p>
          <a:p>
            <a:pPr lvl="1"/>
            <a:r>
              <a:rPr lang="en-GB" altLang="en-US" sz="2000" dirty="0" smtClean="0"/>
              <a:t>Development Impact Assessment (DIA) Visual</a:t>
            </a:r>
          </a:p>
          <a:p>
            <a:pPr lvl="1"/>
            <a:r>
              <a:rPr lang="en-GB" altLang="en-US" sz="2000" dirty="0" smtClean="0"/>
              <a:t>Methods to monetize the SD co-benefits –  by the Gold Standard &amp; South Pole</a:t>
            </a:r>
          </a:p>
          <a:p>
            <a:r>
              <a:rPr lang="en-GB" altLang="en-US" sz="2400" dirty="0" smtClean="0"/>
              <a:t>Exercise and discussion</a:t>
            </a:r>
          </a:p>
          <a:p>
            <a:pPr lvl="1"/>
            <a:r>
              <a:rPr lang="en-GB" altLang="en-US" sz="2000" dirty="0" smtClean="0"/>
              <a:t>Apply an expanded CDM SD tool to analysis of a NAMA</a:t>
            </a:r>
          </a:p>
          <a:p>
            <a:pPr lvl="1"/>
            <a:r>
              <a:rPr lang="en-GB" altLang="en-US" sz="2000" dirty="0" smtClean="0"/>
              <a:t>Discuss the needs &amp; challenges for quantification of SD benefits</a:t>
            </a:r>
            <a:endParaRPr lang="es-ES" altLang="en-US" sz="2000"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08584" y="548680"/>
            <a:ext cx="6552728" cy="609600"/>
          </a:xfrm>
        </p:spPr>
        <p:txBody>
          <a:bodyPr/>
          <a:lstStyle/>
          <a:p>
            <a:r>
              <a:rPr lang="en-GB" dirty="0" smtClean="0"/>
              <a:t>Issues and Challenges</a:t>
            </a:r>
            <a:endParaRPr lang="en-GB" dirty="0"/>
          </a:p>
        </p:txBody>
      </p:sp>
      <p:sp>
        <p:nvSpPr>
          <p:cNvPr id="6" name="Content Placeholder 5"/>
          <p:cNvSpPr>
            <a:spLocks noGrp="1"/>
          </p:cNvSpPr>
          <p:nvPr>
            <p:ph idx="1"/>
          </p:nvPr>
        </p:nvSpPr>
        <p:spPr>
          <a:xfrm>
            <a:off x="662523" y="1484784"/>
            <a:ext cx="8420100" cy="4536504"/>
          </a:xfrm>
        </p:spPr>
        <p:txBody>
          <a:bodyPr/>
          <a:lstStyle/>
          <a:p>
            <a:r>
              <a:rPr lang="en-GB" sz="2400" dirty="0" smtClean="0"/>
              <a:t>Development First! </a:t>
            </a:r>
          </a:p>
          <a:p>
            <a:pPr marL="399967" lvl="1" indent="0">
              <a:buNone/>
            </a:pPr>
            <a:r>
              <a:rPr lang="en-GB" sz="1200" dirty="0" smtClean="0"/>
              <a:t>“We </a:t>
            </a:r>
            <a:r>
              <a:rPr lang="en-GB" sz="1200" dirty="0"/>
              <a:t>should cooperate in achieving the peaking of global and national emissions as soon as possible, recognizing that the time frame for peaking will be longer in developing countries and bearing in mind that </a:t>
            </a:r>
            <a:r>
              <a:rPr lang="en-GB" sz="1200" u="sng" dirty="0"/>
              <a:t>social and economic development and poverty eradication are the first and overriding priorities of developing countries</a:t>
            </a:r>
            <a:r>
              <a:rPr lang="en-GB" sz="1200" dirty="0"/>
              <a:t> and that a low-emission development strategy is indispensable to sustainable development</a:t>
            </a:r>
            <a:r>
              <a:rPr lang="en-GB" sz="1200" dirty="0" smtClean="0"/>
              <a:t>” (</a:t>
            </a:r>
            <a:r>
              <a:rPr lang="en-GB" sz="1200" dirty="0"/>
              <a:t>Source: 2/CP.15, paragraph 2</a:t>
            </a:r>
            <a:r>
              <a:rPr lang="en-GB" sz="1200" dirty="0" smtClean="0"/>
              <a:t>)</a:t>
            </a:r>
            <a:endParaRPr lang="en-GB" sz="1200" dirty="0"/>
          </a:p>
          <a:p>
            <a:r>
              <a:rPr lang="en-GB" sz="2400" dirty="0" smtClean="0"/>
              <a:t>How to identify, design and assess the SD co-benefits of NAMAs to achieve the most development benefits?</a:t>
            </a:r>
          </a:p>
          <a:p>
            <a:r>
              <a:rPr lang="en-GB" sz="2400" dirty="0" smtClean="0"/>
              <a:t>How to ensure private and civil society stakeholder involvement in government-driven NAMAs?</a:t>
            </a:r>
          </a:p>
          <a:p>
            <a:r>
              <a:rPr lang="en-GB" sz="2400" dirty="0" smtClean="0"/>
              <a:t>How to MRV the impacts of GHG reductions and co-benefits for transformational change towards low carbon and sustainable development?</a:t>
            </a:r>
            <a:endParaRPr lang="en-GB" sz="2400" dirty="0"/>
          </a:p>
        </p:txBody>
      </p:sp>
    </p:spTree>
    <p:extLst>
      <p:ext uri="{BB962C8B-B14F-4D97-AF65-F5344CB8AC3E}">
        <p14:creationId xmlns:p14="http://schemas.microsoft.com/office/powerpoint/2010/main" val="2784895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504" y="620688"/>
            <a:ext cx="8420100" cy="1143000"/>
          </a:xfrm>
        </p:spPr>
        <p:txBody>
          <a:bodyPr/>
          <a:lstStyle/>
          <a:p>
            <a:pPr algn="l"/>
            <a:r>
              <a:rPr lang="en-GB" sz="3200" dirty="0" smtClean="0"/>
              <a:t>Overview of approaches to measure </a:t>
            </a:r>
            <a:br>
              <a:rPr lang="en-GB" sz="3200" dirty="0" smtClean="0"/>
            </a:br>
            <a:r>
              <a:rPr lang="en-GB" sz="3200" dirty="0" smtClean="0"/>
              <a:t>SD co-benefits – CDM and NAMAs</a:t>
            </a:r>
            <a:endParaRPr lang="en-GB"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04490078"/>
              </p:ext>
            </p:extLst>
          </p:nvPr>
        </p:nvGraphicFramePr>
        <p:xfrm>
          <a:off x="344488" y="2060848"/>
          <a:ext cx="8420100" cy="3702002"/>
        </p:xfrm>
        <a:graphic>
          <a:graphicData uri="http://schemas.openxmlformats.org/drawingml/2006/table">
            <a:tbl>
              <a:tblPr firstRow="1" bandRow="1">
                <a:tableStyleId>{5C22544A-7EE6-4342-B048-85BDC9FD1C3A}</a:tableStyleId>
              </a:tblPr>
              <a:tblGrid>
                <a:gridCol w="1512168"/>
                <a:gridCol w="1224136"/>
                <a:gridCol w="1512168"/>
                <a:gridCol w="1364928"/>
                <a:gridCol w="1403350"/>
                <a:gridCol w="1403350"/>
              </a:tblGrid>
              <a:tr h="902145">
                <a:tc>
                  <a:txBody>
                    <a:bodyPr/>
                    <a:lstStyle/>
                    <a:p>
                      <a:endParaRPr lang="es-ES" dirty="0">
                        <a:solidFill>
                          <a:schemeClr val="bg1"/>
                        </a:solidFill>
                      </a:endParaRPr>
                    </a:p>
                  </a:txBody>
                  <a:tcPr/>
                </a:tc>
                <a:tc>
                  <a:txBody>
                    <a:bodyPr/>
                    <a:lstStyle/>
                    <a:p>
                      <a:r>
                        <a:rPr lang="es-ES" sz="1600" dirty="0" smtClean="0"/>
                        <a:t>CDM SD </a:t>
                      </a:r>
                      <a:r>
                        <a:rPr lang="es-ES" sz="1600" dirty="0" err="1" smtClean="0"/>
                        <a:t>Tool</a:t>
                      </a:r>
                      <a:endParaRPr lang="es-ES" sz="1600" dirty="0"/>
                    </a:p>
                  </a:txBody>
                  <a:tcPr/>
                </a:tc>
                <a:tc>
                  <a:txBody>
                    <a:bodyPr/>
                    <a:lstStyle/>
                    <a:p>
                      <a:r>
                        <a:rPr lang="es-ES" sz="1600" dirty="0" smtClean="0"/>
                        <a:t>A </a:t>
                      </a:r>
                      <a:r>
                        <a:rPr lang="es-ES" sz="1600" dirty="0" err="1" smtClean="0"/>
                        <a:t>co-benefits</a:t>
                      </a:r>
                      <a:r>
                        <a:rPr lang="es-ES" sz="1600" dirty="0" smtClean="0"/>
                        <a:t> </a:t>
                      </a:r>
                      <a:r>
                        <a:rPr lang="es-ES" sz="1600" dirty="0" err="1" smtClean="0"/>
                        <a:t>approach</a:t>
                      </a:r>
                      <a:r>
                        <a:rPr lang="es-ES" sz="1600" dirty="0" smtClean="0"/>
                        <a:t> to </a:t>
                      </a:r>
                      <a:r>
                        <a:rPr lang="es-ES" sz="1600" dirty="0" err="1" smtClean="0"/>
                        <a:t>NAMAs</a:t>
                      </a:r>
                      <a:endParaRPr lang="es-ES" sz="1600" dirty="0"/>
                    </a:p>
                  </a:txBody>
                  <a:tcPr/>
                </a:tc>
                <a:tc>
                  <a:txBody>
                    <a:bodyPr/>
                    <a:lstStyle/>
                    <a:p>
                      <a:r>
                        <a:rPr lang="es-ES" sz="1600" dirty="0" smtClean="0"/>
                        <a:t>DIA Visual</a:t>
                      </a:r>
                      <a:endParaRPr lang="es-ES" sz="1600" dirty="0"/>
                    </a:p>
                  </a:txBody>
                  <a:tcPr/>
                </a:tc>
                <a:tc>
                  <a:txBody>
                    <a:bodyPr/>
                    <a:lstStyle/>
                    <a:p>
                      <a:r>
                        <a:rPr lang="es-ES" sz="1600" dirty="0" smtClean="0"/>
                        <a:t>Gold Standard</a:t>
                      </a:r>
                      <a:endParaRPr lang="es-ES" sz="1600" dirty="0"/>
                    </a:p>
                  </a:txBody>
                  <a:tcPr/>
                </a:tc>
                <a:tc>
                  <a:txBody>
                    <a:bodyPr/>
                    <a:lstStyle/>
                    <a:p>
                      <a:r>
                        <a:rPr lang="es-ES" sz="1600" dirty="0" smtClean="0"/>
                        <a:t>South Pole</a:t>
                      </a:r>
                      <a:endParaRPr lang="es-ES" sz="1600" dirty="0"/>
                    </a:p>
                  </a:txBody>
                  <a:tcPr/>
                </a:tc>
              </a:tr>
              <a:tr h="1072800">
                <a:tc>
                  <a:txBody>
                    <a:bodyPr/>
                    <a:lstStyle/>
                    <a:p>
                      <a:r>
                        <a:rPr lang="es-ES" sz="1600" b="1" dirty="0" smtClean="0">
                          <a:solidFill>
                            <a:schemeClr val="bg1"/>
                          </a:solidFill>
                        </a:rPr>
                        <a:t>Data</a:t>
                      </a:r>
                      <a:endParaRPr lang="es-ES" sz="1600" b="1" dirty="0">
                        <a:solidFill>
                          <a:schemeClr val="bg1"/>
                        </a:solidFill>
                      </a:endParaRPr>
                    </a:p>
                  </a:txBody>
                  <a:tcPr>
                    <a:solidFill>
                      <a:schemeClr val="accent1"/>
                    </a:solidFill>
                  </a:tcPr>
                </a:tc>
                <a:tc>
                  <a:txBody>
                    <a:bodyPr/>
                    <a:lstStyle/>
                    <a:p>
                      <a:r>
                        <a:rPr lang="es-ES" sz="1400" dirty="0" smtClean="0"/>
                        <a:t>CDM Project </a:t>
                      </a:r>
                      <a:r>
                        <a:rPr lang="es-ES" sz="1400" dirty="0" err="1" smtClean="0"/>
                        <a:t>Design</a:t>
                      </a:r>
                      <a:r>
                        <a:rPr lang="es-ES" sz="1400" dirty="0" smtClean="0"/>
                        <a:t> </a:t>
                      </a:r>
                      <a:r>
                        <a:rPr lang="es-ES" sz="1400" dirty="0" err="1" smtClean="0"/>
                        <a:t>Document</a:t>
                      </a:r>
                      <a:r>
                        <a:rPr lang="es-ES" sz="1400" dirty="0" smtClean="0"/>
                        <a:t> (PDD)</a:t>
                      </a:r>
                      <a:endParaRPr lang="es-ES" sz="1400" dirty="0"/>
                    </a:p>
                  </a:txBody>
                  <a:tcPr/>
                </a:tc>
                <a:tc>
                  <a:txBody>
                    <a:bodyPr/>
                    <a:lstStyle/>
                    <a:p>
                      <a:r>
                        <a:rPr lang="es-ES" sz="1400" dirty="0" err="1" smtClean="0"/>
                        <a:t>Technology</a:t>
                      </a:r>
                      <a:r>
                        <a:rPr lang="es-ES" sz="1400" dirty="0" smtClean="0"/>
                        <a:t> </a:t>
                      </a:r>
                      <a:r>
                        <a:rPr lang="es-ES" sz="1400" dirty="0" err="1" smtClean="0"/>
                        <a:t>options</a:t>
                      </a:r>
                      <a:r>
                        <a:rPr lang="es-ES" sz="1400" dirty="0" smtClean="0"/>
                        <a:t> -</a:t>
                      </a:r>
                    </a:p>
                    <a:p>
                      <a:r>
                        <a:rPr lang="es-ES" sz="1400" dirty="0" err="1" smtClean="0"/>
                        <a:t>Stakeholder</a:t>
                      </a:r>
                      <a:r>
                        <a:rPr lang="es-ES" sz="1400" baseline="0" dirty="0" smtClean="0"/>
                        <a:t> </a:t>
                      </a:r>
                      <a:r>
                        <a:rPr lang="es-ES" sz="1400" baseline="0" dirty="0" err="1" smtClean="0"/>
                        <a:t>prioritization</a:t>
                      </a:r>
                      <a:r>
                        <a:rPr lang="es-ES" sz="1400" baseline="0" dirty="0" smtClean="0"/>
                        <a:t> </a:t>
                      </a:r>
                      <a:endParaRPr lang="es-ES" sz="1400" dirty="0"/>
                    </a:p>
                  </a:txBody>
                  <a:tcPr/>
                </a:tc>
                <a:tc>
                  <a:txBody>
                    <a:bodyPr/>
                    <a:lstStyle/>
                    <a:p>
                      <a:r>
                        <a:rPr lang="es-ES" sz="1400" dirty="0" err="1" smtClean="0"/>
                        <a:t>Technology</a:t>
                      </a:r>
                      <a:r>
                        <a:rPr lang="es-ES" sz="1400" dirty="0" smtClean="0"/>
                        <a:t> </a:t>
                      </a:r>
                      <a:r>
                        <a:rPr lang="es-ES" sz="1400" dirty="0" err="1" smtClean="0"/>
                        <a:t>options</a:t>
                      </a:r>
                      <a:r>
                        <a:rPr lang="es-ES" sz="1400" dirty="0" smtClean="0"/>
                        <a:t> -</a:t>
                      </a:r>
                    </a:p>
                    <a:p>
                      <a:r>
                        <a:rPr lang="es-ES" sz="1400" dirty="0" err="1" smtClean="0"/>
                        <a:t>Expert</a:t>
                      </a:r>
                      <a:r>
                        <a:rPr lang="es-ES" sz="1400" baseline="0" dirty="0" smtClean="0"/>
                        <a:t> </a:t>
                      </a:r>
                      <a:r>
                        <a:rPr lang="es-ES" sz="1400" baseline="0" dirty="0" err="1" smtClean="0"/>
                        <a:t>judgement</a:t>
                      </a:r>
                      <a:r>
                        <a:rPr lang="es-ES" sz="1400" baseline="0" dirty="0" smtClean="0"/>
                        <a:t> and  </a:t>
                      </a:r>
                      <a:r>
                        <a:rPr lang="es-ES" sz="1400" baseline="0" dirty="0" err="1" smtClean="0"/>
                        <a:t>available</a:t>
                      </a:r>
                      <a:r>
                        <a:rPr lang="es-ES" sz="1400" baseline="0" dirty="0" smtClean="0"/>
                        <a:t> data</a:t>
                      </a:r>
                      <a:endParaRPr lang="es-ES" sz="1400" dirty="0"/>
                    </a:p>
                  </a:txBody>
                  <a:tcPr/>
                </a:tc>
                <a:tc>
                  <a:txBody>
                    <a:bodyPr/>
                    <a:lstStyle/>
                    <a:p>
                      <a:r>
                        <a:rPr lang="es-ES" sz="1400" dirty="0" err="1" smtClean="0"/>
                        <a:t>Categories</a:t>
                      </a:r>
                      <a:r>
                        <a:rPr lang="es-ES" sz="1400" baseline="0" dirty="0" smtClean="0"/>
                        <a:t> of CDM </a:t>
                      </a:r>
                      <a:r>
                        <a:rPr lang="es-ES" sz="1400" baseline="0" dirty="0" err="1" smtClean="0"/>
                        <a:t>projects</a:t>
                      </a:r>
                      <a:r>
                        <a:rPr lang="es-ES" sz="1400" baseline="0" dirty="0" smtClean="0"/>
                        <a:t> </a:t>
                      </a:r>
                      <a:endParaRPr lang="es-ES" sz="1400" dirty="0"/>
                    </a:p>
                  </a:txBody>
                  <a:tcPr/>
                </a:tc>
                <a:tc>
                  <a:txBody>
                    <a:bodyPr/>
                    <a:lstStyle/>
                    <a:p>
                      <a:r>
                        <a:rPr lang="es-ES" sz="1400" dirty="0" err="1" smtClean="0"/>
                        <a:t>Empirical</a:t>
                      </a:r>
                      <a:r>
                        <a:rPr lang="es-ES" sz="1400" dirty="0" smtClean="0"/>
                        <a:t> data </a:t>
                      </a:r>
                      <a:r>
                        <a:rPr lang="es-ES" sz="1400" dirty="0" err="1" smtClean="0"/>
                        <a:t>for</a:t>
                      </a:r>
                      <a:r>
                        <a:rPr lang="es-ES" sz="1400" dirty="0" smtClean="0"/>
                        <a:t> </a:t>
                      </a:r>
                      <a:r>
                        <a:rPr lang="es-ES" sz="1400" dirty="0" err="1" smtClean="0"/>
                        <a:t>waste</a:t>
                      </a:r>
                      <a:r>
                        <a:rPr lang="es-ES" sz="1400" dirty="0" smtClean="0"/>
                        <a:t> </a:t>
                      </a:r>
                      <a:r>
                        <a:rPr lang="es-ES" sz="1400" dirty="0" err="1" smtClean="0"/>
                        <a:t>projects</a:t>
                      </a:r>
                      <a:endParaRPr lang="es-ES" sz="1400" dirty="0"/>
                    </a:p>
                  </a:txBody>
                  <a:tcPr/>
                </a:tc>
              </a:tr>
              <a:tr h="1017803">
                <a:tc>
                  <a:txBody>
                    <a:bodyPr/>
                    <a:lstStyle/>
                    <a:p>
                      <a:r>
                        <a:rPr lang="es-ES" sz="1600" b="1" dirty="0" err="1" smtClean="0">
                          <a:solidFill>
                            <a:schemeClr val="bg1"/>
                          </a:solidFill>
                        </a:rPr>
                        <a:t>Method</a:t>
                      </a:r>
                      <a:endParaRPr lang="es-ES" sz="1600" b="1" dirty="0">
                        <a:solidFill>
                          <a:schemeClr val="bg1"/>
                        </a:solidFill>
                      </a:endParaRPr>
                    </a:p>
                  </a:txBody>
                  <a:tcPr>
                    <a:solidFill>
                      <a:schemeClr val="accent1"/>
                    </a:solidFill>
                  </a:tcPr>
                </a:tc>
                <a:tc>
                  <a:txBody>
                    <a:bodyPr/>
                    <a:lstStyle/>
                    <a:p>
                      <a:r>
                        <a:rPr lang="es-ES" sz="1400" dirty="0" smtClean="0"/>
                        <a:t>SD </a:t>
                      </a:r>
                      <a:r>
                        <a:rPr lang="es-ES" sz="1400" dirty="0" err="1" smtClean="0"/>
                        <a:t>indicators</a:t>
                      </a:r>
                      <a:r>
                        <a:rPr lang="es-ES" sz="1400" dirty="0" smtClean="0"/>
                        <a:t> - </a:t>
                      </a:r>
                      <a:r>
                        <a:rPr lang="es-ES" sz="1400" dirty="0" err="1" smtClean="0"/>
                        <a:t>qualitative</a:t>
                      </a:r>
                      <a:r>
                        <a:rPr lang="es-ES" sz="1400" dirty="0" smtClean="0"/>
                        <a:t> </a:t>
                      </a:r>
                      <a:r>
                        <a:rPr lang="es-ES" sz="1400" dirty="0" err="1" smtClean="0"/>
                        <a:t>description</a:t>
                      </a:r>
                      <a:r>
                        <a:rPr lang="es-ES" sz="1400" dirty="0" smtClean="0"/>
                        <a:t> </a:t>
                      </a:r>
                      <a:endParaRPr lang="es-ES" sz="1400" dirty="0"/>
                    </a:p>
                  </a:txBody>
                  <a:tcPr/>
                </a:tc>
                <a:tc>
                  <a:txBody>
                    <a:bodyPr/>
                    <a:lstStyle/>
                    <a:p>
                      <a:r>
                        <a:rPr lang="es-ES" sz="1400" dirty="0" err="1" smtClean="0"/>
                        <a:t>Multi</a:t>
                      </a:r>
                      <a:r>
                        <a:rPr lang="es-ES" sz="1400" dirty="0" smtClean="0"/>
                        <a:t> </a:t>
                      </a:r>
                      <a:r>
                        <a:rPr lang="es-ES" sz="1400" dirty="0" err="1" smtClean="0"/>
                        <a:t>Criteria</a:t>
                      </a:r>
                      <a:r>
                        <a:rPr lang="es-ES" sz="1400" dirty="0" smtClean="0"/>
                        <a:t> </a:t>
                      </a:r>
                      <a:r>
                        <a:rPr lang="es-ES" sz="1400" dirty="0" err="1" smtClean="0"/>
                        <a:t>Analysis</a:t>
                      </a:r>
                      <a:r>
                        <a:rPr lang="es-ES" sz="1400" dirty="0" smtClean="0"/>
                        <a:t> (MCA)</a:t>
                      </a:r>
                      <a:endParaRPr lang="es-ES" sz="1400" dirty="0"/>
                    </a:p>
                  </a:txBody>
                  <a:tcPr/>
                </a:tc>
                <a:tc>
                  <a:txBody>
                    <a:bodyPr/>
                    <a:lstStyle/>
                    <a:p>
                      <a:r>
                        <a:rPr lang="es-ES" sz="1400" dirty="0" smtClean="0"/>
                        <a:t>SD</a:t>
                      </a:r>
                      <a:r>
                        <a:rPr lang="es-ES" sz="1400" baseline="0" dirty="0" smtClean="0"/>
                        <a:t> </a:t>
                      </a:r>
                      <a:r>
                        <a:rPr lang="es-ES" sz="1400" baseline="0" dirty="0" err="1" smtClean="0"/>
                        <a:t>indicators</a:t>
                      </a:r>
                      <a:r>
                        <a:rPr lang="es-ES" sz="1400" baseline="0" dirty="0" smtClean="0"/>
                        <a:t> - </a:t>
                      </a:r>
                      <a:r>
                        <a:rPr lang="es-ES" sz="1400" baseline="0" dirty="0" err="1" smtClean="0"/>
                        <a:t>structured</a:t>
                      </a:r>
                      <a:r>
                        <a:rPr lang="es-ES" sz="1400" baseline="0" dirty="0" smtClean="0"/>
                        <a:t> </a:t>
                      </a:r>
                      <a:r>
                        <a:rPr lang="es-ES" sz="1400" baseline="0" dirty="0" err="1" smtClean="0"/>
                        <a:t>prioritization</a:t>
                      </a:r>
                      <a:endParaRPr lang="es-ES" sz="1400" dirty="0"/>
                    </a:p>
                  </a:txBody>
                  <a:tcPr/>
                </a:tc>
                <a:tc>
                  <a:txBody>
                    <a:bodyPr/>
                    <a:lstStyle/>
                    <a:p>
                      <a:r>
                        <a:rPr lang="es-ES" sz="1400" baseline="0" dirty="0" err="1" smtClean="0"/>
                        <a:t>Monetary</a:t>
                      </a:r>
                      <a:r>
                        <a:rPr lang="es-ES" sz="1400" baseline="0" dirty="0" smtClean="0"/>
                        <a:t> </a:t>
                      </a:r>
                      <a:r>
                        <a:rPr lang="es-ES" sz="1400" baseline="0" dirty="0" err="1" smtClean="0"/>
                        <a:t>valuation</a:t>
                      </a:r>
                      <a:r>
                        <a:rPr lang="es-ES" sz="1400" baseline="0" dirty="0" smtClean="0"/>
                        <a:t> - t</a:t>
                      </a:r>
                      <a:r>
                        <a:rPr lang="es-ES" sz="1400" dirty="0" smtClean="0"/>
                        <a:t>ransfer </a:t>
                      </a:r>
                      <a:r>
                        <a:rPr lang="es-ES" sz="1400" dirty="0" err="1" smtClean="0"/>
                        <a:t>pricing</a:t>
                      </a:r>
                      <a:r>
                        <a:rPr lang="es-ES" sz="1400" baseline="0" dirty="0" smtClean="0"/>
                        <a:t> </a:t>
                      </a:r>
                      <a:endParaRPr lang="es-ES" sz="1400" dirty="0"/>
                    </a:p>
                  </a:txBody>
                  <a:tcPr/>
                </a:tc>
                <a:tc>
                  <a:txBody>
                    <a:bodyPr/>
                    <a:lstStyle/>
                    <a:p>
                      <a:r>
                        <a:rPr lang="es-ES" sz="1400" dirty="0" err="1" smtClean="0"/>
                        <a:t>Valuation</a:t>
                      </a:r>
                      <a:r>
                        <a:rPr lang="es-ES" sz="1400" dirty="0" smtClean="0"/>
                        <a:t> -</a:t>
                      </a:r>
                      <a:r>
                        <a:rPr lang="es-ES" sz="1400" dirty="0" err="1" smtClean="0"/>
                        <a:t>willingness</a:t>
                      </a:r>
                      <a:r>
                        <a:rPr lang="es-ES" sz="1400" baseline="0" dirty="0" smtClean="0"/>
                        <a:t> to </a:t>
                      </a:r>
                      <a:r>
                        <a:rPr lang="es-ES" sz="1400" baseline="0" dirty="0" err="1" smtClean="0"/>
                        <a:t>pay</a:t>
                      </a:r>
                      <a:endParaRPr lang="es-ES" sz="1400" dirty="0"/>
                    </a:p>
                  </a:txBody>
                  <a:tcPr/>
                </a:tc>
              </a:tr>
              <a:tr h="623814">
                <a:tc>
                  <a:txBody>
                    <a:bodyPr/>
                    <a:lstStyle/>
                    <a:p>
                      <a:r>
                        <a:rPr lang="es-ES" sz="1600" b="1" dirty="0" smtClean="0">
                          <a:solidFill>
                            <a:schemeClr val="bg1"/>
                          </a:solidFill>
                        </a:rPr>
                        <a:t>Key </a:t>
                      </a:r>
                      <a:r>
                        <a:rPr lang="es-ES" sz="1600" b="1" dirty="0" err="1" smtClean="0">
                          <a:solidFill>
                            <a:schemeClr val="bg1"/>
                          </a:solidFill>
                        </a:rPr>
                        <a:t>stakeholder</a:t>
                      </a:r>
                      <a:endParaRPr lang="es-ES" sz="1600" b="1" dirty="0">
                        <a:solidFill>
                          <a:schemeClr val="bg1"/>
                        </a:solidFill>
                      </a:endParaRPr>
                    </a:p>
                  </a:txBody>
                  <a:tcPr>
                    <a:solidFill>
                      <a:schemeClr val="accent1"/>
                    </a:solidFill>
                  </a:tcPr>
                </a:tc>
                <a:tc>
                  <a:txBody>
                    <a:bodyPr/>
                    <a:lstStyle/>
                    <a:p>
                      <a:r>
                        <a:rPr lang="es-ES" sz="1400" dirty="0" smtClean="0"/>
                        <a:t>CDM Project </a:t>
                      </a:r>
                      <a:r>
                        <a:rPr lang="es-ES" sz="1400" dirty="0" err="1" smtClean="0"/>
                        <a:t>developer</a:t>
                      </a:r>
                      <a:endParaRPr lang="es-ES" sz="1400" dirty="0"/>
                    </a:p>
                  </a:txBody>
                  <a:tcPr/>
                </a:tc>
                <a:tc>
                  <a:txBody>
                    <a:bodyPr/>
                    <a:lstStyle/>
                    <a:p>
                      <a:r>
                        <a:rPr lang="es-ES" sz="1400" dirty="0" smtClean="0"/>
                        <a:t>NAMA </a:t>
                      </a:r>
                      <a:r>
                        <a:rPr lang="es-ES" sz="1400" dirty="0" err="1" smtClean="0"/>
                        <a:t>developer</a:t>
                      </a:r>
                      <a:endParaRPr lang="es-ES" sz="1400" dirty="0"/>
                    </a:p>
                  </a:txBody>
                  <a:tcPr/>
                </a:tc>
                <a:tc>
                  <a:txBody>
                    <a:bodyPr/>
                    <a:lstStyle/>
                    <a:p>
                      <a:r>
                        <a:rPr lang="es-ES" sz="1400" dirty="0" smtClean="0"/>
                        <a:t>LEDS/NAMA </a:t>
                      </a:r>
                      <a:r>
                        <a:rPr lang="es-ES" sz="1400" dirty="0" err="1" smtClean="0"/>
                        <a:t>developer</a:t>
                      </a:r>
                      <a:endParaRPr lang="es-ES" sz="1400" dirty="0"/>
                    </a:p>
                  </a:txBody>
                  <a:tcPr/>
                </a:tc>
                <a:tc>
                  <a:txBody>
                    <a:bodyPr/>
                    <a:lstStyle/>
                    <a:p>
                      <a:r>
                        <a:rPr lang="es-ES" sz="1400" dirty="0" err="1" smtClean="0"/>
                        <a:t>Experts</a:t>
                      </a:r>
                      <a:r>
                        <a:rPr lang="es-ES" sz="1400" baseline="0" dirty="0" smtClean="0"/>
                        <a:t> </a:t>
                      </a:r>
                      <a:endParaRPr lang="es-ES" sz="1400" dirty="0"/>
                    </a:p>
                  </a:txBody>
                  <a:tcPr/>
                </a:tc>
                <a:tc>
                  <a:txBody>
                    <a:bodyPr/>
                    <a:lstStyle/>
                    <a:p>
                      <a:r>
                        <a:rPr lang="es-ES" sz="1400" dirty="0" err="1" smtClean="0"/>
                        <a:t>Experts</a:t>
                      </a:r>
                      <a:endParaRPr lang="es-ES" sz="1400" dirty="0"/>
                    </a:p>
                  </a:txBody>
                  <a:tcPr/>
                </a:tc>
              </a:tr>
            </a:tbl>
          </a:graphicData>
        </a:graphic>
      </p:graphicFrame>
    </p:spTree>
    <p:extLst>
      <p:ext uri="{BB962C8B-B14F-4D97-AF65-F5344CB8AC3E}">
        <p14:creationId xmlns:p14="http://schemas.microsoft.com/office/powerpoint/2010/main" val="328564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575" y="404664"/>
            <a:ext cx="7161213" cy="1008112"/>
          </a:xfrm>
        </p:spPr>
        <p:txBody>
          <a:bodyPr/>
          <a:lstStyle/>
          <a:p>
            <a:r>
              <a:rPr lang="en-US" dirty="0" smtClean="0"/>
              <a:t>CDM SD Tool</a:t>
            </a:r>
            <a:endParaRPr lang="en-US" sz="2000"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84729" y="1727775"/>
            <a:ext cx="8420100" cy="391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a:spLocks noChangeArrowheads="1"/>
          </p:cNvSpPr>
          <p:nvPr/>
        </p:nvSpPr>
        <p:spPr bwMode="auto">
          <a:xfrm>
            <a:off x="546581" y="5520816"/>
            <a:ext cx="90461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New Roman" pitchFamily="18" charset="0"/>
                <a:cs typeface="Times New Roman" pitchFamily="18" charset="0"/>
              </a:defRPr>
            </a:lvl1pPr>
            <a:lvl2pPr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marL="457200" marR="0" lvl="1" indent="0" defTabSz="91440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Source: Approved at CDM</a:t>
            </a:r>
            <a:r>
              <a:rPr kumimoji="0" lang="en-US" altLang="en-US" sz="1800" b="0" i="0" u="none" strike="noStrike" kern="0" cap="none" spc="0" normalizeH="0" noProof="0" dirty="0" smtClean="0">
                <a:ln>
                  <a:noFill/>
                </a:ln>
                <a:solidFill>
                  <a:srgbClr val="000000"/>
                </a:solidFill>
                <a:effectLst/>
                <a:uLnTx/>
                <a:uFillTx/>
                <a:latin typeface="Times New Roman" pitchFamily="18" charset="0"/>
                <a:cs typeface="Times New Roman" pitchFamily="18" charset="0"/>
              </a:rPr>
              <a:t> </a:t>
            </a:r>
            <a:r>
              <a:rPr kumimoji="0" lang="en-US" altLang="en-US" sz="18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EB70: </a:t>
            </a:r>
            <a:r>
              <a:rPr kumimoji="0" lang="en-US" altLang="en-US" sz="1800" b="0" i="0" u="none" strike="noStrike" kern="0" cap="none" spc="0" normalizeH="0" baseline="0" noProof="0" dirty="0" smtClean="0">
                <a:ln>
                  <a:noFill/>
                </a:ln>
                <a:effectLst/>
                <a:uLnTx/>
                <a:uFillTx/>
                <a:latin typeface="Times New Roman" pitchFamily="18" charset="0"/>
                <a:cs typeface="Times New Roman" pitchFamily="18" charset="0"/>
                <a:hlinkClick r:id="rId4"/>
              </a:rPr>
              <a:t>https://www.research.net/s/SD_tool_vers7</a:t>
            </a:r>
            <a:endParaRPr kumimoji="0" lang="en-US" altLang="en-US" sz="1800" b="0" i="0" u="none" strike="noStrike" kern="0" cap="none" spc="0" normalizeH="0" baseline="0" noProof="0" dirty="0" smtClean="0">
              <a:ln>
                <a:noFill/>
              </a:ln>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2121432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992560" y="332656"/>
            <a:ext cx="7098789" cy="838200"/>
          </a:xfrm>
        </p:spPr>
        <p:txBody>
          <a:bodyPr/>
          <a:lstStyle/>
          <a:p>
            <a:pPr algn="l"/>
            <a:r>
              <a:rPr lang="en-GB" altLang="en-US" sz="2400" dirty="0" smtClean="0"/>
              <a:t>Example of SDC report: - air quality</a:t>
            </a:r>
            <a:br>
              <a:rPr lang="en-GB" altLang="en-US" sz="2400" dirty="0" smtClean="0"/>
            </a:br>
            <a:r>
              <a:rPr lang="en-GB" altLang="en-US" sz="2400" dirty="0" smtClean="0"/>
              <a:t>Improved cook stoves programme in India</a:t>
            </a: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010" y="1412776"/>
            <a:ext cx="8547580"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507" y="3573016"/>
            <a:ext cx="9062942" cy="242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0950159"/>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946" y="332656"/>
            <a:ext cx="8420100" cy="1143000"/>
          </a:xfrm>
        </p:spPr>
        <p:txBody>
          <a:bodyPr/>
          <a:lstStyle/>
          <a:p>
            <a:pPr algn="l"/>
            <a:r>
              <a:rPr lang="en-US" dirty="0" smtClean="0"/>
              <a:t>A co-benefits approach</a:t>
            </a:r>
            <a:endParaRPr lang="en-US" dirty="0"/>
          </a:p>
        </p:txBody>
      </p:sp>
      <p:sp>
        <p:nvSpPr>
          <p:cNvPr id="4" name="TextBox 3"/>
          <p:cNvSpPr txBox="1"/>
          <p:nvPr/>
        </p:nvSpPr>
        <p:spPr>
          <a:xfrm>
            <a:off x="308597" y="5655731"/>
            <a:ext cx="9361040" cy="276999"/>
          </a:xfrm>
          <a:prstGeom prst="rect">
            <a:avLst/>
          </a:prstGeom>
          <a:noFill/>
        </p:spPr>
        <p:txBody>
          <a:bodyPr wrap="square" rtlCol="0">
            <a:spAutoFit/>
          </a:bodyPr>
          <a:lstStyle/>
          <a:p>
            <a:r>
              <a:rPr lang="en-US" sz="1200" dirty="0" smtClean="0"/>
              <a:t>Source: </a:t>
            </a:r>
            <a:r>
              <a:rPr lang="en-US" sz="1200" dirty="0" err="1" smtClean="0"/>
              <a:t>Dubash</a:t>
            </a:r>
            <a:r>
              <a:rPr lang="en-US" sz="1200" dirty="0" smtClean="0"/>
              <a:t> et. al. (2013): “Indian Climate Change Policy. Exploring a Co-benefits Based Approach”, Economic &amp; Political Weekly, June 1, 2013</a:t>
            </a:r>
            <a:endParaRPr lang="en-US" sz="1200"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520" y="1314708"/>
            <a:ext cx="7560840" cy="4371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4715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504" y="188640"/>
            <a:ext cx="7810450" cy="515144"/>
          </a:xfrm>
        </p:spPr>
        <p:txBody>
          <a:bodyPr/>
          <a:lstStyle/>
          <a:p>
            <a:r>
              <a:rPr lang="en-US" sz="3200" dirty="0" smtClean="0"/>
              <a:t>Example of co-benefit assessment</a:t>
            </a:r>
            <a:endParaRPr lang="en-US" sz="320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464" y="902504"/>
            <a:ext cx="7832871"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8696" y="4534289"/>
            <a:ext cx="1918109" cy="1408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0550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520" y="188640"/>
            <a:ext cx="7488832" cy="864096"/>
          </a:xfrm>
        </p:spPr>
        <p:txBody>
          <a:bodyPr/>
          <a:lstStyle/>
          <a:p>
            <a:r>
              <a:rPr lang="en-US" dirty="0" smtClean="0"/>
              <a:t>DIA Visual</a:t>
            </a:r>
            <a:endParaRPr lang="en-US" dirty="0"/>
          </a:p>
        </p:txBody>
      </p:sp>
      <p:sp>
        <p:nvSpPr>
          <p:cNvPr id="4" name="TextBox 3"/>
          <p:cNvSpPr txBox="1"/>
          <p:nvPr/>
        </p:nvSpPr>
        <p:spPr>
          <a:xfrm>
            <a:off x="344488" y="5589240"/>
            <a:ext cx="8496944" cy="461665"/>
          </a:xfrm>
          <a:prstGeom prst="rect">
            <a:avLst/>
          </a:prstGeom>
          <a:noFill/>
        </p:spPr>
        <p:txBody>
          <a:bodyPr wrap="square" rtlCol="0">
            <a:spAutoFit/>
          </a:bodyPr>
          <a:lstStyle/>
          <a:p>
            <a:r>
              <a:rPr lang="en-US" sz="1200" dirty="0" smtClean="0"/>
              <a:t>Source: Cameron et al. (2014): “</a:t>
            </a:r>
            <a:r>
              <a:rPr lang="en-US" sz="1200" dirty="0" err="1" smtClean="0"/>
              <a:t>Visualising</a:t>
            </a:r>
            <a:r>
              <a:rPr lang="en-US" sz="1200" dirty="0" smtClean="0"/>
              <a:t> Development Impacts: Experiences from country case studies.”  Conference Paper, MAPS, January 2014, Cape Town</a:t>
            </a:r>
            <a:endParaRPr lang="en-US" sz="1200" dirty="0"/>
          </a:p>
        </p:txBody>
      </p:sp>
      <p:pic>
        <p:nvPicPr>
          <p:cNvPr id="614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0472" y="965920"/>
            <a:ext cx="8352928" cy="4623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5914407"/>
      </p:ext>
    </p:extLst>
  </p:cSld>
  <p:clrMapOvr>
    <a:masterClrMapping/>
  </p:clrMapOvr>
</p:sld>
</file>

<file path=ppt/theme/theme1.xml><?xml version="1.0" encoding="utf-8"?>
<a:theme xmlns:a="http://schemas.openxmlformats.org/drawingml/2006/main" name="Breakout Session">
  <a:themeElements>
    <a:clrScheme name="overhea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verhead">
      <a:majorFont>
        <a:latin typeface="Arial"/>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verhea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verhea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verhea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verhea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verhea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verhea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verhea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B2861715554ED4BB6EB2A70BDEDF228" ma:contentTypeVersion="0" ma:contentTypeDescription="Create a new document." ma:contentTypeScope="" ma:versionID="88b43ba509beb88cdd7bd1c1a93a92fc">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B911080-5E26-4F47-8EC0-974A7184E3DA}">
  <ds:schemaRefs>
    <ds:schemaRef ds:uri="http://schemas.microsoft.com/sharepoint/v3/contenttype/forms"/>
  </ds:schemaRefs>
</ds:datastoreItem>
</file>

<file path=customXml/itemProps2.xml><?xml version="1.0" encoding="utf-8"?>
<ds:datastoreItem xmlns:ds="http://schemas.openxmlformats.org/officeDocument/2006/customXml" ds:itemID="{7A4999BC-0B6A-45D9-BD13-37922C82B5FC}">
  <ds:schemaRefs>
    <ds:schemaRef ds:uri="http://schemas.microsoft.com/office/2006/metadata/longProperties"/>
  </ds:schemaRefs>
</ds:datastoreItem>
</file>

<file path=customXml/itemProps3.xml><?xml version="1.0" encoding="utf-8"?>
<ds:datastoreItem xmlns:ds="http://schemas.openxmlformats.org/officeDocument/2006/customXml" ds:itemID="{11FAA3C7-E792-42AB-B25A-0CACFB5BB0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4.xml><?xml version="1.0" encoding="utf-8"?>
<ds:datastoreItem xmlns:ds="http://schemas.openxmlformats.org/officeDocument/2006/customXml" ds:itemID="{D924120F-5AB2-4A9A-9821-F4004D603A64}">
  <ds:schemaRefs>
    <ds:schemaRef ds:uri="http://schemas.microsoft.com/office/2006/metadata/properties"/>
    <ds:schemaRef ds:uri="http://purl.org/dc/dcmitype/"/>
    <ds:schemaRef ds:uri="http://purl.org/dc/elements/1.1/"/>
    <ds:schemaRef ds:uri="http://schemas.microsoft.com/office/2006/documentManagement/types"/>
    <ds:schemaRef ds:uri="http://schemas.openxmlformats.org/package/2006/metadata/core-properties"/>
    <ds:schemaRef ds:uri="http://www.w3.org/XML/1998/namespace"/>
    <ds:schemaRef ds:uri="http://purl.org/dc/term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Breakout Session</Template>
  <TotalTime>546</TotalTime>
  <Words>796</Words>
  <Application>Microsoft Office PowerPoint</Application>
  <PresentationFormat>A4 Paper (210x297 mm)</PresentationFormat>
  <Paragraphs>96</Paragraphs>
  <Slides>16</Slides>
  <Notes>14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Breakout Session</vt:lpstr>
      <vt:lpstr>Best practices and approaches to identify, quantify, monitor and report  the SD benefits of NAMAs</vt:lpstr>
      <vt:lpstr>Outline:</vt:lpstr>
      <vt:lpstr>Issues and Challenges</vt:lpstr>
      <vt:lpstr>Overview of approaches to measure  SD co-benefits – CDM and NAMAs</vt:lpstr>
      <vt:lpstr>CDM SD Tool</vt:lpstr>
      <vt:lpstr>Example of SDC report: - air quality Improved cook stoves programme in India</vt:lpstr>
      <vt:lpstr>A co-benefits approach</vt:lpstr>
      <vt:lpstr>Example of co-benefit assessment</vt:lpstr>
      <vt:lpstr>DIA Visual</vt:lpstr>
      <vt:lpstr>Gold Standard –valuation of co-benefits</vt:lpstr>
      <vt:lpstr>Method of valuation – benefit transfer</vt:lpstr>
      <vt:lpstr>South Pole –monetizing approach to  waste sector NAMAs</vt:lpstr>
      <vt:lpstr>Exercise: Apply the CDM SD Tool to NAMAs</vt:lpstr>
      <vt:lpstr>An integrated approach</vt:lpstr>
      <vt:lpstr>Case example</vt:lpstr>
      <vt:lpstr>Discussion</vt:lpstr>
    </vt:vector>
  </TitlesOfParts>
  <Company>DTU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practices and approaches to identify, quantify, monitor and report  the SD benefits of NAMAs</dc:title>
  <dc:creator>Karen Holm Olsen</dc:creator>
  <cp:lastModifiedBy>Karen Holm Olsen</cp:lastModifiedBy>
  <cp:revision>59</cp:revision>
  <dcterms:created xsi:type="dcterms:W3CDTF">2014-08-18T07:22:32Z</dcterms:created>
  <dcterms:modified xsi:type="dcterms:W3CDTF">2014-08-19T04:52:32Z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