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</p:sldMasterIdLst>
  <p:notesMasterIdLst>
    <p:notesMasterId r:id="rId14"/>
  </p:notesMasterIdLst>
  <p:handoutMasterIdLst>
    <p:handoutMasterId r:id="rId15"/>
  </p:handoutMasterIdLst>
  <p:sldIdLst>
    <p:sldId id="425" r:id="rId4"/>
    <p:sldId id="463" r:id="rId5"/>
    <p:sldId id="464" r:id="rId6"/>
    <p:sldId id="465" r:id="rId7"/>
    <p:sldId id="467" r:id="rId8"/>
    <p:sldId id="466" r:id="rId9"/>
    <p:sldId id="469" r:id="rId10"/>
    <p:sldId id="470" r:id="rId11"/>
    <p:sldId id="468" r:id="rId12"/>
    <p:sldId id="471" r:id="rId13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4D4D4D"/>
    <a:srgbClr val="5F5F5F"/>
    <a:srgbClr val="777777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83876" autoAdjust="0"/>
  </p:normalViewPr>
  <p:slideViewPr>
    <p:cSldViewPr>
      <p:cViewPr>
        <p:scale>
          <a:sx n="75" d="100"/>
          <a:sy n="75" d="100"/>
        </p:scale>
        <p:origin x="-170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 dirty="0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 dirty="0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37" y="9252294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4762"/>
          </a:xfrm>
          <a:prstGeom prst="rect">
            <a:avLst/>
          </a:prstGeom>
        </p:spPr>
        <p:txBody>
          <a:bodyPr vert="horz" lIns="88093" tIns="44047" rIns="88093" bIns="44047" rtlCol="0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8" y="4706387"/>
            <a:ext cx="4983444" cy="445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3" tIns="47710" rIns="95423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75555" y="388743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 dirty="0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75555" y="9223782"/>
            <a:ext cx="5843392" cy="15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093" tIns="44047" rIns="88093" bIns="44047"/>
          <a:lstStyle/>
          <a:p>
            <a:endParaRPr lang="en-GB" dirty="0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9478" y="149044"/>
            <a:ext cx="5841872" cy="173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2815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5" y="9223781"/>
            <a:ext cx="621412" cy="62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885" indent="-285725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290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061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220" indent="-228580" defTabSz="95241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38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54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870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5861" indent="-228580" defTabSz="95241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dirty="0"/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5128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758" indent="-284468" defTabSz="95128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460" indent="-227881" defTabSz="95128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750" indent="-227881" defTabSz="95128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040" indent="-227881" defTabSz="951285" eaLnBrk="0" hangingPunct="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7507" indent="-227881" defTabSz="9512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7973" indent="-227881" defTabSz="9512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8440" indent="-227881" defTabSz="9512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8906" indent="-227881" defTabSz="951285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rgbClr val="000000"/>
                </a:solidFill>
              </a:rPr>
              <a:t>Presentation title</a:t>
            </a: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 dirty="0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 dirty="0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>
            <a:spLocks noGrp="1" noChangeArrowheads="1"/>
          </p:cNvSpPr>
          <p:nvPr>
            <p:ph type="dt" sz="quarter" idx="2"/>
          </p:nvPr>
        </p:nvSpPr>
        <p:spPr>
          <a:xfrm>
            <a:off x="1763688" y="6165304"/>
            <a:ext cx="5937722" cy="57606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400" b="1" i="1" dirty="0" smtClean="0"/>
              <a:t>UNFCCC Secretariat 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760"/>
            <a:ext cx="7881938" cy="1420787"/>
          </a:xfrm>
        </p:spPr>
        <p:txBody>
          <a:bodyPr/>
          <a:lstStyle/>
          <a:p>
            <a:r>
              <a:rPr lang="en-GB" sz="3200" dirty="0" smtClean="0"/>
              <a:t>SBL s</a:t>
            </a:r>
            <a:r>
              <a:rPr lang="en-GB" sz="3200" dirty="0" smtClean="0"/>
              <a:t>ubmission options</a:t>
            </a:r>
            <a:br>
              <a:rPr lang="en-GB" sz="3200" dirty="0" smtClean="0"/>
            </a:br>
            <a:r>
              <a:rPr lang="en-GB" sz="3200" dirty="0" smtClean="0"/>
              <a:t>Landfill sector: methane destruction + energy generation</a:t>
            </a:r>
            <a:endParaRPr lang="de-DE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650875" y="1412875"/>
            <a:ext cx="788193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endParaRPr lang="de-DE" sz="2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0875" y="3573016"/>
            <a:ext cx="7737475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r>
              <a:rPr lang="en-GB" altLang="en-US" sz="1600" b="1" dirty="0">
                <a:solidFill>
                  <a:schemeClr val="bg1"/>
                </a:solidFill>
              </a:rPr>
              <a:t>Karla Solís</a:t>
            </a: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en-US" sz="1600" b="1" dirty="0">
                <a:solidFill>
                  <a:schemeClr val="bg1"/>
                </a:solidFill>
              </a:rPr>
              <a:t>Team Lead </a:t>
            </a: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en-US" sz="1600" b="1" dirty="0">
                <a:solidFill>
                  <a:schemeClr val="bg1"/>
                </a:solidFill>
              </a:rPr>
              <a:t>Regional Collaboration Centre St. George’s</a:t>
            </a:r>
            <a:endParaRPr lang="en-GB" altLang="en-US" sz="1600" b="1" dirty="0">
              <a:solidFill>
                <a:schemeClr val="bg1"/>
              </a:solidFill>
            </a:endParaRP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endParaRPr lang="en-US" altLang="en-US" sz="1600" dirty="0">
              <a:solidFill>
                <a:schemeClr val="bg1"/>
              </a:solidFill>
            </a:endParaRP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en-US" sz="1600" dirty="0">
                <a:solidFill>
                  <a:schemeClr val="bg1"/>
                </a:solidFill>
              </a:rPr>
              <a:t>Regional Workshop on CDM &amp; NAMAs</a:t>
            </a: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en-US" sz="1600" dirty="0">
                <a:solidFill>
                  <a:schemeClr val="bg1"/>
                </a:solidFill>
              </a:rPr>
              <a:t>1</a:t>
            </a:r>
            <a:r>
              <a:rPr lang="en-US" altLang="en-US" sz="1600" baseline="30000" dirty="0">
                <a:solidFill>
                  <a:schemeClr val="bg1"/>
                </a:solidFill>
              </a:rPr>
              <a:t>st</a:t>
            </a:r>
            <a:r>
              <a:rPr lang="en-US" altLang="en-US" sz="1600" dirty="0">
                <a:solidFill>
                  <a:schemeClr val="bg1"/>
                </a:solidFill>
              </a:rPr>
              <a:t> September </a:t>
            </a:r>
            <a:r>
              <a:rPr lang="en-US" altLang="en-US" sz="1600" dirty="0" smtClean="0">
                <a:solidFill>
                  <a:schemeClr val="bg1"/>
                </a:solidFill>
              </a:rPr>
              <a:t>2014</a:t>
            </a:r>
            <a:endParaRPr lang="en-US" altLang="en-US" sz="1600" b="1" dirty="0">
              <a:solidFill>
                <a:schemeClr val="bg1"/>
              </a:solidFill>
            </a:endParaRP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endParaRPr lang="en-US" altLang="en-US" sz="1600" b="1" dirty="0">
              <a:solidFill>
                <a:schemeClr val="bg1"/>
              </a:solidFill>
            </a:endParaRPr>
          </a:p>
          <a:p>
            <a:pPr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endParaRPr lang="de-DE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6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3273425" y="6391275"/>
            <a:ext cx="5230813" cy="179388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zh-CN" sz="1200" dirty="0" smtClean="0">
                <a:solidFill>
                  <a:srgbClr val="000000"/>
                </a:solidFill>
                <a:ea typeface="SimSun" pitchFamily="2" charset="-122"/>
              </a:rPr>
              <a:t>UNFCCC secretariat, SDM programme</a:t>
            </a:r>
            <a:endParaRPr lang="de-DE" altLang="zh-CN" sz="1200" smtClean="0">
              <a:solidFill>
                <a:srgbClr val="000000"/>
              </a:solidFill>
              <a:ea typeface="SimSun" pitchFamily="2" charset="-122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16113"/>
            <a:ext cx="7881937" cy="1204912"/>
          </a:xfrm>
        </p:spPr>
        <p:txBody>
          <a:bodyPr/>
          <a:lstStyle/>
          <a:p>
            <a:pPr algn="ctr"/>
            <a:r>
              <a:rPr lang="en-US" altLang="zh-CN" sz="5400" b="1" dirty="0" smtClean="0">
                <a:solidFill>
                  <a:srgbClr val="FFFFFF"/>
                </a:solidFill>
                <a:ea typeface="SimSun" pitchFamily="2" charset="-122"/>
              </a:rPr>
              <a:t>GRACIAS </a:t>
            </a:r>
            <a:r>
              <a:rPr lang="en-US" altLang="zh-CN" sz="5400" b="1" dirty="0" smtClean="0">
                <a:solidFill>
                  <a:srgbClr val="FFFFFF"/>
                </a:solidFill>
                <a:ea typeface="SimSun" pitchFamily="2" charset="-122"/>
                <a:sym typeface="Wingdings" panose="05000000000000000000" pitchFamily="2" charset="2"/>
              </a:rPr>
              <a:t></a:t>
            </a:r>
            <a:br>
              <a:rPr lang="en-US" altLang="zh-CN" sz="5400" b="1" dirty="0" smtClean="0">
                <a:solidFill>
                  <a:srgbClr val="FFFFFF"/>
                </a:solidFill>
                <a:ea typeface="SimSun" pitchFamily="2" charset="-122"/>
                <a:sym typeface="Wingdings" panose="05000000000000000000" pitchFamily="2" charset="2"/>
              </a:rPr>
            </a:br>
            <a:endParaRPr lang="de-DE" altLang="zh-CN" sz="5400" b="1" dirty="0" smtClean="0">
              <a:solidFill>
                <a:srgbClr val="FFFFFF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01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Background</a:t>
            </a:r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To facilitate submissions of proposed standardized baselines, the UNFCCC secretariat prepared specific templates to be submitted by DNAs interested in having SB for the waste sector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25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Two options</a:t>
            </a:r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DNAs may choose to apply one of two approaches for the PSB: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Simplified approach following the </a:t>
            </a:r>
            <a:r>
              <a:rPr lang="en-US" sz="2000" i="1" dirty="0"/>
              <a:t>“Guidelines for the establishment of sector specific standardized baselines</a:t>
            </a:r>
            <a:r>
              <a:rPr lang="en-US" sz="2000" i="1" dirty="0" smtClean="0"/>
              <a:t>”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Encompassing approach following “</a:t>
            </a:r>
            <a:r>
              <a:rPr lang="en-GB" sz="2000" i="1" dirty="0" smtClean="0"/>
              <a:t>ACM0001 </a:t>
            </a:r>
            <a:r>
              <a:rPr lang="en-IE" sz="2000" i="1" dirty="0"/>
              <a:t>Flaring or use of landfill </a:t>
            </a:r>
            <a:r>
              <a:rPr lang="en-IE" sz="2000" i="1" dirty="0" smtClean="0"/>
              <a:t>gas”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IE" sz="2000" dirty="0" smtClean="0"/>
              <a:t>Both options are only relevant for projects capturing landfill gas, and not to other types of waste management. These would require a different SB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79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Simplified approach</a:t>
            </a:r>
            <a:endParaRPr lang="en-US" sz="2000" dirty="0" smtClean="0"/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/>
              <a:t>The Simplified </a:t>
            </a:r>
            <a:r>
              <a:rPr lang="en-GB" sz="2000" dirty="0" smtClean="0"/>
              <a:t>approach: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Follows the provisions in the </a:t>
            </a:r>
            <a:r>
              <a:rPr lang="en-US" sz="2000" i="1" dirty="0" smtClean="0"/>
              <a:t>“Guidelines </a:t>
            </a:r>
            <a:r>
              <a:rPr lang="en-US" sz="2000" i="1" dirty="0"/>
              <a:t>for the establishment of sector specific standardized baselines</a:t>
            </a:r>
            <a:r>
              <a:rPr lang="en-US" sz="2000" i="1" dirty="0" smtClean="0"/>
              <a:t>”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Applicable only to projects flaring landfill gas – without thermal or electric utilisation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Requires only small effort to propose, as little additional information is required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3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Simplified approach</a:t>
            </a:r>
            <a:endParaRPr lang="en-US" sz="2000" dirty="0" smtClean="0"/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Information required: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Current national / regional regulations regarding landfill operation, particularly regarding landfill gas 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QA/QC measures to ensure the regulations information is substantiated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784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ACM0001 approach</a:t>
            </a:r>
            <a:endParaRPr lang="en-US" sz="2000" dirty="0" smtClean="0"/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/>
              <a:t>The </a:t>
            </a:r>
            <a:r>
              <a:rPr lang="en-GB" sz="2000" dirty="0" smtClean="0"/>
              <a:t>encompassing approach: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Follows the applicability criteria of ACM0001</a:t>
            </a:r>
            <a:endParaRPr lang="en-US" sz="2000" i="1" dirty="0" smtClean="0"/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Applicable for all types of landfills, also with thermal energy or electricity generation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Requires additional effort to propose, as additional information regarding the current waste disposal is required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169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352928" cy="5256584"/>
          </a:xfrm>
        </p:spPr>
        <p:txBody>
          <a:bodyPr/>
          <a:lstStyle/>
          <a:p>
            <a:r>
              <a:rPr lang="en-US" sz="2000" b="1" dirty="0"/>
              <a:t>Elements to be </a:t>
            </a:r>
            <a:r>
              <a:rPr lang="en-US" sz="2000" b="1" dirty="0" smtClean="0"/>
              <a:t>standardized</a:t>
            </a:r>
          </a:p>
          <a:p>
            <a:pPr marL="0" indent="0">
              <a:buNone/>
            </a:pPr>
            <a:endParaRPr lang="en-US" sz="2000" b="1" dirty="0"/>
          </a:p>
          <a:p>
            <a:pPr lvl="2"/>
            <a:r>
              <a:rPr lang="en-GB" sz="2000" dirty="0"/>
              <a:t> Additionality demonstration</a:t>
            </a:r>
          </a:p>
          <a:p>
            <a:pPr lvl="2"/>
            <a:r>
              <a:rPr lang="en-GB" sz="2000" dirty="0"/>
              <a:t> Baseline identification </a:t>
            </a:r>
            <a:endParaRPr lang="en-US" sz="2000" dirty="0"/>
          </a:p>
          <a:p>
            <a:pPr lvl="2"/>
            <a:r>
              <a:rPr lang="en-GB" sz="2000" dirty="0"/>
              <a:t> Baseline emission/removal </a:t>
            </a:r>
            <a:r>
              <a:rPr lang="en-GB" sz="2000" dirty="0" smtClean="0"/>
              <a:t>estimation</a:t>
            </a:r>
          </a:p>
          <a:p>
            <a:pPr marL="630238" lvl="2" indent="0">
              <a:buNone/>
            </a:pPr>
            <a:r>
              <a:rPr lang="en-GB" sz="2000" dirty="0"/>
              <a:t> </a:t>
            </a:r>
            <a:endParaRPr lang="en-US" sz="2000" dirty="0"/>
          </a:p>
          <a:p>
            <a:r>
              <a:rPr lang="en-US" sz="2000" b="1" dirty="0" smtClean="0"/>
              <a:t>Applicability </a:t>
            </a:r>
            <a:r>
              <a:rPr lang="en-US" sz="2000" b="1" dirty="0"/>
              <a:t>of the proposed standardized </a:t>
            </a:r>
            <a:r>
              <a:rPr lang="en-US" sz="2000" b="1" dirty="0" smtClean="0"/>
              <a:t>baseline </a:t>
            </a:r>
          </a:p>
          <a:p>
            <a:pPr marL="0" indent="0">
              <a:buNone/>
            </a:pPr>
            <a:endParaRPr lang="en-US" sz="2000" b="1" dirty="0" smtClean="0"/>
          </a:p>
          <a:p>
            <a:pPr lvl="2"/>
            <a:r>
              <a:rPr lang="en-US" sz="2000" dirty="0" smtClean="0"/>
              <a:t>For whole country or region</a:t>
            </a:r>
          </a:p>
          <a:p>
            <a:pPr marL="630238" lvl="2" indent="0">
              <a:buNone/>
            </a:pPr>
            <a:endParaRPr lang="en-US" sz="2000" dirty="0" smtClean="0"/>
          </a:p>
          <a:p>
            <a:r>
              <a:rPr lang="en-GB" sz="2000" b="1" dirty="0"/>
              <a:t>Additionality demonstration </a:t>
            </a:r>
            <a:endParaRPr lang="en-GB" sz="2000" b="1" dirty="0" smtClean="0"/>
          </a:p>
          <a:p>
            <a:endParaRPr lang="en-GB" sz="2000" b="1" dirty="0" smtClean="0"/>
          </a:p>
          <a:p>
            <a:pPr lvl="2"/>
            <a:r>
              <a:rPr lang="en-GB" sz="2000" dirty="0"/>
              <a:t>The LFG </a:t>
            </a:r>
            <a:r>
              <a:rPr lang="en-GB" sz="2000" dirty="0" smtClean="0"/>
              <a:t>to power up to 10 MW;</a:t>
            </a:r>
            <a:endParaRPr lang="en-US" sz="2000" dirty="0"/>
          </a:p>
          <a:p>
            <a:pPr lvl="2"/>
            <a:r>
              <a:rPr lang="en-GB" sz="2000" dirty="0"/>
              <a:t>The LFG </a:t>
            </a:r>
            <a:r>
              <a:rPr lang="en-GB" sz="2000" dirty="0" smtClean="0"/>
              <a:t>to heat </a:t>
            </a:r>
            <a:r>
              <a:rPr lang="en-GB" sz="2000" dirty="0"/>
              <a:t>for internal or external consumption;</a:t>
            </a:r>
            <a:endParaRPr lang="en-US" sz="2000" dirty="0"/>
          </a:p>
          <a:p>
            <a:pPr lvl="2"/>
            <a:r>
              <a:rPr lang="en-GB" sz="2000" dirty="0"/>
              <a:t>The LFG is flared.</a:t>
            </a:r>
            <a:endParaRPr lang="en-US" sz="2000" dirty="0"/>
          </a:p>
          <a:p>
            <a:pPr lvl="2"/>
            <a:endParaRPr lang="en-US" b="1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ACM0001 approach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8030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329488" cy="4829646"/>
          </a:xfrm>
        </p:spPr>
        <p:txBody>
          <a:bodyPr/>
          <a:lstStyle/>
          <a:p>
            <a:r>
              <a:rPr lang="en-GB" sz="2000" b="1" dirty="0"/>
              <a:t>Baseline identification </a:t>
            </a: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  <a:p>
            <a:pPr lvl="2"/>
            <a:r>
              <a:rPr lang="en-GB" sz="2000" dirty="0"/>
              <a:t>Atmospheric release of the LFG</a:t>
            </a:r>
          </a:p>
          <a:p>
            <a:pPr lvl="2"/>
            <a:r>
              <a:rPr lang="en-GB" sz="2000" dirty="0"/>
              <a:t>Electricity (grid/ off-grid)</a:t>
            </a:r>
          </a:p>
          <a:p>
            <a:pPr lvl="2"/>
            <a:r>
              <a:rPr lang="en-GB" sz="2000" dirty="0"/>
              <a:t>Heat (natural gas with 100% efficiency</a:t>
            </a:r>
            <a:r>
              <a:rPr lang="en-GB" sz="2000" dirty="0" smtClean="0"/>
              <a:t>)</a:t>
            </a:r>
          </a:p>
          <a:p>
            <a:pPr marL="630238" lvl="2" indent="0">
              <a:buNone/>
            </a:pPr>
            <a:endParaRPr lang="en-GB" sz="2000" dirty="0"/>
          </a:p>
          <a:p>
            <a:r>
              <a:rPr lang="en-GB" sz="2000" b="1" dirty="0" smtClean="0"/>
              <a:t>Applicability</a:t>
            </a:r>
          </a:p>
          <a:p>
            <a:pPr marL="0" indent="0">
              <a:buNone/>
            </a:pPr>
            <a:endParaRPr lang="en-GB" sz="2000" b="1" dirty="0"/>
          </a:p>
          <a:p>
            <a:pPr lvl="2"/>
            <a:r>
              <a:rPr lang="en-GB" sz="2000" dirty="0"/>
              <a:t>Alternative use of waste. </a:t>
            </a:r>
          </a:p>
          <a:p>
            <a:pPr lvl="2"/>
            <a:r>
              <a:rPr lang="en-GB" sz="2000" dirty="0"/>
              <a:t>No SWDSs (solid waste disposal sites) generate electricity and/or </a:t>
            </a:r>
            <a:r>
              <a:rPr lang="en-GB" sz="2000" dirty="0" smtClean="0"/>
              <a:t>heat</a:t>
            </a:r>
          </a:p>
          <a:p>
            <a:pPr marL="630238" lvl="2" indent="0">
              <a:buNone/>
            </a:pPr>
            <a:endParaRPr lang="en-GB" sz="2000" dirty="0"/>
          </a:p>
          <a:p>
            <a:r>
              <a:rPr lang="en-US" sz="2000" b="1" dirty="0"/>
              <a:t>Baseline emission estimation </a:t>
            </a:r>
          </a:p>
          <a:p>
            <a:pPr lvl="2"/>
            <a:r>
              <a:rPr lang="en-GB" sz="2000" dirty="0"/>
              <a:t>Fraction of LFG captured and destroyed in the baseline (if any)</a:t>
            </a:r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ACM0001 approach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445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ACM0001 approach</a:t>
            </a:r>
            <a:endParaRPr lang="en-US" sz="2000" dirty="0" smtClean="0"/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11188" y="980728"/>
            <a:ext cx="7921625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Information required: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Current national / regional regulations regarding landfill operation, particularly regarding landfill gas and recycling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For the landfills currently operating: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Amount of waste disposed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whether landfill gas is captured, how much, what for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How much power/heat were generated</a:t>
            </a:r>
          </a:p>
          <a:p>
            <a:pPr marL="1085850" lvl="1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000" dirty="0" smtClean="0"/>
              <a:t>QA/QC measures for all of the above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59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387</Words>
  <Application>Microsoft Office PowerPoint</Application>
  <PresentationFormat>On-screen Show (4:3)</PresentationFormat>
  <Paragraphs>78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 UNFCCC PowerPoint</vt:lpstr>
      <vt:lpstr>UNFCCC quote</vt:lpstr>
      <vt:lpstr>UNFCCC_Master 70pt title</vt:lpstr>
      <vt:lpstr>SBL submission options Landfill sector: methane destruction + energy generation</vt:lpstr>
      <vt:lpstr>Background</vt:lpstr>
      <vt:lpstr>Two options</vt:lpstr>
      <vt:lpstr>Simplified approach</vt:lpstr>
      <vt:lpstr>Simplified approach</vt:lpstr>
      <vt:lpstr>ACM0001 approach</vt:lpstr>
      <vt:lpstr>ACM0001 approach</vt:lpstr>
      <vt:lpstr>ACM0001 approach</vt:lpstr>
      <vt:lpstr>ACM0001 approach</vt:lpstr>
      <vt:lpstr>GRACIAS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2012-10-19T07:16:14Z</dcterms:created>
  <dcterms:modified xsi:type="dcterms:W3CDTF">2014-08-28T13:42:02Z</dcterms:modified>
</cp:coreProperties>
</file>