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1" r:id="rId1"/>
  </p:sldMasterIdLst>
  <p:notesMasterIdLst>
    <p:notesMasterId r:id="rId22"/>
  </p:notesMasterIdLst>
  <p:handoutMasterIdLst>
    <p:handoutMasterId r:id="rId23"/>
  </p:handoutMasterIdLst>
  <p:sldIdLst>
    <p:sldId id="464" r:id="rId2"/>
    <p:sldId id="468" r:id="rId3"/>
    <p:sldId id="465" r:id="rId4"/>
    <p:sldId id="469" r:id="rId5"/>
    <p:sldId id="466" r:id="rId6"/>
    <p:sldId id="467" r:id="rId7"/>
    <p:sldId id="450" r:id="rId8"/>
    <p:sldId id="463" r:id="rId9"/>
    <p:sldId id="446" r:id="rId10"/>
    <p:sldId id="451" r:id="rId11"/>
    <p:sldId id="452" r:id="rId12"/>
    <p:sldId id="471" r:id="rId13"/>
    <p:sldId id="473" r:id="rId14"/>
    <p:sldId id="457" r:id="rId15"/>
    <p:sldId id="458" r:id="rId16"/>
    <p:sldId id="459" r:id="rId17"/>
    <p:sldId id="460" r:id="rId18"/>
    <p:sldId id="470" r:id="rId19"/>
    <p:sldId id="461" r:id="rId20"/>
    <p:sldId id="272" r:id="rId21"/>
  </p:sldIdLst>
  <p:sldSz cx="9906000" cy="6858000" type="A4"/>
  <p:notesSz cx="6669088" cy="9926638"/>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572">
          <p15:clr>
            <a:srgbClr val="A4A3A4"/>
          </p15:clr>
        </p15:guide>
        <p15:guide id="2" pos="3120">
          <p15:clr>
            <a:srgbClr val="A4A3A4"/>
          </p15:clr>
        </p15:guide>
      </p15:sldGuideLst>
    </p:ext>
    <p:ext uri="{2D200454-40CA-4A62-9FC3-DE9A4176ACB9}">
      <p15:notesGuideLst xmlns="" xmlns:p15="http://schemas.microsoft.com/office/powerpoint/2012/main">
        <p15:guide id="1" orient="horz" pos="3127"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Garcia" initials="DG"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7AF"/>
    <a:srgbClr val="56545B"/>
    <a:srgbClr val="009A00"/>
    <a:srgbClr val="FDB03F"/>
    <a:srgbClr val="387037"/>
    <a:srgbClr val="A394A7"/>
    <a:srgbClr val="F4F3F0"/>
    <a:srgbClr val="1CB6A7"/>
    <a:srgbClr val="F5F5F0"/>
    <a:srgbClr val="F5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93445" autoAdjust="0"/>
  </p:normalViewPr>
  <p:slideViewPr>
    <p:cSldViewPr>
      <p:cViewPr>
        <p:scale>
          <a:sx n="72" d="100"/>
          <a:sy n="72" d="100"/>
        </p:scale>
        <p:origin x="-618" y="192"/>
      </p:cViewPr>
      <p:guideLst>
        <p:guide orient="horz" pos="572"/>
        <p:guide pos="3120"/>
      </p:guideLst>
    </p:cSldViewPr>
  </p:slideViewPr>
  <p:outlineViewPr>
    <p:cViewPr>
      <p:scale>
        <a:sx n="33" d="100"/>
        <a:sy n="33" d="100"/>
      </p:scale>
      <p:origin x="0" y="2728"/>
    </p:cViewPr>
  </p:outlineViewPr>
  <p:notesTextViewPr>
    <p:cViewPr>
      <p:scale>
        <a:sx n="100" d="100"/>
        <a:sy n="100" d="100"/>
      </p:scale>
      <p:origin x="0" y="0"/>
    </p:cViewPr>
  </p:notesTextViewPr>
  <p:sorterViewPr>
    <p:cViewPr>
      <p:scale>
        <a:sx n="75" d="100"/>
        <a:sy n="75" d="100"/>
      </p:scale>
      <p:origin x="0" y="7968"/>
    </p:cViewPr>
  </p:sorterViewPr>
  <p:notesViewPr>
    <p:cSldViewPr snapToGrid="0" snapToObjects="1">
      <p:cViewPr varScale="1">
        <p:scale>
          <a:sx n="75" d="100"/>
          <a:sy n="75" d="100"/>
        </p:scale>
        <p:origin x="-3800" y="-96"/>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Diana\Desktop\PLANCC%202014\plancc\ENPCC%206\CGE\CGE_resultados_base.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625656724997661E-2"/>
          <c:y val="6.2324247930547146E-2"/>
          <c:w val="0.60405848250293004"/>
          <c:h val="0.87313010638560462"/>
        </c:manualLayout>
      </c:layout>
      <c:lineChart>
        <c:grouping val="standard"/>
        <c:varyColors val="0"/>
        <c:ser>
          <c:idx val="4"/>
          <c:order val="0"/>
          <c:tx>
            <c:strRef>
              <c:f>'Emisiones sencibilidad'!$E$5</c:f>
              <c:strCache>
                <c:ptCount val="1"/>
                <c:pt idx="0">
                  <c:v>BAU</c:v>
                </c:pt>
              </c:strCache>
            </c:strRef>
          </c:tx>
          <c:spPr>
            <a:ln w="31750">
              <a:solidFill>
                <a:srgbClr val="C00000"/>
              </a:solidFill>
            </a:ln>
          </c:spPr>
          <c:marker>
            <c:symbol val="none"/>
          </c:marker>
          <c:cat>
            <c:numRef>
              <c:f>'Emisiones sencibilidad'!$B$9:$B$49</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'Emisiones sencibilidad'!$E$9:$E$49</c:f>
              <c:numCache>
                <c:formatCode>###\ ###\ ###</c:formatCode>
                <c:ptCount val="41"/>
                <c:pt idx="0">
                  <c:v>168.78328112854587</c:v>
                </c:pt>
                <c:pt idx="1">
                  <c:v>170.53116724890936</c:v>
                </c:pt>
                <c:pt idx="2">
                  <c:v>175.21928373500685</c:v>
                </c:pt>
                <c:pt idx="3">
                  <c:v>178.47564825649931</c:v>
                </c:pt>
                <c:pt idx="4">
                  <c:v>183.83195737411086</c:v>
                </c:pt>
                <c:pt idx="5">
                  <c:v>189.29611922891795</c:v>
                </c:pt>
                <c:pt idx="6">
                  <c:v>194.15492511154966</c:v>
                </c:pt>
                <c:pt idx="7">
                  <c:v>196.31837793167293</c:v>
                </c:pt>
                <c:pt idx="8">
                  <c:v>200.02201841287865</c:v>
                </c:pt>
                <c:pt idx="9">
                  <c:v>203.45221938298729</c:v>
                </c:pt>
                <c:pt idx="10">
                  <c:v>209.65658735015705</c:v>
                </c:pt>
                <c:pt idx="11">
                  <c:v>212.61513973925952</c:v>
                </c:pt>
                <c:pt idx="12">
                  <c:v>215.1709700107273</c:v>
                </c:pt>
                <c:pt idx="13">
                  <c:v>219.84300154973562</c:v>
                </c:pt>
                <c:pt idx="14">
                  <c:v>223.41994038756391</c:v>
                </c:pt>
                <c:pt idx="15">
                  <c:v>226.38375909258124</c:v>
                </c:pt>
                <c:pt idx="16">
                  <c:v>230.37028822561203</c:v>
                </c:pt>
                <c:pt idx="17">
                  <c:v>233.7270222907668</c:v>
                </c:pt>
                <c:pt idx="18">
                  <c:v>238.51931159187887</c:v>
                </c:pt>
                <c:pt idx="19">
                  <c:v>239.92219636320235</c:v>
                </c:pt>
                <c:pt idx="20">
                  <c:v>243.83033424176941</c:v>
                </c:pt>
                <c:pt idx="21">
                  <c:v>244.94484185185615</c:v>
                </c:pt>
                <c:pt idx="22">
                  <c:v>248.65692841634927</c:v>
                </c:pt>
                <c:pt idx="23">
                  <c:v>252.88630094212928</c:v>
                </c:pt>
                <c:pt idx="24">
                  <c:v>254.02051957408935</c:v>
                </c:pt>
                <c:pt idx="25">
                  <c:v>256.59735910408136</c:v>
                </c:pt>
                <c:pt idx="26">
                  <c:v>261.44437627532926</c:v>
                </c:pt>
                <c:pt idx="27">
                  <c:v>261.4067624081386</c:v>
                </c:pt>
                <c:pt idx="28">
                  <c:v>265.77528136134504</c:v>
                </c:pt>
                <c:pt idx="29">
                  <c:v>270.30540718413425</c:v>
                </c:pt>
                <c:pt idx="30">
                  <c:v>271.78100656468803</c:v>
                </c:pt>
                <c:pt idx="31">
                  <c:v>277.10909356986684</c:v>
                </c:pt>
                <c:pt idx="32">
                  <c:v>278.84758729537623</c:v>
                </c:pt>
                <c:pt idx="33">
                  <c:v>286.15250626083684</c:v>
                </c:pt>
                <c:pt idx="34">
                  <c:v>289.91517667328623</c:v>
                </c:pt>
                <c:pt idx="35">
                  <c:v>296.86457203131437</c:v>
                </c:pt>
                <c:pt idx="36">
                  <c:v>303.81145942912121</c:v>
                </c:pt>
                <c:pt idx="37">
                  <c:v>306.42377124103115</c:v>
                </c:pt>
                <c:pt idx="38">
                  <c:v>313.87082390630042</c:v>
                </c:pt>
                <c:pt idx="39">
                  <c:v>317.46502760793771</c:v>
                </c:pt>
                <c:pt idx="40">
                  <c:v>320.44917776538733</c:v>
                </c:pt>
              </c:numCache>
            </c:numRef>
          </c:val>
          <c:smooth val="0"/>
        </c:ser>
        <c:ser>
          <c:idx val="0"/>
          <c:order val="1"/>
          <c:tx>
            <c:strRef>
              <c:f>'Emisiones sencibilidad'!$C$5</c:f>
              <c:strCache>
                <c:ptCount val="1"/>
                <c:pt idx="0">
                  <c:v>BAU con ajuste a la baja de PBI</c:v>
                </c:pt>
              </c:strCache>
            </c:strRef>
          </c:tx>
          <c:spPr>
            <a:ln w="22225">
              <a:solidFill>
                <a:schemeClr val="accent3">
                  <a:lumMod val="50000"/>
                </a:schemeClr>
              </a:solidFill>
              <a:prstDash val="solid"/>
            </a:ln>
          </c:spPr>
          <c:marker>
            <c:symbol val="none"/>
          </c:marker>
          <c:cat>
            <c:numRef>
              <c:f>'Emisiones sencibilidad'!$B$9:$B$49</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'Emisiones sencibilidad'!$C$9:$C$49</c:f>
              <c:numCache>
                <c:formatCode>###\ ###\ ###</c:formatCode>
                <c:ptCount val="41"/>
                <c:pt idx="0">
                  <c:v>168.78328114273961</c:v>
                </c:pt>
                <c:pt idx="1">
                  <c:v>170.53116727577171</c:v>
                </c:pt>
                <c:pt idx="2">
                  <c:v>175.21928376591885</c:v>
                </c:pt>
                <c:pt idx="3">
                  <c:v>176.68900364303664</c:v>
                </c:pt>
                <c:pt idx="4">
                  <c:v>180.42173881065787</c:v>
                </c:pt>
                <c:pt idx="5">
                  <c:v>184.46598301342488</c:v>
                </c:pt>
                <c:pt idx="6">
                  <c:v>188.06236802239118</c:v>
                </c:pt>
                <c:pt idx="7">
                  <c:v>189.0973499941648</c:v>
                </c:pt>
                <c:pt idx="8">
                  <c:v>191.54385670145638</c:v>
                </c:pt>
                <c:pt idx="9">
                  <c:v>193.56966776611483</c:v>
                </c:pt>
                <c:pt idx="10">
                  <c:v>198.00272335093399</c:v>
                </c:pt>
                <c:pt idx="11">
                  <c:v>199.16889337952307</c:v>
                </c:pt>
                <c:pt idx="12">
                  <c:v>199.98031896612861</c:v>
                </c:pt>
                <c:pt idx="13">
                  <c:v>202.5883349223482</c:v>
                </c:pt>
                <c:pt idx="14">
                  <c:v>204.04565241740031</c:v>
                </c:pt>
                <c:pt idx="15">
                  <c:v>204.89966010761586</c:v>
                </c:pt>
                <c:pt idx="16">
                  <c:v>206.66315912671678</c:v>
                </c:pt>
                <c:pt idx="17">
                  <c:v>207.88026307808431</c:v>
                </c:pt>
                <c:pt idx="18">
                  <c:v>210.37439748768742</c:v>
                </c:pt>
                <c:pt idx="19">
                  <c:v>209.91856511460227</c:v>
                </c:pt>
                <c:pt idx="20">
                  <c:v>211.53940999348174</c:v>
                </c:pt>
                <c:pt idx="21">
                  <c:v>210.73026903480681</c:v>
                </c:pt>
                <c:pt idx="22">
                  <c:v>212.13703972401441</c:v>
                </c:pt>
                <c:pt idx="23">
                  <c:v>213.93514455387728</c:v>
                </c:pt>
                <c:pt idx="24">
                  <c:v>213.05722763089625</c:v>
                </c:pt>
                <c:pt idx="25">
                  <c:v>213.35573183686157</c:v>
                </c:pt>
                <c:pt idx="26">
                  <c:v>215.50269089398702</c:v>
                </c:pt>
                <c:pt idx="27">
                  <c:v>213.5063305839945</c:v>
                </c:pt>
                <c:pt idx="28">
                  <c:v>215.12054378137213</c:v>
                </c:pt>
                <c:pt idx="29">
                  <c:v>216.79377245506564</c:v>
                </c:pt>
                <c:pt idx="30">
                  <c:v>215.88668255237533</c:v>
                </c:pt>
                <c:pt idx="31">
                  <c:v>218.07032013523119</c:v>
                </c:pt>
                <c:pt idx="32">
                  <c:v>217.26040257785698</c:v>
                </c:pt>
                <c:pt idx="33">
                  <c:v>220.88127679496165</c:v>
                </c:pt>
                <c:pt idx="34">
                  <c:v>221.56388381867805</c:v>
                </c:pt>
                <c:pt idx="35">
                  <c:v>224.71638402332673</c:v>
                </c:pt>
                <c:pt idx="36">
                  <c:v>227.76055609893314</c:v>
                </c:pt>
                <c:pt idx="37">
                  <c:v>227.29228446893435</c:v>
                </c:pt>
                <c:pt idx="38">
                  <c:v>230.55365761796824</c:v>
                </c:pt>
                <c:pt idx="39">
                  <c:v>230.71410026717857</c:v>
                </c:pt>
                <c:pt idx="40">
                  <c:v>230.19665003619741</c:v>
                </c:pt>
              </c:numCache>
            </c:numRef>
          </c:val>
          <c:smooth val="0"/>
        </c:ser>
        <c:ser>
          <c:idx val="3"/>
          <c:order val="2"/>
          <c:tx>
            <c:strRef>
              <c:f>'Emisiones sencibilidad'!$D$5</c:f>
              <c:strCache>
                <c:ptCount val="1"/>
                <c:pt idx="0">
                  <c:v>BAU con ajuste a la alza de PBI</c:v>
                </c:pt>
              </c:strCache>
            </c:strRef>
          </c:tx>
          <c:spPr>
            <a:ln w="19050">
              <a:solidFill>
                <a:schemeClr val="accent4">
                  <a:lumMod val="50000"/>
                </a:schemeClr>
              </a:solidFill>
            </a:ln>
          </c:spPr>
          <c:marker>
            <c:symbol val="none"/>
          </c:marker>
          <c:val>
            <c:numRef>
              <c:f>'Emisiones sencibilidad'!$D$9:$D$49</c:f>
              <c:numCache>
                <c:formatCode>###\ ###\ ###</c:formatCode>
                <c:ptCount val="41"/>
                <c:pt idx="0">
                  <c:v>168.78328112854587</c:v>
                </c:pt>
                <c:pt idx="1">
                  <c:v>170.53116724890936</c:v>
                </c:pt>
                <c:pt idx="2">
                  <c:v>175.21928373500685</c:v>
                </c:pt>
                <c:pt idx="3">
                  <c:v>179.3964613321954</c:v>
                </c:pt>
                <c:pt idx="4">
                  <c:v>185.59792928470773</c:v>
                </c:pt>
                <c:pt idx="5">
                  <c:v>191.8067341222191</c:v>
                </c:pt>
                <c:pt idx="6">
                  <c:v>197.33205048281559</c:v>
                </c:pt>
                <c:pt idx="7">
                  <c:v>200.09689676584426</c:v>
                </c:pt>
                <c:pt idx="8">
                  <c:v>204.47899761467403</c:v>
                </c:pt>
                <c:pt idx="9">
                  <c:v>208.6773103913082</c:v>
                </c:pt>
                <c:pt idx="10">
                  <c:v>215.85873930718284</c:v>
                </c:pt>
                <c:pt idx="11">
                  <c:v>219.81714052312236</c:v>
                </c:pt>
                <c:pt idx="12">
                  <c:v>223.35082010320909</c:v>
                </c:pt>
                <c:pt idx="13">
                  <c:v>229.17872868298619</c:v>
                </c:pt>
                <c:pt idx="14">
                  <c:v>233.94333989456777</c:v>
                </c:pt>
                <c:pt idx="15">
                  <c:v>238.08829725713895</c:v>
                </c:pt>
                <c:pt idx="16">
                  <c:v>243.31755058841708</c:v>
                </c:pt>
                <c:pt idx="17">
                  <c:v>247.87172720039109</c:v>
                </c:pt>
                <c:pt idx="18">
                  <c:v>253.95403245537389</c:v>
                </c:pt>
                <c:pt idx="19">
                  <c:v>256.40791206871518</c:v>
                </c:pt>
                <c:pt idx="20">
                  <c:v>261.61547254144227</c:v>
                </c:pt>
                <c:pt idx="21">
                  <c:v>263.83480570065569</c:v>
                </c:pt>
                <c:pt idx="22">
                  <c:v>268.87743335877343</c:v>
                </c:pt>
                <c:pt idx="23">
                  <c:v>274.52032002043245</c:v>
                </c:pt>
                <c:pt idx="24">
                  <c:v>276.8407639416813</c:v>
                </c:pt>
                <c:pt idx="25">
                  <c:v>280.76565702305265</c:v>
                </c:pt>
                <c:pt idx="26">
                  <c:v>287.21291970662304</c:v>
                </c:pt>
                <c:pt idx="27">
                  <c:v>288.36002661557234</c:v>
                </c:pt>
                <c:pt idx="28">
                  <c:v>294.38166372265732</c:v>
                </c:pt>
                <c:pt idx="29">
                  <c:v>300.63603261930228</c:v>
                </c:pt>
                <c:pt idx="30">
                  <c:v>303.57127046443094</c:v>
                </c:pt>
                <c:pt idx="31">
                  <c:v>310.81510751479811</c:v>
                </c:pt>
                <c:pt idx="32">
                  <c:v>314.13162061076031</c:v>
                </c:pt>
                <c:pt idx="33">
                  <c:v>323.69689084064623</c:v>
                </c:pt>
                <c:pt idx="34">
                  <c:v>329.37729708209974</c:v>
                </c:pt>
                <c:pt idx="35">
                  <c:v>338.68560759777722</c:v>
                </c:pt>
                <c:pt idx="36">
                  <c:v>348.07194326235816</c:v>
                </c:pt>
                <c:pt idx="37">
                  <c:v>352.64629119168791</c:v>
                </c:pt>
                <c:pt idx="38">
                  <c:v>362.73739520023508</c:v>
                </c:pt>
                <c:pt idx="39">
                  <c:v>368.5381088346964</c:v>
                </c:pt>
                <c:pt idx="40">
                  <c:v>373.78299334226051</c:v>
                </c:pt>
              </c:numCache>
            </c:numRef>
          </c:val>
          <c:smooth val="0"/>
        </c:ser>
        <c:dLbls>
          <c:showLegendKey val="0"/>
          <c:showVal val="0"/>
          <c:showCatName val="0"/>
          <c:showSerName val="0"/>
          <c:showPercent val="0"/>
          <c:showBubbleSize val="0"/>
        </c:dLbls>
        <c:marker val="1"/>
        <c:smooth val="0"/>
        <c:axId val="38563840"/>
        <c:axId val="38565376"/>
      </c:lineChart>
      <c:catAx>
        <c:axId val="38563840"/>
        <c:scaling>
          <c:orientation val="minMax"/>
        </c:scaling>
        <c:delete val="0"/>
        <c:axPos val="b"/>
        <c:numFmt formatCode="General" sourceLinked="1"/>
        <c:majorTickMark val="none"/>
        <c:minorTickMark val="none"/>
        <c:tickLblPos val="nextTo"/>
        <c:txPr>
          <a:bodyPr/>
          <a:lstStyle/>
          <a:p>
            <a:pPr>
              <a:defRPr sz="1100"/>
            </a:pPr>
            <a:endParaRPr lang="en-US"/>
          </a:p>
        </c:txPr>
        <c:crossAx val="38565376"/>
        <c:crosses val="autoZero"/>
        <c:auto val="1"/>
        <c:lblAlgn val="ctr"/>
        <c:lblOffset val="100"/>
        <c:tickLblSkip val="5"/>
        <c:noMultiLvlLbl val="0"/>
      </c:catAx>
      <c:valAx>
        <c:axId val="38565376"/>
        <c:scaling>
          <c:orientation val="minMax"/>
          <c:max val="400"/>
          <c:min val="100"/>
        </c:scaling>
        <c:delete val="0"/>
        <c:axPos val="l"/>
        <c:title>
          <c:tx>
            <c:rich>
              <a:bodyPr/>
              <a:lstStyle/>
              <a:p>
                <a:pPr>
                  <a:defRPr sz="1400"/>
                </a:pPr>
                <a:r>
                  <a:rPr lang="es-ES" sz="1400" dirty="0"/>
                  <a:t>Millones </a:t>
                </a:r>
                <a:r>
                  <a:rPr lang="es-ES" sz="1400" dirty="0" smtClean="0"/>
                  <a:t>tCO2eq</a:t>
                </a:r>
                <a:endParaRPr lang="es-ES" sz="1400" dirty="0"/>
              </a:p>
            </c:rich>
          </c:tx>
          <c:layout/>
          <c:overlay val="0"/>
        </c:title>
        <c:numFmt formatCode="###\ ###\ ###" sourceLinked="0"/>
        <c:majorTickMark val="none"/>
        <c:minorTickMark val="none"/>
        <c:tickLblPos val="low"/>
        <c:txPr>
          <a:bodyPr/>
          <a:lstStyle/>
          <a:p>
            <a:pPr>
              <a:defRPr sz="1100"/>
            </a:pPr>
            <a:endParaRPr lang="en-US"/>
          </a:p>
        </c:txPr>
        <c:crossAx val="38563840"/>
        <c:crosses val="autoZero"/>
        <c:crossBetween val="between"/>
        <c:majorUnit val="50"/>
        <c:minorUnit val="50"/>
      </c:valAx>
      <c:spPr>
        <a:noFill/>
        <a:ln>
          <a:noFill/>
        </a:ln>
      </c:spPr>
    </c:plotArea>
    <c:legend>
      <c:legendPos val="r"/>
      <c:layout>
        <c:manualLayout>
          <c:xMode val="edge"/>
          <c:yMode val="edge"/>
          <c:x val="0.36793719350742227"/>
          <c:y val="0.70890985717410182"/>
          <c:w val="0.33890721355626297"/>
          <c:h val="0.17623098312723434"/>
        </c:manualLayout>
      </c:layout>
      <c:overlay val="0"/>
      <c:txPr>
        <a:bodyPr anchor="t"/>
        <a:lstStyle/>
        <a:p>
          <a:pPr>
            <a:defRPr sz="1200"/>
          </a:pPr>
          <a:endParaRPr lang="en-US"/>
        </a:p>
      </c:txPr>
    </c:legend>
    <c:plotVisOnly val="1"/>
    <c:dispBlanksAs val="gap"/>
    <c:showDLblsOverMax val="0"/>
  </c:chart>
  <c:spPr>
    <a:noFill/>
    <a:ln>
      <a:noFill/>
    </a:ln>
  </c:spPr>
  <c:txPr>
    <a:bodyPr/>
    <a:lstStyle/>
    <a:p>
      <a:pPr>
        <a:defRPr sz="800" b="1">
          <a:latin typeface="Arial" pitchFamily="34" charset="0"/>
          <a:cs typeface="Arial" pitchFamily="34" charset="0"/>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22025028833078"/>
          <c:y val="3.6652681396344908E-2"/>
          <c:w val="0.86088420556428746"/>
          <c:h val="0.83367299534244399"/>
        </c:manualLayout>
      </c:layout>
      <c:lineChart>
        <c:grouping val="standard"/>
        <c:varyColors val="0"/>
        <c:ser>
          <c:idx val="0"/>
          <c:order val="0"/>
          <c:tx>
            <c:strRef>
              <c:f>Emisiones!$C$5</c:f>
              <c:strCache>
                <c:ptCount val="1"/>
                <c:pt idx="0">
                  <c:v>BAU</c:v>
                </c:pt>
              </c:strCache>
            </c:strRef>
          </c:tx>
          <c:spPr>
            <a:ln w="57150">
              <a:solidFill>
                <a:schemeClr val="tx1">
                  <a:lumMod val="50000"/>
                  <a:lumOff val="50000"/>
                </a:schemeClr>
              </a:solidFill>
            </a:ln>
          </c:spPr>
          <c:marker>
            <c:symbol val="none"/>
          </c:marker>
          <c:cat>
            <c:numRef>
              <c:f>Emisiones!$B$9:$B$49</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Emisiones!$C$9:$C$49</c:f>
              <c:numCache>
                <c:formatCode>###\ ###\ ###</c:formatCode>
                <c:ptCount val="41"/>
                <c:pt idx="0">
                  <c:v>168.78328114273961</c:v>
                </c:pt>
                <c:pt idx="1">
                  <c:v>170.53116727577171</c:v>
                </c:pt>
                <c:pt idx="2">
                  <c:v>175.21928376591885</c:v>
                </c:pt>
                <c:pt idx="3">
                  <c:v>178.47564828570253</c:v>
                </c:pt>
                <c:pt idx="4">
                  <c:v>183.83195739869481</c:v>
                </c:pt>
                <c:pt idx="5">
                  <c:v>189.29611924646247</c:v>
                </c:pt>
                <c:pt idx="6">
                  <c:v>194.15492512180751</c:v>
                </c:pt>
                <c:pt idx="7">
                  <c:v>196.31837793521802</c:v>
                </c:pt>
                <c:pt idx="8">
                  <c:v>200.02201841067529</c:v>
                </c:pt>
                <c:pt idx="9">
                  <c:v>203.45221937513213</c:v>
                </c:pt>
                <c:pt idx="10">
                  <c:v>209.65658733997552</c:v>
                </c:pt>
                <c:pt idx="11">
                  <c:v>212.61513972757788</c:v>
                </c:pt>
                <c:pt idx="12">
                  <c:v>215.17096999932645</c:v>
                </c:pt>
                <c:pt idx="13">
                  <c:v>219.84300153898141</c:v>
                </c:pt>
                <c:pt idx="14">
                  <c:v>223.41994036478133</c:v>
                </c:pt>
                <c:pt idx="15">
                  <c:v>226.38375907918461</c:v>
                </c:pt>
                <c:pt idx="16">
                  <c:v>230.37028821933515</c:v>
                </c:pt>
                <c:pt idx="17">
                  <c:v>233.72702228770601</c:v>
                </c:pt>
                <c:pt idx="18">
                  <c:v>238.51931158981583</c:v>
                </c:pt>
                <c:pt idx="19">
                  <c:v>239.92219636144054</c:v>
                </c:pt>
                <c:pt idx="20">
                  <c:v>243.83033423987391</c:v>
                </c:pt>
                <c:pt idx="21">
                  <c:v>244.94484184999587</c:v>
                </c:pt>
                <c:pt idx="22">
                  <c:v>248.65692841446298</c:v>
                </c:pt>
                <c:pt idx="23">
                  <c:v>252.8863009402927</c:v>
                </c:pt>
                <c:pt idx="24">
                  <c:v>254.0205195723639</c:v>
                </c:pt>
                <c:pt idx="25">
                  <c:v>256.59735910241352</c:v>
                </c:pt>
                <c:pt idx="26">
                  <c:v>261.44437627405455</c:v>
                </c:pt>
                <c:pt idx="27">
                  <c:v>261.40676240892878</c:v>
                </c:pt>
                <c:pt idx="28">
                  <c:v>265.77528136066218</c:v>
                </c:pt>
                <c:pt idx="29">
                  <c:v>270.30540718405052</c:v>
                </c:pt>
                <c:pt idx="30">
                  <c:v>271.78100656272306</c:v>
                </c:pt>
                <c:pt idx="31">
                  <c:v>277.10909356791456</c:v>
                </c:pt>
                <c:pt idx="32">
                  <c:v>278.84758729329673</c:v>
                </c:pt>
                <c:pt idx="33">
                  <c:v>286.15250625928348</c:v>
                </c:pt>
                <c:pt idx="34">
                  <c:v>289.91517667083008</c:v>
                </c:pt>
                <c:pt idx="35">
                  <c:v>296.86457202838392</c:v>
                </c:pt>
                <c:pt idx="36">
                  <c:v>303.81145942640552</c:v>
                </c:pt>
                <c:pt idx="37">
                  <c:v>306.42377124058959</c:v>
                </c:pt>
                <c:pt idx="38">
                  <c:v>313.87082390217529</c:v>
                </c:pt>
                <c:pt idx="39">
                  <c:v>317.46502760449835</c:v>
                </c:pt>
                <c:pt idx="40">
                  <c:v>320.44917776238407</c:v>
                </c:pt>
              </c:numCache>
            </c:numRef>
          </c:val>
          <c:smooth val="0"/>
        </c:ser>
        <c:ser>
          <c:idx val="6"/>
          <c:order val="1"/>
          <c:tx>
            <c:strRef>
              <c:f>Emisiones!$I$5</c:f>
              <c:strCache>
                <c:ptCount val="1"/>
                <c:pt idx="0">
                  <c:v>RBS</c:v>
                </c:pt>
              </c:strCache>
            </c:strRef>
          </c:tx>
          <c:spPr>
            <a:ln w="57150">
              <a:solidFill>
                <a:srgbClr val="1F497D">
                  <a:lumMod val="60000"/>
                  <a:lumOff val="40000"/>
                </a:srgbClr>
              </a:solidFill>
              <a:prstDash val="sysDot"/>
            </a:ln>
          </c:spPr>
          <c:marker>
            <c:symbol val="none"/>
          </c:marker>
          <c:cat>
            <c:numRef>
              <c:f>Emisiones!$B$9:$B$49</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Emisiones!$I$9:$I$49</c:f>
              <c:numCache>
                <c:formatCode>###\ ###\ ###</c:formatCode>
                <c:ptCount val="41"/>
                <c:pt idx="0">
                  <c:v>166.36028602123241</c:v>
                </c:pt>
                <c:pt idx="1">
                  <c:v>161.2466928296576</c:v>
                </c:pt>
                <c:pt idx="2">
                  <c:v>158.94095632425527</c:v>
                </c:pt>
                <c:pt idx="3">
                  <c:v>155.30976190212712</c:v>
                </c:pt>
                <c:pt idx="4">
                  <c:v>153.46479291481532</c:v>
                </c:pt>
                <c:pt idx="5">
                  <c:v>151.59864049341903</c:v>
                </c:pt>
                <c:pt idx="6">
                  <c:v>149.16599915922419</c:v>
                </c:pt>
                <c:pt idx="7">
                  <c:v>144.6933403491737</c:v>
                </c:pt>
                <c:pt idx="8">
                  <c:v>141.42713961238709</c:v>
                </c:pt>
                <c:pt idx="9">
                  <c:v>138.00142839877381</c:v>
                </c:pt>
                <c:pt idx="10">
                  <c:v>136.42595907694644</c:v>
                </c:pt>
                <c:pt idx="11">
                  <c:v>132.72397622280965</c:v>
                </c:pt>
                <c:pt idx="12">
                  <c:v>128.85628292468721</c:v>
                </c:pt>
                <c:pt idx="13">
                  <c:v>126.29939422345441</c:v>
                </c:pt>
                <c:pt idx="14">
                  <c:v>123.1338284392903</c:v>
                </c:pt>
                <c:pt idx="15">
                  <c:v>119.69253197115501</c:v>
                </c:pt>
                <c:pt idx="16">
                  <c:v>116.84647518268604</c:v>
                </c:pt>
                <c:pt idx="17">
                  <c:v>113.72729621546772</c:v>
                </c:pt>
                <c:pt idx="18">
                  <c:v>111.33871767633717</c:v>
                </c:pt>
                <c:pt idx="19">
                  <c:v>107.43847708380747</c:v>
                </c:pt>
                <c:pt idx="20">
                  <c:v>104.7475518697083</c:v>
                </c:pt>
                <c:pt idx="21">
                  <c:v>100.94639118878219</c:v>
                </c:pt>
                <c:pt idx="22">
                  <c:v>98.308367520869993</c:v>
                </c:pt>
                <c:pt idx="23">
                  <c:v>95.913988537431962</c:v>
                </c:pt>
                <c:pt idx="24">
                  <c:v>92.425583107288901</c:v>
                </c:pt>
                <c:pt idx="25">
                  <c:v>89.565827870205212</c:v>
                </c:pt>
                <c:pt idx="26">
                  <c:v>87.545987818400022</c:v>
                </c:pt>
                <c:pt idx="27">
                  <c:v>83.97316966726116</c:v>
                </c:pt>
                <c:pt idx="28">
                  <c:v>81.903998005367569</c:v>
                </c:pt>
                <c:pt idx="29">
                  <c:v>79.912006310663728</c:v>
                </c:pt>
                <c:pt idx="30">
                  <c:v>77.08026451166252</c:v>
                </c:pt>
                <c:pt idx="31">
                  <c:v>75.39484730680212</c:v>
                </c:pt>
                <c:pt idx="32">
                  <c:v>72.781989252906428</c:v>
                </c:pt>
                <c:pt idx="33">
                  <c:v>71.650967010290714</c:v>
                </c:pt>
                <c:pt idx="34">
                  <c:v>69.640573547449449</c:v>
                </c:pt>
                <c:pt idx="35">
                  <c:v>68.409517548284754</c:v>
                </c:pt>
                <c:pt idx="36">
                  <c:v>67.162842051940601</c:v>
                </c:pt>
                <c:pt idx="37">
                  <c:v>64.985152921941236</c:v>
                </c:pt>
                <c:pt idx="38">
                  <c:v>63.857092941138696</c:v>
                </c:pt>
                <c:pt idx="39">
                  <c:v>61.961392396700965</c:v>
                </c:pt>
                <c:pt idx="40">
                  <c:v>60</c:v>
                </c:pt>
              </c:numCache>
            </c:numRef>
          </c:val>
          <c:smooth val="0"/>
        </c:ser>
        <c:ser>
          <c:idx val="1"/>
          <c:order val="2"/>
          <c:tx>
            <c:strRef>
              <c:f>Emisiones!$E$5</c:f>
              <c:strCache>
                <c:ptCount val="1"/>
                <c:pt idx="0">
                  <c:v>Sostenible</c:v>
                </c:pt>
              </c:strCache>
            </c:strRef>
          </c:tx>
          <c:spPr>
            <a:ln w="38100">
              <a:solidFill>
                <a:schemeClr val="accent3">
                  <a:lumMod val="75000"/>
                </a:schemeClr>
              </a:solidFill>
            </a:ln>
            <a:effectLst>
              <a:outerShdw blurRad="38100" dist="25400" dir="5400000" algn="ctr" rotWithShape="0">
                <a:srgbClr val="FFFF00"/>
              </a:outerShdw>
            </a:effectLst>
          </c:spPr>
          <c:marker>
            <c:symbol val="none"/>
          </c:marker>
          <c:cat>
            <c:numRef>
              <c:f>Emisiones!$B$9:$B$49</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Emisiones!$E$9:$E$49</c:f>
              <c:numCache>
                <c:formatCode>###\ ###\ ###</c:formatCode>
                <c:ptCount val="41"/>
                <c:pt idx="0">
                  <c:v>168.78328188369784</c:v>
                </c:pt>
                <c:pt idx="1">
                  <c:v>169.7250617522258</c:v>
                </c:pt>
                <c:pt idx="2">
                  <c:v>174.12956775412138</c:v>
                </c:pt>
                <c:pt idx="3">
                  <c:v>172.38315480824639</c:v>
                </c:pt>
                <c:pt idx="4">
                  <c:v>164.71775029847691</c:v>
                </c:pt>
                <c:pt idx="5">
                  <c:v>159.78852090968812</c:v>
                </c:pt>
                <c:pt idx="6">
                  <c:v>158.32594819444103</c:v>
                </c:pt>
                <c:pt idx="7">
                  <c:v>149.72483747404456</c:v>
                </c:pt>
                <c:pt idx="8">
                  <c:v>143.25199516339464</c:v>
                </c:pt>
                <c:pt idx="9">
                  <c:v>135.27123725229225</c:v>
                </c:pt>
                <c:pt idx="10">
                  <c:v>129.9889241069767</c:v>
                </c:pt>
                <c:pt idx="11">
                  <c:v>123.00173657554441</c:v>
                </c:pt>
                <c:pt idx="12">
                  <c:v>126.0170840824634</c:v>
                </c:pt>
                <c:pt idx="13">
                  <c:v>119.63339662891987</c:v>
                </c:pt>
                <c:pt idx="14">
                  <c:v>117.85115814284164</c:v>
                </c:pt>
                <c:pt idx="15">
                  <c:v>107.09376421070311</c:v>
                </c:pt>
                <c:pt idx="16">
                  <c:v>103.20694585262567</c:v>
                </c:pt>
                <c:pt idx="17">
                  <c:v>112.90167761610286</c:v>
                </c:pt>
                <c:pt idx="18">
                  <c:v>117.90020966013813</c:v>
                </c:pt>
                <c:pt idx="19">
                  <c:v>122.53138171057557</c:v>
                </c:pt>
                <c:pt idx="20">
                  <c:v>130.37421170699665</c:v>
                </c:pt>
                <c:pt idx="21">
                  <c:v>131.67237889486594</c:v>
                </c:pt>
                <c:pt idx="22">
                  <c:v>136.8030483798025</c:v>
                </c:pt>
                <c:pt idx="23">
                  <c:v>139.35774781674826</c:v>
                </c:pt>
                <c:pt idx="24">
                  <c:v>134.93694636125926</c:v>
                </c:pt>
                <c:pt idx="25">
                  <c:v>136.88166601714164</c:v>
                </c:pt>
                <c:pt idx="26">
                  <c:v>139.95260545453169</c:v>
                </c:pt>
                <c:pt idx="27">
                  <c:v>139.62914507237383</c:v>
                </c:pt>
                <c:pt idx="28">
                  <c:v>140.91948825064028</c:v>
                </c:pt>
                <c:pt idx="29">
                  <c:v>143.23498622521896</c:v>
                </c:pt>
                <c:pt idx="30">
                  <c:v>147.16492455207614</c:v>
                </c:pt>
                <c:pt idx="31">
                  <c:v>151.60062426700145</c:v>
                </c:pt>
                <c:pt idx="32">
                  <c:v>149.6506286208471</c:v>
                </c:pt>
                <c:pt idx="33">
                  <c:v>154.15234023234535</c:v>
                </c:pt>
                <c:pt idx="34">
                  <c:v>156.06413422266971</c:v>
                </c:pt>
                <c:pt idx="35">
                  <c:v>159.72120333064683</c:v>
                </c:pt>
                <c:pt idx="36">
                  <c:v>163.48691986104933</c:v>
                </c:pt>
                <c:pt idx="37">
                  <c:v>162.65852632918563</c:v>
                </c:pt>
                <c:pt idx="38">
                  <c:v>170.63586759035033</c:v>
                </c:pt>
                <c:pt idx="39">
                  <c:v>171.12322254202238</c:v>
                </c:pt>
                <c:pt idx="40">
                  <c:v>171.01065464480882</c:v>
                </c:pt>
              </c:numCache>
            </c:numRef>
          </c:val>
          <c:smooth val="0"/>
        </c:ser>
        <c:ser>
          <c:idx val="2"/>
          <c:order val="3"/>
          <c:tx>
            <c:strRef>
              <c:f>Emisiones!$F$5</c:f>
              <c:strCache>
                <c:ptCount val="1"/>
                <c:pt idx="0">
                  <c:v>Rápido</c:v>
                </c:pt>
              </c:strCache>
            </c:strRef>
          </c:tx>
          <c:spPr>
            <a:ln w="50800">
              <a:solidFill>
                <a:schemeClr val="accent6">
                  <a:lumMod val="75000"/>
                </a:schemeClr>
              </a:solidFill>
              <a:prstDash val="sysDot"/>
            </a:ln>
          </c:spPr>
          <c:marker>
            <c:symbol val="none"/>
          </c:marker>
          <c:cat>
            <c:numRef>
              <c:f>Emisiones!$B$9:$B$49</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Emisiones!$F$9:$F$49</c:f>
              <c:numCache>
                <c:formatCode>###\ ###\ ###</c:formatCode>
                <c:ptCount val="41"/>
                <c:pt idx="0">
                  <c:v>168.78328114273961</c:v>
                </c:pt>
                <c:pt idx="1">
                  <c:v>169.72507340206545</c:v>
                </c:pt>
                <c:pt idx="2">
                  <c:v>174.12966602488481</c:v>
                </c:pt>
                <c:pt idx="3">
                  <c:v>176.29002139406498</c:v>
                </c:pt>
                <c:pt idx="4">
                  <c:v>175.47127257742974</c:v>
                </c:pt>
                <c:pt idx="5">
                  <c:v>178.99407926966802</c:v>
                </c:pt>
                <c:pt idx="6">
                  <c:v>184.17212819387873</c:v>
                </c:pt>
                <c:pt idx="7">
                  <c:v>184.8061844228734</c:v>
                </c:pt>
                <c:pt idx="8">
                  <c:v>187.88101787879384</c:v>
                </c:pt>
                <c:pt idx="9">
                  <c:v>188.44601721227301</c:v>
                </c:pt>
                <c:pt idx="10">
                  <c:v>193.42935840527545</c:v>
                </c:pt>
                <c:pt idx="11">
                  <c:v>192.73117388150561</c:v>
                </c:pt>
                <c:pt idx="12">
                  <c:v>194.60251693767947</c:v>
                </c:pt>
                <c:pt idx="13">
                  <c:v>197.13532458089608</c:v>
                </c:pt>
                <c:pt idx="14">
                  <c:v>199.06528039753078</c:v>
                </c:pt>
                <c:pt idx="15">
                  <c:v>198.2347762770406</c:v>
                </c:pt>
                <c:pt idx="16">
                  <c:v>203.60594442601274</c:v>
                </c:pt>
                <c:pt idx="17">
                  <c:v>206.62782083189094</c:v>
                </c:pt>
                <c:pt idx="18">
                  <c:v>210.07132802161206</c:v>
                </c:pt>
                <c:pt idx="19">
                  <c:v>213.21898477582502</c:v>
                </c:pt>
                <c:pt idx="20">
                  <c:v>217.00779269740573</c:v>
                </c:pt>
                <c:pt idx="21">
                  <c:v>215.89519281639164</c:v>
                </c:pt>
                <c:pt idx="22">
                  <c:v>218.3389890015219</c:v>
                </c:pt>
                <c:pt idx="23">
                  <c:v>222.46599408047933</c:v>
                </c:pt>
                <c:pt idx="24">
                  <c:v>223.12412005451648</c:v>
                </c:pt>
                <c:pt idx="25">
                  <c:v>225.56094357407986</c:v>
                </c:pt>
                <c:pt idx="26">
                  <c:v>229.68981186517127</c:v>
                </c:pt>
                <c:pt idx="27">
                  <c:v>230.38622162360991</c:v>
                </c:pt>
                <c:pt idx="28">
                  <c:v>233.62201002271098</c:v>
                </c:pt>
                <c:pt idx="29">
                  <c:v>237.75580032813653</c:v>
                </c:pt>
                <c:pt idx="30">
                  <c:v>238.59525700716009</c:v>
                </c:pt>
                <c:pt idx="31">
                  <c:v>243.58130238067548</c:v>
                </c:pt>
                <c:pt idx="32">
                  <c:v>244.13877470135546</c:v>
                </c:pt>
                <c:pt idx="33">
                  <c:v>250.69978917288805</c:v>
                </c:pt>
                <c:pt idx="34">
                  <c:v>254.2357584433887</c:v>
                </c:pt>
                <c:pt idx="35">
                  <c:v>260.59682355510625</c:v>
                </c:pt>
                <c:pt idx="36">
                  <c:v>264.64856656070913</c:v>
                </c:pt>
                <c:pt idx="37">
                  <c:v>266.14039838647574</c:v>
                </c:pt>
                <c:pt idx="38">
                  <c:v>273.58289640743567</c:v>
                </c:pt>
                <c:pt idx="39">
                  <c:v>275.37351113109958</c:v>
                </c:pt>
                <c:pt idx="40">
                  <c:v>278.10784452657703</c:v>
                </c:pt>
              </c:numCache>
            </c:numRef>
          </c:val>
          <c:smooth val="0"/>
        </c:ser>
        <c:ser>
          <c:idx val="3"/>
          <c:order val="4"/>
          <c:tx>
            <c:strRef>
              <c:f>Emisiones!$D$5</c:f>
              <c:strCache>
                <c:ptCount val="1"/>
                <c:pt idx="0">
                  <c:v>Ahorro</c:v>
                </c:pt>
              </c:strCache>
            </c:strRef>
          </c:tx>
          <c:spPr>
            <a:ln w="38100">
              <a:solidFill>
                <a:schemeClr val="accent4"/>
              </a:solidFill>
              <a:prstDash val="dash"/>
            </a:ln>
          </c:spPr>
          <c:marker>
            <c:symbol val="none"/>
          </c:marker>
          <c:cat>
            <c:numRef>
              <c:f>Emisiones!$B$9:$B$49</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Emisiones!$D$9:$D$49</c:f>
              <c:numCache>
                <c:formatCode>###\ ###\ ###</c:formatCode>
                <c:ptCount val="41"/>
                <c:pt idx="0">
                  <c:v>168.78328114273961</c:v>
                </c:pt>
                <c:pt idx="1">
                  <c:v>169.76525495403857</c:v>
                </c:pt>
                <c:pt idx="2">
                  <c:v>174.1524082653637</c:v>
                </c:pt>
                <c:pt idx="3">
                  <c:v>172.09144003257478</c:v>
                </c:pt>
                <c:pt idx="4">
                  <c:v>171.33855028207648</c:v>
                </c:pt>
                <c:pt idx="5">
                  <c:v>170.60331383987989</c:v>
                </c:pt>
                <c:pt idx="6">
                  <c:v>176.61298986781108</c:v>
                </c:pt>
                <c:pt idx="7">
                  <c:v>175.32083207929097</c:v>
                </c:pt>
                <c:pt idx="8">
                  <c:v>176.26039210148318</c:v>
                </c:pt>
                <c:pt idx="9">
                  <c:v>176.40766284409543</c:v>
                </c:pt>
                <c:pt idx="10">
                  <c:v>178.2242702273636</c:v>
                </c:pt>
                <c:pt idx="11">
                  <c:v>177.99322078952824</c:v>
                </c:pt>
                <c:pt idx="12">
                  <c:v>182.85698054647784</c:v>
                </c:pt>
                <c:pt idx="13">
                  <c:v>183.28939447949986</c:v>
                </c:pt>
                <c:pt idx="14">
                  <c:v>185.07073673850107</c:v>
                </c:pt>
                <c:pt idx="15">
                  <c:v>184.26728063322889</c:v>
                </c:pt>
                <c:pt idx="16">
                  <c:v>173.12886620349542</c:v>
                </c:pt>
                <c:pt idx="17">
                  <c:v>179.30948377601689</c:v>
                </c:pt>
                <c:pt idx="18">
                  <c:v>184.97851809180111</c:v>
                </c:pt>
                <c:pt idx="19">
                  <c:v>186.50249929534513</c:v>
                </c:pt>
                <c:pt idx="20">
                  <c:v>192.67935966661994</c:v>
                </c:pt>
                <c:pt idx="21">
                  <c:v>192.24472271641449</c:v>
                </c:pt>
                <c:pt idx="22">
                  <c:v>194.90334787811852</c:v>
                </c:pt>
                <c:pt idx="23">
                  <c:v>197.52094670532733</c:v>
                </c:pt>
                <c:pt idx="24">
                  <c:v>197.02436491928518</c:v>
                </c:pt>
                <c:pt idx="25">
                  <c:v>198.04379329718384</c:v>
                </c:pt>
                <c:pt idx="26">
                  <c:v>200.93824093216301</c:v>
                </c:pt>
                <c:pt idx="27">
                  <c:v>200.5368899364658</c:v>
                </c:pt>
                <c:pt idx="28">
                  <c:v>202.16553285216938</c:v>
                </c:pt>
                <c:pt idx="29">
                  <c:v>204.93870688349949</c:v>
                </c:pt>
                <c:pt idx="30">
                  <c:v>205.96837406365228</c:v>
                </c:pt>
                <c:pt idx="31">
                  <c:v>209.42113834541743</c:v>
                </c:pt>
                <c:pt idx="32">
                  <c:v>208.74828329721763</c:v>
                </c:pt>
                <c:pt idx="33">
                  <c:v>213.29807023677608</c:v>
                </c:pt>
                <c:pt idx="34">
                  <c:v>215.28838050617199</c:v>
                </c:pt>
                <c:pt idx="35">
                  <c:v>219.91686607754218</c:v>
                </c:pt>
                <c:pt idx="36">
                  <c:v>222.5098608357589</c:v>
                </c:pt>
                <c:pt idx="37">
                  <c:v>223.15598816189015</c:v>
                </c:pt>
                <c:pt idx="38">
                  <c:v>230.27143181421363</c:v>
                </c:pt>
                <c:pt idx="39">
                  <c:v>230.68161315126443</c:v>
                </c:pt>
                <c:pt idx="40">
                  <c:v>231.61199282823827</c:v>
                </c:pt>
              </c:numCache>
            </c:numRef>
          </c:val>
          <c:smooth val="0"/>
        </c:ser>
        <c:dLbls>
          <c:showLegendKey val="0"/>
          <c:showVal val="0"/>
          <c:showCatName val="0"/>
          <c:showSerName val="0"/>
          <c:showPercent val="0"/>
          <c:showBubbleSize val="0"/>
        </c:dLbls>
        <c:marker val="1"/>
        <c:smooth val="0"/>
        <c:axId val="41453440"/>
        <c:axId val="41454976"/>
      </c:lineChart>
      <c:catAx>
        <c:axId val="41453440"/>
        <c:scaling>
          <c:orientation val="minMax"/>
        </c:scaling>
        <c:delete val="0"/>
        <c:axPos val="b"/>
        <c:numFmt formatCode="General" sourceLinked="1"/>
        <c:majorTickMark val="none"/>
        <c:minorTickMark val="none"/>
        <c:tickLblPos val="nextTo"/>
        <c:txPr>
          <a:bodyPr/>
          <a:lstStyle/>
          <a:p>
            <a:pPr>
              <a:defRPr sz="1100"/>
            </a:pPr>
            <a:endParaRPr lang="en-US"/>
          </a:p>
        </c:txPr>
        <c:crossAx val="41454976"/>
        <c:crosses val="autoZero"/>
        <c:auto val="1"/>
        <c:lblAlgn val="ctr"/>
        <c:lblOffset val="100"/>
        <c:tickLblSkip val="5"/>
        <c:noMultiLvlLbl val="0"/>
      </c:catAx>
      <c:valAx>
        <c:axId val="41454976"/>
        <c:scaling>
          <c:orientation val="minMax"/>
        </c:scaling>
        <c:delete val="0"/>
        <c:axPos val="l"/>
        <c:numFmt formatCode="#,##0.00" sourceLinked="0"/>
        <c:majorTickMark val="none"/>
        <c:minorTickMark val="none"/>
        <c:tickLblPos val="nextTo"/>
        <c:txPr>
          <a:bodyPr/>
          <a:lstStyle/>
          <a:p>
            <a:pPr>
              <a:defRPr sz="1100" b="1">
                <a:latin typeface="Arial" pitchFamily="34" charset="0"/>
                <a:cs typeface="Arial" pitchFamily="34" charset="0"/>
              </a:defRPr>
            </a:pPr>
            <a:endParaRPr lang="en-US"/>
          </a:p>
        </c:txPr>
        <c:crossAx val="41453440"/>
        <c:crosses val="autoZero"/>
        <c:crossBetween val="between"/>
      </c:valAx>
      <c:spPr>
        <a:noFill/>
        <a:ln w="25400">
          <a:noFill/>
        </a:ln>
      </c:spPr>
    </c:plotArea>
    <c:plotVisOnly val="1"/>
    <c:dispBlanksAs val="gap"/>
    <c:showDLblsOverMax val="0"/>
  </c:chart>
  <c:spPr>
    <a:noFill/>
    <a:ln>
      <a:noFill/>
    </a:ln>
  </c:spPr>
  <c:txPr>
    <a:bodyPr/>
    <a:lstStyle/>
    <a:p>
      <a:pPr>
        <a:defRPr sz="800" b="1">
          <a:latin typeface="Arial" pitchFamily="34" charset="0"/>
          <a:cs typeface="Arial" pitchFamily="34" charset="0"/>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0.68717</cdr:x>
      <cdr:y>0.09744</cdr:y>
    </cdr:from>
    <cdr:to>
      <cdr:x>0.77929</cdr:x>
      <cdr:y>0.16923</cdr:y>
    </cdr:to>
    <cdr:sp macro="" textlink="">
      <cdr:nvSpPr>
        <cdr:cNvPr id="2" name="1 CuadroTexto"/>
        <cdr:cNvSpPr txBox="1"/>
      </cdr:nvSpPr>
      <cdr:spPr>
        <a:xfrm xmlns:a="http://schemas.openxmlformats.org/drawingml/2006/main">
          <a:off x="3855178" y="361951"/>
          <a:ext cx="516797" cy="2666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S" sz="1200" b="1" dirty="0"/>
            <a:t>+0,8%</a:t>
          </a:r>
        </a:p>
      </cdr:txBody>
    </cdr:sp>
  </cdr:relSizeAnchor>
  <cdr:relSizeAnchor xmlns:cdr="http://schemas.openxmlformats.org/drawingml/2006/chartDrawing">
    <cdr:from>
      <cdr:x>0.68449</cdr:x>
      <cdr:y>0.535</cdr:y>
    </cdr:from>
    <cdr:to>
      <cdr:x>0.77589</cdr:x>
      <cdr:y>0.61</cdr:y>
    </cdr:to>
    <cdr:sp macro="" textlink="">
      <cdr:nvSpPr>
        <cdr:cNvPr id="3" name="1 CuadroTexto"/>
        <cdr:cNvSpPr txBox="1"/>
      </cdr:nvSpPr>
      <cdr:spPr>
        <a:xfrm xmlns:a="http://schemas.openxmlformats.org/drawingml/2006/main">
          <a:off x="3840143" y="1987391"/>
          <a:ext cx="512782" cy="27860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1400" b="1" dirty="0"/>
            <a:t>-0,8%</a:t>
          </a:r>
        </a:p>
      </cdr:txBody>
    </cdr:sp>
  </cdr:relSizeAnchor>
  <cdr:relSizeAnchor xmlns:cdr="http://schemas.openxmlformats.org/drawingml/2006/chartDrawing">
    <cdr:from>
      <cdr:x>0.18449</cdr:x>
      <cdr:y>0.18896</cdr:y>
    </cdr:from>
    <cdr:to>
      <cdr:x>0.69281</cdr:x>
      <cdr:y>0.665</cdr:y>
    </cdr:to>
    <cdr:sp macro="" textlink="">
      <cdr:nvSpPr>
        <cdr:cNvPr id="11" name="10 Forma libre"/>
        <cdr:cNvSpPr/>
      </cdr:nvSpPr>
      <cdr:spPr>
        <a:xfrm xmlns:a="http://schemas.openxmlformats.org/drawingml/2006/main">
          <a:off x="1314450" y="719943"/>
          <a:ext cx="3621595" cy="1813707"/>
        </a:xfrm>
        <a:custGeom xmlns:a="http://schemas.openxmlformats.org/drawingml/2006/main">
          <a:avLst/>
          <a:gdLst>
            <a:gd name="connsiteX0" fmla="*/ 0 w 3621595"/>
            <a:gd name="connsiteY0" fmla="*/ 1813707 h 1813707"/>
            <a:gd name="connsiteX1" fmla="*/ 1333500 w 3621595"/>
            <a:gd name="connsiteY1" fmla="*/ 1270782 h 1813707"/>
            <a:gd name="connsiteX2" fmla="*/ 1800225 w 3621595"/>
            <a:gd name="connsiteY2" fmla="*/ 1061232 h 1813707"/>
            <a:gd name="connsiteX3" fmla="*/ 2238375 w 3621595"/>
            <a:gd name="connsiteY3" fmla="*/ 918357 h 1813707"/>
            <a:gd name="connsiteX4" fmla="*/ 2486025 w 3621595"/>
            <a:gd name="connsiteY4" fmla="*/ 756432 h 1813707"/>
            <a:gd name="connsiteX5" fmla="*/ 2781300 w 3621595"/>
            <a:gd name="connsiteY5" fmla="*/ 613557 h 1813707"/>
            <a:gd name="connsiteX6" fmla="*/ 2781300 w 3621595"/>
            <a:gd name="connsiteY6" fmla="*/ 613557 h 1813707"/>
            <a:gd name="connsiteX7" fmla="*/ 3524250 w 3621595"/>
            <a:gd name="connsiteY7" fmla="*/ 70632 h 1813707"/>
            <a:gd name="connsiteX8" fmla="*/ 3590925 w 3621595"/>
            <a:gd name="connsiteY8" fmla="*/ 23007 h 181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1595" h="1813707">
              <a:moveTo>
                <a:pt x="0" y="1813707"/>
              </a:moveTo>
              <a:lnTo>
                <a:pt x="1333500" y="1270782"/>
              </a:lnTo>
              <a:cubicBezTo>
                <a:pt x="1633537" y="1145370"/>
                <a:pt x="1649412" y="1119970"/>
                <a:pt x="1800225" y="1061232"/>
              </a:cubicBezTo>
              <a:cubicBezTo>
                <a:pt x="1951038" y="1002494"/>
                <a:pt x="2124075" y="969157"/>
                <a:pt x="2238375" y="918357"/>
              </a:cubicBezTo>
              <a:cubicBezTo>
                <a:pt x="2352675" y="867557"/>
                <a:pt x="2395538" y="807232"/>
                <a:pt x="2486025" y="756432"/>
              </a:cubicBezTo>
              <a:cubicBezTo>
                <a:pt x="2576512" y="705632"/>
                <a:pt x="2781300" y="613557"/>
                <a:pt x="2781300" y="613557"/>
              </a:cubicBezTo>
              <a:lnTo>
                <a:pt x="2781300" y="613557"/>
              </a:lnTo>
              <a:lnTo>
                <a:pt x="3524250" y="70632"/>
              </a:lnTo>
              <a:cubicBezTo>
                <a:pt x="3659187" y="-27793"/>
                <a:pt x="3625056" y="-2393"/>
                <a:pt x="3590925" y="23007"/>
              </a:cubicBezTo>
            </a:path>
          </a:pathLst>
        </a:custGeom>
        <a:ln xmlns:a="http://schemas.openxmlformats.org/drawingml/2006/main" w="19050">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ES"/>
        </a:p>
      </cdr:txBody>
    </cdr:sp>
  </cdr:relSizeAnchor>
  <cdr:relSizeAnchor xmlns:cdr="http://schemas.openxmlformats.org/drawingml/2006/chartDrawing">
    <cdr:from>
      <cdr:x>0.17513</cdr:x>
      <cdr:y>0.25</cdr:y>
    </cdr:from>
    <cdr:to>
      <cdr:x>0.69118</cdr:x>
      <cdr:y>0.675</cdr:y>
    </cdr:to>
    <cdr:sp macro="" textlink="">
      <cdr:nvSpPr>
        <cdr:cNvPr id="15" name="14 Forma libre"/>
        <cdr:cNvSpPr/>
      </cdr:nvSpPr>
      <cdr:spPr>
        <a:xfrm xmlns:a="http://schemas.openxmlformats.org/drawingml/2006/main">
          <a:off x="1247775" y="952500"/>
          <a:ext cx="3676650" cy="1619250"/>
        </a:xfrm>
        <a:custGeom xmlns:a="http://schemas.openxmlformats.org/drawingml/2006/main">
          <a:avLst/>
          <a:gdLst>
            <a:gd name="connsiteX0" fmla="*/ 0 w 3676650"/>
            <a:gd name="connsiteY0" fmla="*/ 1619250 h 1619250"/>
            <a:gd name="connsiteX1" fmla="*/ 1400175 w 3676650"/>
            <a:gd name="connsiteY1" fmla="*/ 1076325 h 1619250"/>
            <a:gd name="connsiteX2" fmla="*/ 1400175 w 3676650"/>
            <a:gd name="connsiteY2" fmla="*/ 1076325 h 1619250"/>
            <a:gd name="connsiteX3" fmla="*/ 1628775 w 3676650"/>
            <a:gd name="connsiteY3" fmla="*/ 1009650 h 1619250"/>
            <a:gd name="connsiteX4" fmla="*/ 1790700 w 3676650"/>
            <a:gd name="connsiteY4" fmla="*/ 933450 h 1619250"/>
            <a:gd name="connsiteX5" fmla="*/ 2047875 w 3676650"/>
            <a:gd name="connsiteY5" fmla="*/ 857250 h 1619250"/>
            <a:gd name="connsiteX6" fmla="*/ 2209800 w 3676650"/>
            <a:gd name="connsiteY6" fmla="*/ 790575 h 1619250"/>
            <a:gd name="connsiteX7" fmla="*/ 2400300 w 3676650"/>
            <a:gd name="connsiteY7" fmla="*/ 733425 h 1619250"/>
            <a:gd name="connsiteX8" fmla="*/ 2590800 w 3676650"/>
            <a:gd name="connsiteY8" fmla="*/ 628650 h 1619250"/>
            <a:gd name="connsiteX9" fmla="*/ 2762250 w 3676650"/>
            <a:gd name="connsiteY9" fmla="*/ 571500 h 1619250"/>
            <a:gd name="connsiteX10" fmla="*/ 2895600 w 3676650"/>
            <a:gd name="connsiteY10" fmla="*/ 466725 h 1619250"/>
            <a:gd name="connsiteX11" fmla="*/ 3086100 w 3676650"/>
            <a:gd name="connsiteY11" fmla="*/ 381000 h 1619250"/>
            <a:gd name="connsiteX12" fmla="*/ 3190875 w 3676650"/>
            <a:gd name="connsiteY12" fmla="*/ 285750 h 1619250"/>
            <a:gd name="connsiteX13" fmla="*/ 3352800 w 3676650"/>
            <a:gd name="connsiteY13" fmla="*/ 209550 h 1619250"/>
            <a:gd name="connsiteX14" fmla="*/ 3676650 w 3676650"/>
            <a:gd name="connsiteY14" fmla="*/ 0 h 1619250"/>
            <a:gd name="connsiteX15" fmla="*/ 3676650 w 3676650"/>
            <a:gd name="connsiteY15" fmla="*/ 0 h 161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76650" h="1619250">
              <a:moveTo>
                <a:pt x="0" y="1619250"/>
              </a:moveTo>
              <a:lnTo>
                <a:pt x="1400175" y="1076325"/>
              </a:lnTo>
              <a:lnTo>
                <a:pt x="1400175" y="1076325"/>
              </a:lnTo>
              <a:cubicBezTo>
                <a:pt x="1438275" y="1065213"/>
                <a:pt x="1563688" y="1033462"/>
                <a:pt x="1628775" y="1009650"/>
              </a:cubicBezTo>
              <a:cubicBezTo>
                <a:pt x="1693862" y="985838"/>
                <a:pt x="1720850" y="958850"/>
                <a:pt x="1790700" y="933450"/>
              </a:cubicBezTo>
              <a:cubicBezTo>
                <a:pt x="1860550" y="908050"/>
                <a:pt x="1978025" y="881062"/>
                <a:pt x="2047875" y="857250"/>
              </a:cubicBezTo>
              <a:cubicBezTo>
                <a:pt x="2117725" y="833438"/>
                <a:pt x="2151063" y="811212"/>
                <a:pt x="2209800" y="790575"/>
              </a:cubicBezTo>
              <a:cubicBezTo>
                <a:pt x="2268537" y="769938"/>
                <a:pt x="2336800" y="760412"/>
                <a:pt x="2400300" y="733425"/>
              </a:cubicBezTo>
              <a:cubicBezTo>
                <a:pt x="2463800" y="706438"/>
                <a:pt x="2530475" y="655637"/>
                <a:pt x="2590800" y="628650"/>
              </a:cubicBezTo>
              <a:cubicBezTo>
                <a:pt x="2651125" y="601663"/>
                <a:pt x="2711450" y="598487"/>
                <a:pt x="2762250" y="571500"/>
              </a:cubicBezTo>
              <a:cubicBezTo>
                <a:pt x="2813050" y="544513"/>
                <a:pt x="2841625" y="498475"/>
                <a:pt x="2895600" y="466725"/>
              </a:cubicBezTo>
              <a:cubicBezTo>
                <a:pt x="2949575" y="434975"/>
                <a:pt x="3036888" y="411162"/>
                <a:pt x="3086100" y="381000"/>
              </a:cubicBezTo>
              <a:cubicBezTo>
                <a:pt x="3135312" y="350838"/>
                <a:pt x="3146425" y="314325"/>
                <a:pt x="3190875" y="285750"/>
              </a:cubicBezTo>
              <a:cubicBezTo>
                <a:pt x="3235325" y="257175"/>
                <a:pt x="3271838" y="257175"/>
                <a:pt x="3352800" y="209550"/>
              </a:cubicBezTo>
              <a:cubicBezTo>
                <a:pt x="3433763" y="161925"/>
                <a:pt x="3676650" y="0"/>
                <a:pt x="3676650" y="0"/>
              </a:cubicBezTo>
              <a:lnTo>
                <a:pt x="3676650" y="0"/>
              </a:lnTo>
            </a:path>
          </a:pathLst>
        </a:custGeom>
        <a:ln xmlns:a="http://schemas.openxmlformats.org/drawingml/2006/main" w="19050">
          <a:solidFill>
            <a:schemeClr val="accent5">
              <a:lumMod val="75000"/>
            </a:schemeClr>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ES"/>
        </a:p>
      </cdr:txBody>
    </cdr:sp>
  </cdr:relSizeAnchor>
  <cdr:relSizeAnchor xmlns:cdr="http://schemas.openxmlformats.org/drawingml/2006/chartDrawing">
    <cdr:from>
      <cdr:x>0.15107</cdr:x>
      <cdr:y>0.42998</cdr:y>
    </cdr:from>
    <cdr:to>
      <cdr:x>0.69141</cdr:x>
      <cdr:y>0.71</cdr:y>
    </cdr:to>
    <cdr:sp macro="" textlink="">
      <cdr:nvSpPr>
        <cdr:cNvPr id="16" name="15 Forma libre"/>
        <cdr:cNvSpPr/>
      </cdr:nvSpPr>
      <cdr:spPr>
        <a:xfrm xmlns:a="http://schemas.openxmlformats.org/drawingml/2006/main">
          <a:off x="1076325" y="1638235"/>
          <a:ext cx="3849770" cy="1066865"/>
        </a:xfrm>
        <a:custGeom xmlns:a="http://schemas.openxmlformats.org/drawingml/2006/main">
          <a:avLst/>
          <a:gdLst>
            <a:gd name="connsiteX0" fmla="*/ 0 w 3849770"/>
            <a:gd name="connsiteY0" fmla="*/ 1066865 h 1066865"/>
            <a:gd name="connsiteX1" fmla="*/ 685800 w 3849770"/>
            <a:gd name="connsiteY1" fmla="*/ 819215 h 1066865"/>
            <a:gd name="connsiteX2" fmla="*/ 685800 w 3849770"/>
            <a:gd name="connsiteY2" fmla="*/ 809690 h 1066865"/>
            <a:gd name="connsiteX3" fmla="*/ 1362075 w 3849770"/>
            <a:gd name="connsiteY3" fmla="*/ 666815 h 1066865"/>
            <a:gd name="connsiteX4" fmla="*/ 1695450 w 3849770"/>
            <a:gd name="connsiteY4" fmla="*/ 571565 h 1066865"/>
            <a:gd name="connsiteX5" fmla="*/ 1981200 w 3849770"/>
            <a:gd name="connsiteY5" fmla="*/ 552515 h 1066865"/>
            <a:gd name="connsiteX6" fmla="*/ 2247900 w 3849770"/>
            <a:gd name="connsiteY6" fmla="*/ 457265 h 1066865"/>
            <a:gd name="connsiteX7" fmla="*/ 2619375 w 3849770"/>
            <a:gd name="connsiteY7" fmla="*/ 381065 h 1066865"/>
            <a:gd name="connsiteX8" fmla="*/ 2990850 w 3849770"/>
            <a:gd name="connsiteY8" fmla="*/ 228665 h 1066865"/>
            <a:gd name="connsiteX9" fmla="*/ 3505200 w 3849770"/>
            <a:gd name="connsiteY9" fmla="*/ 161990 h 1066865"/>
            <a:gd name="connsiteX10" fmla="*/ 3819525 w 3849770"/>
            <a:gd name="connsiteY10" fmla="*/ 9590 h 1066865"/>
            <a:gd name="connsiteX11" fmla="*/ 3819525 w 3849770"/>
            <a:gd name="connsiteY11" fmla="*/ 28640 h 1066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9770" h="1066865">
              <a:moveTo>
                <a:pt x="0" y="1066865"/>
              </a:moveTo>
              <a:lnTo>
                <a:pt x="685800" y="819215"/>
              </a:lnTo>
              <a:cubicBezTo>
                <a:pt x="800100" y="776352"/>
                <a:pt x="573088" y="835090"/>
                <a:pt x="685800" y="809690"/>
              </a:cubicBezTo>
              <a:cubicBezTo>
                <a:pt x="798512" y="784290"/>
                <a:pt x="1193800" y="706502"/>
                <a:pt x="1362075" y="666815"/>
              </a:cubicBezTo>
              <a:cubicBezTo>
                <a:pt x="1530350" y="627128"/>
                <a:pt x="1592263" y="590615"/>
                <a:pt x="1695450" y="571565"/>
              </a:cubicBezTo>
              <a:cubicBezTo>
                <a:pt x="1798638" y="552515"/>
                <a:pt x="1889125" y="571565"/>
                <a:pt x="1981200" y="552515"/>
              </a:cubicBezTo>
              <a:cubicBezTo>
                <a:pt x="2073275" y="533465"/>
                <a:pt x="2141538" y="485840"/>
                <a:pt x="2247900" y="457265"/>
              </a:cubicBezTo>
              <a:cubicBezTo>
                <a:pt x="2354263" y="428690"/>
                <a:pt x="2495550" y="419165"/>
                <a:pt x="2619375" y="381065"/>
              </a:cubicBezTo>
              <a:cubicBezTo>
                <a:pt x="2743200" y="342965"/>
                <a:pt x="2843213" y="265177"/>
                <a:pt x="2990850" y="228665"/>
              </a:cubicBezTo>
              <a:cubicBezTo>
                <a:pt x="3138488" y="192152"/>
                <a:pt x="3367088" y="198502"/>
                <a:pt x="3505200" y="161990"/>
              </a:cubicBezTo>
              <a:cubicBezTo>
                <a:pt x="3643312" y="125478"/>
                <a:pt x="3767138" y="31815"/>
                <a:pt x="3819525" y="9590"/>
              </a:cubicBezTo>
              <a:cubicBezTo>
                <a:pt x="3871912" y="-12635"/>
                <a:pt x="3845718" y="8002"/>
                <a:pt x="3819525" y="28640"/>
              </a:cubicBezTo>
            </a:path>
          </a:pathLst>
        </a:custGeom>
        <a:ln xmlns:a="http://schemas.openxmlformats.org/drawingml/2006/main" w="19050">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ES"/>
        </a:p>
      </cdr:txBody>
    </cdr:sp>
  </cdr:relSizeAnchor>
  <cdr:relSizeAnchor xmlns:cdr="http://schemas.openxmlformats.org/drawingml/2006/chartDrawing">
    <cdr:from>
      <cdr:x>0.15909</cdr:x>
      <cdr:y>0.5299</cdr:y>
    </cdr:from>
    <cdr:to>
      <cdr:x>0.68717</cdr:x>
      <cdr:y>0.7</cdr:y>
    </cdr:to>
    <cdr:sp macro="" textlink="">
      <cdr:nvSpPr>
        <cdr:cNvPr id="17" name="16 Forma libre"/>
        <cdr:cNvSpPr/>
      </cdr:nvSpPr>
      <cdr:spPr>
        <a:xfrm xmlns:a="http://schemas.openxmlformats.org/drawingml/2006/main">
          <a:off x="1133475" y="2018912"/>
          <a:ext cx="3762375" cy="648088"/>
        </a:xfrm>
        <a:custGeom xmlns:a="http://schemas.openxmlformats.org/drawingml/2006/main">
          <a:avLst/>
          <a:gdLst>
            <a:gd name="connsiteX0" fmla="*/ 0 w 3762375"/>
            <a:gd name="connsiteY0" fmla="*/ 648088 h 648088"/>
            <a:gd name="connsiteX1" fmla="*/ 762000 w 3762375"/>
            <a:gd name="connsiteY1" fmla="*/ 448063 h 648088"/>
            <a:gd name="connsiteX2" fmla="*/ 771525 w 3762375"/>
            <a:gd name="connsiteY2" fmla="*/ 438538 h 648088"/>
            <a:gd name="connsiteX3" fmla="*/ 1295400 w 3762375"/>
            <a:gd name="connsiteY3" fmla="*/ 352813 h 648088"/>
            <a:gd name="connsiteX4" fmla="*/ 1695450 w 3762375"/>
            <a:gd name="connsiteY4" fmla="*/ 257563 h 648088"/>
            <a:gd name="connsiteX5" fmla="*/ 2028825 w 3762375"/>
            <a:gd name="connsiteY5" fmla="*/ 257563 h 648088"/>
            <a:gd name="connsiteX6" fmla="*/ 2495550 w 3762375"/>
            <a:gd name="connsiteY6" fmla="*/ 171838 h 648088"/>
            <a:gd name="connsiteX7" fmla="*/ 2924175 w 3762375"/>
            <a:gd name="connsiteY7" fmla="*/ 143263 h 648088"/>
            <a:gd name="connsiteX8" fmla="*/ 3409950 w 3762375"/>
            <a:gd name="connsiteY8" fmla="*/ 19438 h 648088"/>
            <a:gd name="connsiteX9" fmla="*/ 3762375 w 3762375"/>
            <a:gd name="connsiteY9" fmla="*/ 388 h 648088"/>
            <a:gd name="connsiteX10" fmla="*/ 3762375 w 3762375"/>
            <a:gd name="connsiteY10" fmla="*/ 388 h 64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2375" h="648088">
              <a:moveTo>
                <a:pt x="0" y="648088"/>
              </a:moveTo>
              <a:lnTo>
                <a:pt x="762000" y="448063"/>
              </a:lnTo>
              <a:cubicBezTo>
                <a:pt x="890587" y="413138"/>
                <a:pt x="682625" y="454413"/>
                <a:pt x="771525" y="438538"/>
              </a:cubicBezTo>
              <a:cubicBezTo>
                <a:pt x="860425" y="422663"/>
                <a:pt x="1141412" y="382976"/>
                <a:pt x="1295400" y="352813"/>
              </a:cubicBezTo>
              <a:cubicBezTo>
                <a:pt x="1449388" y="322650"/>
                <a:pt x="1573213" y="273438"/>
                <a:pt x="1695450" y="257563"/>
              </a:cubicBezTo>
              <a:cubicBezTo>
                <a:pt x="1817687" y="241688"/>
                <a:pt x="1895475" y="271851"/>
                <a:pt x="2028825" y="257563"/>
              </a:cubicBezTo>
              <a:cubicBezTo>
                <a:pt x="2162175" y="243275"/>
                <a:pt x="2346325" y="190888"/>
                <a:pt x="2495550" y="171838"/>
              </a:cubicBezTo>
              <a:cubicBezTo>
                <a:pt x="2644775" y="152788"/>
                <a:pt x="2771775" y="168663"/>
                <a:pt x="2924175" y="143263"/>
              </a:cubicBezTo>
              <a:cubicBezTo>
                <a:pt x="3076575" y="117863"/>
                <a:pt x="3270250" y="43250"/>
                <a:pt x="3409950" y="19438"/>
              </a:cubicBezTo>
              <a:cubicBezTo>
                <a:pt x="3549650" y="-4374"/>
                <a:pt x="3762375" y="388"/>
                <a:pt x="3762375" y="388"/>
              </a:cubicBezTo>
              <a:lnTo>
                <a:pt x="3762375" y="388"/>
              </a:lnTo>
            </a:path>
          </a:pathLst>
        </a:custGeom>
        <a:ln xmlns:a="http://schemas.openxmlformats.org/drawingml/2006/main" w="19050">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E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6E8D4352-3CA3-45EE-B4A8-9662746A6CC5}" type="datetimeFigureOut">
              <a:rPr lang="es-PE" smtClean="0"/>
              <a:t>15/09/2015</a:t>
            </a:fld>
            <a:endParaRPr lang="es-PE"/>
          </a:p>
        </p:txBody>
      </p:sp>
      <p:sp>
        <p:nvSpPr>
          <p:cNvPr id="4" name="Marcador de pie de página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s-PE"/>
          </a:p>
        </p:txBody>
      </p:sp>
      <p:sp>
        <p:nvSpPr>
          <p:cNvPr id="5" name="Marcador de número de diapositiva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22EBE9D2-1B93-4EC5-8433-985638A9BF78}" type="slidenum">
              <a:rPr lang="es-PE" smtClean="0"/>
              <a:t>‹#›</a:t>
            </a:fld>
            <a:endParaRPr lang="es-PE"/>
          </a:p>
        </p:txBody>
      </p:sp>
    </p:spTree>
    <p:extLst>
      <p:ext uri="{BB962C8B-B14F-4D97-AF65-F5344CB8AC3E}">
        <p14:creationId xmlns:p14="http://schemas.microsoft.com/office/powerpoint/2010/main" val="3313276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6510E78A-601F-C04F-9625-916D18F3B881}" type="datetimeFigureOut">
              <a:rPr lang="es-ES" smtClean="0"/>
              <a:t>15/09/2015</a:t>
            </a:fld>
            <a:endParaRPr lang="es-ES"/>
          </a:p>
        </p:txBody>
      </p:sp>
      <p:sp>
        <p:nvSpPr>
          <p:cNvPr id="4" name="Marcador de imagen de diapositiva 3"/>
          <p:cNvSpPr>
            <a:spLocks noGrp="1" noRot="1" noChangeAspect="1"/>
          </p:cNvSpPr>
          <p:nvPr>
            <p:ph type="sldImg" idx="2"/>
          </p:nvPr>
        </p:nvSpPr>
        <p:spPr>
          <a:xfrm>
            <a:off x="646113" y="744538"/>
            <a:ext cx="5376862"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x-none" smtClean="0"/>
              <a:t>Haga clic para modificar el estilo de texto del patrón</a:t>
            </a:r>
          </a:p>
          <a:p>
            <a:pPr lvl="1"/>
            <a:r>
              <a:rPr lang="x-none" smtClean="0"/>
              <a:t>Segundo nivel</a:t>
            </a:r>
          </a:p>
          <a:p>
            <a:pPr lvl="2"/>
            <a:r>
              <a:rPr lang="x-none" smtClean="0"/>
              <a:t>Tercer nivel</a:t>
            </a:r>
          </a:p>
          <a:p>
            <a:pPr lvl="3"/>
            <a:r>
              <a:rPr lang="x-none" smtClean="0"/>
              <a:t>Cuarto nivel</a:t>
            </a:r>
          </a:p>
          <a:p>
            <a:pPr lvl="4"/>
            <a:r>
              <a:rPr lang="x-none" smtClean="0"/>
              <a:t>Quinto nivel</a:t>
            </a:r>
            <a:endParaRPr lang="es-ES"/>
          </a:p>
        </p:txBody>
      </p:sp>
      <p:sp>
        <p:nvSpPr>
          <p:cNvPr id="6" name="Marcador de pie de página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5A3BA000-A3E6-2B45-9AF3-AEC19A0CBE4B}" type="slidenum">
              <a:rPr lang="es-ES" smtClean="0"/>
              <a:t>‹#›</a:t>
            </a:fld>
            <a:endParaRPr lang="es-ES"/>
          </a:p>
        </p:txBody>
      </p:sp>
    </p:spTree>
    <p:extLst>
      <p:ext uri="{BB962C8B-B14F-4D97-AF65-F5344CB8AC3E}">
        <p14:creationId xmlns:p14="http://schemas.microsoft.com/office/powerpoint/2010/main" val="40656446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7BBC7A2A-31FF-408C-AA4A-F8E88FF94A24}" type="slidenum">
              <a:rPr lang="es-PE" smtClean="0"/>
              <a:t>6</a:t>
            </a:fld>
            <a:endParaRPr lang="es-PE"/>
          </a:p>
        </p:txBody>
      </p:sp>
    </p:spTree>
    <p:extLst>
      <p:ext uri="{BB962C8B-B14F-4D97-AF65-F5344CB8AC3E}">
        <p14:creationId xmlns:p14="http://schemas.microsoft.com/office/powerpoint/2010/main" val="2720568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42950" y="2130430"/>
            <a:ext cx="84201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fld id="{54784715-A07E-4A67-9DC0-0DC906E31241}" type="datetimeFigureOut">
              <a:rPr lang="es-PE" smtClean="0"/>
              <a:pPr/>
              <a:t>15/09/2015</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22F30715-01B7-42D9-BE6A-B34704C296ED}" type="slidenum">
              <a:rPr lang="es-PE" smtClean="0"/>
              <a:pPr/>
              <a:t>‹#›</a:t>
            </a:fld>
            <a:endParaRPr lang="es-PE"/>
          </a:p>
        </p:txBody>
      </p:sp>
    </p:spTree>
    <p:extLst>
      <p:ext uri="{BB962C8B-B14F-4D97-AF65-F5344CB8AC3E}">
        <p14:creationId xmlns:p14="http://schemas.microsoft.com/office/powerpoint/2010/main" val="4036177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54784715-A07E-4A67-9DC0-0DC906E31241}" type="datetimeFigureOut">
              <a:rPr lang="es-PE" smtClean="0"/>
              <a:pPr/>
              <a:t>15/09/2015</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22F30715-01B7-42D9-BE6A-B34704C296ED}" type="slidenum">
              <a:rPr lang="es-PE" smtClean="0"/>
              <a:pPr/>
              <a:t>‹#›</a:t>
            </a:fld>
            <a:endParaRPr lang="es-PE"/>
          </a:p>
        </p:txBody>
      </p:sp>
    </p:spTree>
    <p:extLst>
      <p:ext uri="{BB962C8B-B14F-4D97-AF65-F5344CB8AC3E}">
        <p14:creationId xmlns:p14="http://schemas.microsoft.com/office/powerpoint/2010/main" val="2939917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81850" y="274643"/>
            <a:ext cx="222885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95300" y="274643"/>
            <a:ext cx="652145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54784715-A07E-4A67-9DC0-0DC906E31241}" type="datetimeFigureOut">
              <a:rPr lang="es-PE" smtClean="0"/>
              <a:pPr/>
              <a:t>15/09/2015</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22F30715-01B7-42D9-BE6A-B34704C296ED}" type="slidenum">
              <a:rPr lang="es-PE" smtClean="0"/>
              <a:pPr/>
              <a:t>‹#›</a:t>
            </a:fld>
            <a:endParaRPr lang="es-PE"/>
          </a:p>
        </p:txBody>
      </p:sp>
    </p:spTree>
    <p:extLst>
      <p:ext uri="{BB962C8B-B14F-4D97-AF65-F5344CB8AC3E}">
        <p14:creationId xmlns:p14="http://schemas.microsoft.com/office/powerpoint/2010/main" val="2198865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2" name="1 Imagen"/>
          <p:cNvPicPr>
            <a:picLocks noChangeAspect="1"/>
          </p:cNvPicPr>
          <p:nvPr userDrawn="1"/>
        </p:nvPicPr>
        <p:blipFill>
          <a:blip r:embed="rId2"/>
          <a:srcRect t="89576" b="1563"/>
          <a:stretch>
            <a:fillRect/>
          </a:stretch>
        </p:blipFill>
        <p:spPr bwMode="auto">
          <a:xfrm>
            <a:off x="0" y="6199094"/>
            <a:ext cx="9906000" cy="658906"/>
          </a:xfrm>
          <a:prstGeom prst="rect">
            <a:avLst/>
          </a:prstGeom>
          <a:noFill/>
          <a:ln w="9525">
            <a:noFill/>
            <a:miter lim="800000"/>
            <a:headEnd/>
            <a:tailEnd/>
          </a:ln>
        </p:spPr>
      </p:pic>
      <p:sp>
        <p:nvSpPr>
          <p:cNvPr id="3" name="TextBox 28"/>
          <p:cNvSpPr txBox="1">
            <a:spLocks noChangeArrowheads="1"/>
          </p:cNvSpPr>
          <p:nvPr userDrawn="1"/>
        </p:nvSpPr>
        <p:spPr bwMode="auto">
          <a:xfrm>
            <a:off x="4114800" y="6324606"/>
            <a:ext cx="5334000" cy="307975"/>
          </a:xfrm>
          <a:prstGeom prst="rect">
            <a:avLst/>
          </a:prstGeom>
          <a:noFill/>
          <a:ln w="9525">
            <a:no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s-PE" sz="1400" b="1" dirty="0" smtClean="0">
                <a:solidFill>
                  <a:schemeClr val="bg1"/>
                </a:solidFill>
                <a:latin typeface="Trebuchet MS" pitchFamily="34" charset="0"/>
              </a:rPr>
              <a:t>Actitudes</a:t>
            </a:r>
            <a:r>
              <a:rPr lang="es-PE" sz="1400" b="1" baseline="0" dirty="0" smtClean="0">
                <a:solidFill>
                  <a:schemeClr val="bg1"/>
                </a:solidFill>
                <a:latin typeface="Trebuchet MS" pitchFamily="34" charset="0"/>
              </a:rPr>
              <a:t> hacia el Cambio Climático 2013</a:t>
            </a:r>
            <a:endParaRPr lang="es-PE" sz="1400" b="1" dirty="0" smtClean="0">
              <a:solidFill>
                <a:schemeClr val="bg1"/>
              </a:solidFill>
              <a:latin typeface="Trebuchet MS" pitchFamily="34" charset="0"/>
            </a:endParaRPr>
          </a:p>
        </p:txBody>
      </p:sp>
      <p:grpSp>
        <p:nvGrpSpPr>
          <p:cNvPr id="4" name="3 Grupo"/>
          <p:cNvGrpSpPr>
            <a:grpSpLocks noChangeAspect="1"/>
          </p:cNvGrpSpPr>
          <p:nvPr userDrawn="1"/>
        </p:nvGrpSpPr>
        <p:grpSpPr bwMode="auto">
          <a:xfrm>
            <a:off x="369890" y="152400"/>
            <a:ext cx="9307513" cy="755650"/>
            <a:chOff x="383950" y="321900"/>
            <a:chExt cx="8870450" cy="720000"/>
          </a:xfrm>
        </p:grpSpPr>
        <p:sp>
          <p:nvSpPr>
            <p:cNvPr id="5" name="4 Rectángulo"/>
            <p:cNvSpPr/>
            <p:nvPr userDrawn="1"/>
          </p:nvSpPr>
          <p:spPr>
            <a:xfrm>
              <a:off x="383950" y="456522"/>
              <a:ext cx="8687383" cy="4583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grpSp>
          <p:nvGrpSpPr>
            <p:cNvPr id="6" name="5 Grupo"/>
            <p:cNvGrpSpPr>
              <a:grpSpLocks/>
            </p:cNvGrpSpPr>
            <p:nvPr userDrawn="1"/>
          </p:nvGrpSpPr>
          <p:grpSpPr bwMode="auto">
            <a:xfrm>
              <a:off x="8534234" y="321900"/>
              <a:ext cx="720166" cy="720000"/>
              <a:chOff x="5756834" y="1413600"/>
              <a:chExt cx="720166" cy="720000"/>
            </a:xfrm>
          </p:grpSpPr>
          <p:pic>
            <p:nvPicPr>
              <p:cNvPr id="7" name="6 Imagen"/>
              <p:cNvPicPr>
                <a:picLocks noChangeAspect="1"/>
              </p:cNvPicPr>
              <p:nvPr userDrawn="1"/>
            </p:nvPicPr>
            <p:blipFill>
              <a:blip r:embed="rId2"/>
              <a:srcRect l="88005" t="4591" r="6783" b="88774"/>
              <a:stretch>
                <a:fillRect/>
              </a:stretch>
            </p:blipFill>
            <p:spPr bwMode="auto">
              <a:xfrm>
                <a:off x="5798151" y="1449750"/>
                <a:ext cx="678849" cy="647700"/>
              </a:xfrm>
              <a:prstGeom prst="rect">
                <a:avLst/>
              </a:prstGeom>
              <a:noFill/>
              <a:ln w="9525">
                <a:noFill/>
                <a:miter lim="800000"/>
                <a:headEnd/>
                <a:tailEnd/>
              </a:ln>
            </p:spPr>
          </p:pic>
          <p:sp>
            <p:nvSpPr>
              <p:cNvPr id="8" name="7 Anillo"/>
              <p:cNvSpPr/>
              <p:nvPr userDrawn="1"/>
            </p:nvSpPr>
            <p:spPr>
              <a:xfrm>
                <a:off x="5756834" y="1413600"/>
                <a:ext cx="720166" cy="720000"/>
              </a:xfrm>
              <a:prstGeom prst="donut">
                <a:avLst>
                  <a:gd name="adj" fmla="val 8135"/>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solidFill>
                    <a:schemeClr val="tx1"/>
                  </a:solidFill>
                </a:endParaRPr>
              </a:p>
            </p:txBody>
          </p:sp>
        </p:grpSp>
      </p:grpSp>
    </p:spTree>
    <p:extLst>
      <p:ext uri="{BB962C8B-B14F-4D97-AF65-F5344CB8AC3E}">
        <p14:creationId xmlns:p14="http://schemas.microsoft.com/office/powerpoint/2010/main" val="7916810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54784715-A07E-4A67-9DC0-0DC906E31241}" type="datetimeFigureOut">
              <a:rPr lang="es-PE" smtClean="0"/>
              <a:pPr/>
              <a:t>15/09/2015</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22F30715-01B7-42D9-BE6A-B34704C296ED}" type="slidenum">
              <a:rPr lang="es-PE" smtClean="0"/>
              <a:pPr/>
              <a:t>‹#›</a:t>
            </a:fld>
            <a:endParaRPr lang="es-PE"/>
          </a:p>
        </p:txBody>
      </p:sp>
    </p:spTree>
    <p:extLst>
      <p:ext uri="{BB962C8B-B14F-4D97-AF65-F5344CB8AC3E}">
        <p14:creationId xmlns:p14="http://schemas.microsoft.com/office/powerpoint/2010/main" val="2956159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506" y="4406905"/>
            <a:ext cx="84201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4784715-A07E-4A67-9DC0-0DC906E31241}" type="datetimeFigureOut">
              <a:rPr lang="es-PE" smtClean="0"/>
              <a:pPr/>
              <a:t>15/09/2015</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22F30715-01B7-42D9-BE6A-B34704C296ED}" type="slidenum">
              <a:rPr lang="es-PE" smtClean="0"/>
              <a:pPr/>
              <a:t>‹#›</a:t>
            </a:fld>
            <a:endParaRPr lang="es-PE"/>
          </a:p>
        </p:txBody>
      </p:sp>
    </p:spTree>
    <p:extLst>
      <p:ext uri="{BB962C8B-B14F-4D97-AF65-F5344CB8AC3E}">
        <p14:creationId xmlns:p14="http://schemas.microsoft.com/office/powerpoint/2010/main" val="1179461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9530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503555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p>
            <a:fld id="{54784715-A07E-4A67-9DC0-0DC906E31241}" type="datetimeFigureOut">
              <a:rPr lang="es-PE" smtClean="0"/>
              <a:pPr/>
              <a:t>15/09/2015</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22F30715-01B7-42D9-BE6A-B34704C296ED}" type="slidenum">
              <a:rPr lang="es-PE" smtClean="0"/>
              <a:pPr/>
              <a:t>‹#›</a:t>
            </a:fld>
            <a:endParaRPr lang="es-PE"/>
          </a:p>
        </p:txBody>
      </p:sp>
    </p:spTree>
    <p:extLst>
      <p:ext uri="{BB962C8B-B14F-4D97-AF65-F5344CB8AC3E}">
        <p14:creationId xmlns:p14="http://schemas.microsoft.com/office/powerpoint/2010/main" val="2200341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5032113"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p>
            <a:fld id="{54784715-A07E-4A67-9DC0-0DC906E31241}" type="datetimeFigureOut">
              <a:rPr lang="es-PE" smtClean="0"/>
              <a:pPr/>
              <a:t>15/09/2015</a:t>
            </a:fld>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22F30715-01B7-42D9-BE6A-B34704C296ED}" type="slidenum">
              <a:rPr lang="es-PE" smtClean="0"/>
              <a:pPr/>
              <a:t>‹#›</a:t>
            </a:fld>
            <a:endParaRPr lang="es-PE"/>
          </a:p>
        </p:txBody>
      </p:sp>
    </p:spTree>
    <p:extLst>
      <p:ext uri="{BB962C8B-B14F-4D97-AF65-F5344CB8AC3E}">
        <p14:creationId xmlns:p14="http://schemas.microsoft.com/office/powerpoint/2010/main" val="3616294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p>
            <a:fld id="{54784715-A07E-4A67-9DC0-0DC906E31241}" type="datetimeFigureOut">
              <a:rPr lang="es-PE" smtClean="0"/>
              <a:pPr/>
              <a:t>15/09/2015</a:t>
            </a:fld>
            <a:endParaRPr lang="es-PE"/>
          </a:p>
        </p:txBody>
      </p:sp>
      <p:sp>
        <p:nvSpPr>
          <p:cNvPr id="4" name="3 Marcador de pie de página"/>
          <p:cNvSpPr>
            <a:spLocks noGrp="1"/>
          </p:cNvSpPr>
          <p:nvPr>
            <p:ph type="ftr" sz="quarter" idx="11"/>
          </p:nvPr>
        </p:nvSpPr>
        <p:spPr/>
        <p:txBody>
          <a:bodyPr/>
          <a:lstStyle/>
          <a:p>
            <a:endParaRPr lang="es-PE"/>
          </a:p>
        </p:txBody>
      </p:sp>
      <p:sp>
        <p:nvSpPr>
          <p:cNvPr id="5" name="4 Marcador de número de diapositiva"/>
          <p:cNvSpPr>
            <a:spLocks noGrp="1"/>
          </p:cNvSpPr>
          <p:nvPr>
            <p:ph type="sldNum" sz="quarter" idx="12"/>
          </p:nvPr>
        </p:nvSpPr>
        <p:spPr/>
        <p:txBody>
          <a:bodyPr/>
          <a:lstStyle/>
          <a:p>
            <a:fld id="{22F30715-01B7-42D9-BE6A-B34704C296ED}" type="slidenum">
              <a:rPr lang="es-PE" smtClean="0"/>
              <a:pPr/>
              <a:t>‹#›</a:t>
            </a:fld>
            <a:endParaRPr lang="es-PE"/>
          </a:p>
        </p:txBody>
      </p:sp>
    </p:spTree>
    <p:extLst>
      <p:ext uri="{BB962C8B-B14F-4D97-AF65-F5344CB8AC3E}">
        <p14:creationId xmlns:p14="http://schemas.microsoft.com/office/powerpoint/2010/main" val="2919666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4784715-A07E-4A67-9DC0-0DC906E31241}" type="datetimeFigureOut">
              <a:rPr lang="es-PE" smtClean="0"/>
              <a:pPr/>
              <a:t>15/09/2015</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22F30715-01B7-42D9-BE6A-B34704C296ED}" type="slidenum">
              <a:rPr lang="es-PE" smtClean="0"/>
              <a:pPr/>
              <a:t>‹#›</a:t>
            </a:fld>
            <a:endParaRPr lang="es-PE"/>
          </a:p>
        </p:txBody>
      </p:sp>
    </p:spTree>
    <p:extLst>
      <p:ext uri="{BB962C8B-B14F-4D97-AF65-F5344CB8AC3E}">
        <p14:creationId xmlns:p14="http://schemas.microsoft.com/office/powerpoint/2010/main" val="603383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3050"/>
            <a:ext cx="3259006"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872972" y="27305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4784715-A07E-4A67-9DC0-0DC906E31241}" type="datetimeFigureOut">
              <a:rPr lang="es-PE" smtClean="0"/>
              <a:pPr/>
              <a:t>15/09/2015</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22F30715-01B7-42D9-BE6A-B34704C296ED}" type="slidenum">
              <a:rPr lang="es-PE" smtClean="0"/>
              <a:pPr/>
              <a:t>‹#›</a:t>
            </a:fld>
            <a:endParaRPr lang="es-PE"/>
          </a:p>
        </p:txBody>
      </p:sp>
    </p:spTree>
    <p:extLst>
      <p:ext uri="{BB962C8B-B14F-4D97-AF65-F5344CB8AC3E}">
        <p14:creationId xmlns:p14="http://schemas.microsoft.com/office/powerpoint/2010/main" val="1067505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645" y="4800600"/>
            <a:ext cx="59436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4784715-A07E-4A67-9DC0-0DC906E31241}" type="datetimeFigureOut">
              <a:rPr lang="es-PE" smtClean="0"/>
              <a:pPr/>
              <a:t>15/09/2015</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22F30715-01B7-42D9-BE6A-B34704C296ED}" type="slidenum">
              <a:rPr lang="es-PE" smtClean="0"/>
              <a:pPr/>
              <a:t>‹#›</a:t>
            </a:fld>
            <a:endParaRPr lang="es-PE"/>
          </a:p>
        </p:txBody>
      </p:sp>
    </p:spTree>
    <p:extLst>
      <p:ext uri="{BB962C8B-B14F-4D97-AF65-F5344CB8AC3E}">
        <p14:creationId xmlns:p14="http://schemas.microsoft.com/office/powerpoint/2010/main" val="4090458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95300" y="1600205"/>
            <a:ext cx="89154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95300" y="635635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784715-A07E-4A67-9DC0-0DC906E31241}" type="datetimeFigureOut">
              <a:rPr lang="es-PE" smtClean="0"/>
              <a:pPr/>
              <a:t>15/09/2015</a:t>
            </a:fld>
            <a:endParaRPr lang="es-PE"/>
          </a:p>
        </p:txBody>
      </p:sp>
      <p:sp>
        <p:nvSpPr>
          <p:cNvPr id="5" name="4 Marcador de pie de página"/>
          <p:cNvSpPr>
            <a:spLocks noGrp="1"/>
          </p:cNvSpPr>
          <p:nvPr>
            <p:ph type="ftr" sz="quarter" idx="3"/>
          </p:nvPr>
        </p:nvSpPr>
        <p:spPr>
          <a:xfrm>
            <a:off x="3384550" y="635635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5 Marcador de número de diapositiva"/>
          <p:cNvSpPr>
            <a:spLocks noGrp="1"/>
          </p:cNvSpPr>
          <p:nvPr>
            <p:ph type="sldNum" sz="quarter" idx="4"/>
          </p:nvPr>
        </p:nvSpPr>
        <p:spPr>
          <a:xfrm>
            <a:off x="7099300" y="635635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F30715-01B7-42D9-BE6A-B34704C296ED}" type="slidenum">
              <a:rPr lang="es-PE" smtClean="0"/>
              <a:pPr/>
              <a:t>‹#›</a:t>
            </a:fld>
            <a:endParaRPr lang="es-PE"/>
          </a:p>
        </p:txBody>
      </p:sp>
    </p:spTree>
    <p:extLst>
      <p:ext uri="{BB962C8B-B14F-4D97-AF65-F5344CB8AC3E}">
        <p14:creationId xmlns:p14="http://schemas.microsoft.com/office/powerpoint/2010/main" val="258394380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hyperlink" Target="mailto:mgutierrez@libelula.com.pe" TargetMode="External"/><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5" Type="http://schemas.openxmlformats.org/officeDocument/2006/relationships/image" Target="../media/image1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7c.com.pe/" TargetMode="Externa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3.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2.png"/><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9.png"/><Relationship Id="rId9" Type="http://schemas.openxmlformats.org/officeDocument/2006/relationships/image" Target="../media/image8.jpeg"/><Relationship Id="rId14"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10" Type="http://schemas.openxmlformats.org/officeDocument/2006/relationships/image" Target="../media/image26.jpg"/><Relationship Id="rId4" Type="http://schemas.openxmlformats.org/officeDocument/2006/relationships/image" Target="../media/image20.jpeg"/><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4 Imagen" descr="corner1.png"/>
          <p:cNvPicPr>
            <a:picLocks noChangeAspect="1"/>
          </p:cNvPicPr>
          <p:nvPr/>
        </p:nvPicPr>
        <p:blipFill>
          <a:blip r:embed="rId2"/>
          <a:stretch>
            <a:fillRect/>
          </a:stretch>
        </p:blipFill>
        <p:spPr>
          <a:xfrm>
            <a:off x="-15551" y="0"/>
            <a:ext cx="2008871" cy="1340768"/>
          </a:xfrm>
          <a:prstGeom prst="rect">
            <a:avLst/>
          </a:prstGeom>
        </p:spPr>
      </p:pic>
      <p:pic>
        <p:nvPicPr>
          <p:cNvPr id="6" name="5 Imagen" descr="corner2.png"/>
          <p:cNvPicPr>
            <a:picLocks noChangeAspect="1"/>
          </p:cNvPicPr>
          <p:nvPr/>
        </p:nvPicPr>
        <p:blipFill>
          <a:blip r:embed="rId3"/>
          <a:stretch>
            <a:fillRect/>
          </a:stretch>
        </p:blipFill>
        <p:spPr>
          <a:xfrm>
            <a:off x="7886656" y="5510236"/>
            <a:ext cx="2019345" cy="1347764"/>
          </a:xfrm>
          <a:prstGeom prst="rect">
            <a:avLst/>
          </a:prstGeom>
        </p:spPr>
      </p:pic>
      <p:grpSp>
        <p:nvGrpSpPr>
          <p:cNvPr id="3" name="2 Grupo"/>
          <p:cNvGrpSpPr/>
          <p:nvPr/>
        </p:nvGrpSpPr>
        <p:grpSpPr>
          <a:xfrm>
            <a:off x="128464" y="5450722"/>
            <a:ext cx="8640960" cy="1290646"/>
            <a:chOff x="704528" y="3938554"/>
            <a:chExt cx="8640960" cy="1290646"/>
          </a:xfrm>
        </p:grpSpPr>
        <p:pic>
          <p:nvPicPr>
            <p:cNvPr id="18" name="17 Imagen" descr="plantilla-plancc_23_03.jpg"/>
            <p:cNvPicPr>
              <a:picLocks noChangeAspect="1"/>
            </p:cNvPicPr>
            <p:nvPr/>
          </p:nvPicPr>
          <p:blipFill>
            <a:blip r:embed="rId4" cstate="print"/>
            <a:stretch>
              <a:fillRect/>
            </a:stretch>
          </p:blipFill>
          <p:spPr>
            <a:xfrm>
              <a:off x="776536" y="3938554"/>
              <a:ext cx="1797235" cy="460092"/>
            </a:xfrm>
            <a:prstGeom prst="rect">
              <a:avLst/>
            </a:prstGeom>
          </p:spPr>
        </p:pic>
        <p:pic>
          <p:nvPicPr>
            <p:cNvPr id="20" name="19 Imagen" descr="plantilla-plancc_23_05.jpg"/>
            <p:cNvPicPr>
              <a:picLocks noChangeAspect="1"/>
            </p:cNvPicPr>
            <p:nvPr/>
          </p:nvPicPr>
          <p:blipFill>
            <a:blip r:embed="rId5" cstate="print"/>
            <a:stretch>
              <a:fillRect/>
            </a:stretch>
          </p:blipFill>
          <p:spPr>
            <a:xfrm>
              <a:off x="2757121" y="3938554"/>
              <a:ext cx="1725345" cy="460092"/>
            </a:xfrm>
            <a:prstGeom prst="rect">
              <a:avLst/>
            </a:prstGeom>
          </p:spPr>
        </p:pic>
        <p:pic>
          <p:nvPicPr>
            <p:cNvPr id="21" name="20 Imagen" descr="plantilla-plancc_23_07.jpg"/>
            <p:cNvPicPr>
              <a:picLocks noChangeAspect="1"/>
            </p:cNvPicPr>
            <p:nvPr/>
          </p:nvPicPr>
          <p:blipFill>
            <a:blip r:embed="rId6" cstate="print"/>
            <a:stretch>
              <a:fillRect/>
            </a:stretch>
          </p:blipFill>
          <p:spPr>
            <a:xfrm>
              <a:off x="4665816" y="3938554"/>
              <a:ext cx="1413824" cy="460092"/>
            </a:xfrm>
            <a:prstGeom prst="rect">
              <a:avLst/>
            </a:prstGeom>
          </p:spPr>
        </p:pic>
        <p:pic>
          <p:nvPicPr>
            <p:cNvPr id="22" name="21 Imagen" descr="plantilla-plancc_23_09.jpg"/>
            <p:cNvPicPr>
              <a:picLocks noChangeAspect="1"/>
            </p:cNvPicPr>
            <p:nvPr/>
          </p:nvPicPr>
          <p:blipFill>
            <a:blip r:embed="rId7" cstate="print"/>
            <a:stretch>
              <a:fillRect/>
            </a:stretch>
          </p:blipFill>
          <p:spPr>
            <a:xfrm>
              <a:off x="6262990" y="3938554"/>
              <a:ext cx="1754101" cy="460092"/>
            </a:xfrm>
            <a:prstGeom prst="rect">
              <a:avLst/>
            </a:prstGeom>
          </p:spPr>
        </p:pic>
        <p:pic>
          <p:nvPicPr>
            <p:cNvPr id="23" name="22 Imagen" descr="plantilla-plancc_23_10.jpg"/>
            <p:cNvPicPr>
              <a:picLocks noChangeAspect="1"/>
            </p:cNvPicPr>
            <p:nvPr/>
          </p:nvPicPr>
          <p:blipFill>
            <a:blip r:embed="rId8"/>
            <a:stretch>
              <a:fillRect/>
            </a:stretch>
          </p:blipFill>
          <p:spPr>
            <a:xfrm>
              <a:off x="7974371" y="3938554"/>
              <a:ext cx="1361105" cy="460092"/>
            </a:xfrm>
            <a:prstGeom prst="rect">
              <a:avLst/>
            </a:prstGeom>
          </p:spPr>
        </p:pic>
        <p:pic>
          <p:nvPicPr>
            <p:cNvPr id="24" name="23 Imagen" descr="plantilla-plancc_23_30.jpg"/>
            <p:cNvPicPr>
              <a:picLocks noChangeAspect="1"/>
            </p:cNvPicPr>
            <p:nvPr/>
          </p:nvPicPr>
          <p:blipFill>
            <a:blip r:embed="rId9"/>
            <a:stretch>
              <a:fillRect/>
            </a:stretch>
          </p:blipFill>
          <p:spPr>
            <a:xfrm>
              <a:off x="704528" y="4730977"/>
              <a:ext cx="1388889" cy="376565"/>
            </a:xfrm>
            <a:prstGeom prst="rect">
              <a:avLst/>
            </a:prstGeom>
          </p:spPr>
        </p:pic>
        <p:pic>
          <p:nvPicPr>
            <p:cNvPr id="25" name="24 Imagen" descr="plantilla-plancc_23_17.jpg"/>
            <p:cNvPicPr>
              <a:picLocks noChangeAspect="1"/>
            </p:cNvPicPr>
            <p:nvPr/>
          </p:nvPicPr>
          <p:blipFill>
            <a:blip r:embed="rId10"/>
            <a:stretch>
              <a:fillRect/>
            </a:stretch>
          </p:blipFill>
          <p:spPr>
            <a:xfrm>
              <a:off x="2392940" y="4588102"/>
              <a:ext cx="1135917" cy="627607"/>
            </a:xfrm>
            <a:prstGeom prst="rect">
              <a:avLst/>
            </a:prstGeom>
          </p:spPr>
        </p:pic>
        <p:pic>
          <p:nvPicPr>
            <p:cNvPr id="26" name="25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28380" y="4586626"/>
              <a:ext cx="1088632" cy="642574"/>
            </a:xfrm>
            <a:prstGeom prst="rect">
              <a:avLst/>
            </a:prstGeom>
          </p:spPr>
        </p:pic>
        <p:pic>
          <p:nvPicPr>
            <p:cNvPr id="27" name="26 Imagen" descr="plantilla-plancc_23_25.jpg"/>
            <p:cNvPicPr>
              <a:picLocks noChangeAspect="1"/>
            </p:cNvPicPr>
            <p:nvPr/>
          </p:nvPicPr>
          <p:blipFill>
            <a:blip r:embed="rId12" cstate="print"/>
            <a:stretch>
              <a:fillRect/>
            </a:stretch>
          </p:blipFill>
          <p:spPr>
            <a:xfrm>
              <a:off x="6079640" y="4707454"/>
              <a:ext cx="31765" cy="360000"/>
            </a:xfrm>
            <a:prstGeom prst="rect">
              <a:avLst/>
            </a:prstGeom>
          </p:spPr>
        </p:pic>
        <p:pic>
          <p:nvPicPr>
            <p:cNvPr id="28" name="27 Imagen" descr="plantilla-plancc_23_20.jpg"/>
            <p:cNvPicPr>
              <a:picLocks noChangeAspect="1"/>
            </p:cNvPicPr>
            <p:nvPr/>
          </p:nvPicPr>
          <p:blipFill>
            <a:blip r:embed="rId13"/>
            <a:stretch>
              <a:fillRect/>
            </a:stretch>
          </p:blipFill>
          <p:spPr>
            <a:xfrm>
              <a:off x="5216535" y="4620168"/>
              <a:ext cx="747214" cy="543927"/>
            </a:xfrm>
            <a:prstGeom prst="rect">
              <a:avLst/>
            </a:prstGeom>
          </p:spPr>
        </p:pic>
        <p:pic>
          <p:nvPicPr>
            <p:cNvPr id="29" name="28 Imagen" descr="plantilla-plancc_23_27.jpg"/>
            <p:cNvPicPr>
              <a:picLocks noChangeAspect="1"/>
            </p:cNvPicPr>
            <p:nvPr/>
          </p:nvPicPr>
          <p:blipFill>
            <a:blip r:embed="rId14"/>
            <a:stretch>
              <a:fillRect/>
            </a:stretch>
          </p:blipFill>
          <p:spPr>
            <a:xfrm>
              <a:off x="6263272" y="4661225"/>
              <a:ext cx="1323862" cy="376565"/>
            </a:xfrm>
            <a:prstGeom prst="rect">
              <a:avLst/>
            </a:prstGeom>
          </p:spPr>
        </p:pic>
        <p:pic>
          <p:nvPicPr>
            <p:cNvPr id="30" name="Imagen 1" descr="helvetas-logo-transparency.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6656" y="4707454"/>
              <a:ext cx="1458832" cy="418452"/>
            </a:xfrm>
            <a:prstGeom prst="rect">
              <a:avLst/>
            </a:prstGeom>
          </p:spPr>
        </p:pic>
      </p:grpSp>
      <p:sp>
        <p:nvSpPr>
          <p:cNvPr id="34" name="33 CuadroTexto"/>
          <p:cNvSpPr txBox="1"/>
          <p:nvPr/>
        </p:nvSpPr>
        <p:spPr>
          <a:xfrm>
            <a:off x="458006" y="3573016"/>
            <a:ext cx="5120504" cy="400110"/>
          </a:xfrm>
          <a:prstGeom prst="rect">
            <a:avLst/>
          </a:prstGeom>
          <a:noFill/>
        </p:spPr>
        <p:txBody>
          <a:bodyPr wrap="none" rtlCol="0">
            <a:spAutoFit/>
          </a:bodyPr>
          <a:lstStyle>
            <a:defPPr>
              <a:defRPr lang="es-PE"/>
            </a:defPPr>
            <a:lvl1pPr>
              <a:defRPr sz="1400">
                <a:latin typeface="Helvetica" panose="020B0604020202020204" pitchFamily="34" charset="0"/>
              </a:defRPr>
            </a:lvl1pPr>
          </a:lstStyle>
          <a:p>
            <a:r>
              <a:rPr lang="es-PE" sz="2000" b="1" dirty="0" smtClean="0">
                <a:solidFill>
                  <a:schemeClr val="tx1">
                    <a:lumMod val="50000"/>
                    <a:lumOff val="50000"/>
                  </a:schemeClr>
                </a:solidFill>
              </a:rPr>
              <a:t>Long </a:t>
            </a:r>
            <a:r>
              <a:rPr lang="es-PE" sz="2000" b="1" dirty="0" err="1" smtClean="0">
                <a:solidFill>
                  <a:schemeClr val="tx1">
                    <a:lumMod val="50000"/>
                    <a:lumOff val="50000"/>
                  </a:schemeClr>
                </a:solidFill>
              </a:rPr>
              <a:t>Term</a:t>
            </a:r>
            <a:r>
              <a:rPr lang="es-PE" sz="2000" b="1" dirty="0" smtClean="0">
                <a:solidFill>
                  <a:schemeClr val="tx1">
                    <a:lumMod val="50000"/>
                    <a:lumOff val="50000"/>
                  </a:schemeClr>
                </a:solidFill>
              </a:rPr>
              <a:t> </a:t>
            </a:r>
            <a:r>
              <a:rPr lang="es-PE" sz="2000" b="1" dirty="0" err="1" smtClean="0">
                <a:solidFill>
                  <a:schemeClr val="tx1">
                    <a:lumMod val="50000"/>
                    <a:lumOff val="50000"/>
                  </a:schemeClr>
                </a:solidFill>
              </a:rPr>
              <a:t>Mitigation</a:t>
            </a:r>
            <a:r>
              <a:rPr lang="es-PE" sz="2000" b="1" dirty="0" smtClean="0">
                <a:solidFill>
                  <a:schemeClr val="tx1">
                    <a:lumMod val="50000"/>
                    <a:lumOff val="50000"/>
                  </a:schemeClr>
                </a:solidFill>
              </a:rPr>
              <a:t> </a:t>
            </a:r>
            <a:r>
              <a:rPr lang="es-PE" sz="2000" b="1" dirty="0" err="1" smtClean="0">
                <a:solidFill>
                  <a:schemeClr val="tx1">
                    <a:lumMod val="50000"/>
                    <a:lumOff val="50000"/>
                  </a:schemeClr>
                </a:solidFill>
              </a:rPr>
              <a:t>Scenarios</a:t>
            </a:r>
            <a:r>
              <a:rPr lang="es-PE" sz="2000" b="1" dirty="0" smtClean="0">
                <a:solidFill>
                  <a:schemeClr val="tx1">
                    <a:lumMod val="50000"/>
                    <a:lumOff val="50000"/>
                  </a:schemeClr>
                </a:solidFill>
              </a:rPr>
              <a:t> </a:t>
            </a:r>
            <a:r>
              <a:rPr lang="es-PE" sz="2000" b="1" dirty="0" err="1" smtClean="0">
                <a:solidFill>
                  <a:schemeClr val="tx1">
                    <a:lumMod val="50000"/>
                    <a:lumOff val="50000"/>
                  </a:schemeClr>
                </a:solidFill>
              </a:rPr>
              <a:t>for</a:t>
            </a:r>
            <a:r>
              <a:rPr lang="es-PE" sz="2000" b="1" dirty="0" smtClean="0">
                <a:solidFill>
                  <a:schemeClr val="tx1">
                    <a:lumMod val="50000"/>
                    <a:lumOff val="50000"/>
                  </a:schemeClr>
                </a:solidFill>
              </a:rPr>
              <a:t> </a:t>
            </a:r>
            <a:r>
              <a:rPr lang="es-PE" sz="2000" b="1" dirty="0" err="1" smtClean="0">
                <a:solidFill>
                  <a:schemeClr val="tx1">
                    <a:lumMod val="50000"/>
                    <a:lumOff val="50000"/>
                  </a:schemeClr>
                </a:solidFill>
              </a:rPr>
              <a:t>Peru</a:t>
            </a:r>
            <a:endParaRPr lang="es-PE" sz="2000" b="1" dirty="0" smtClean="0">
              <a:solidFill>
                <a:schemeClr val="tx1">
                  <a:lumMod val="50000"/>
                  <a:lumOff val="50000"/>
                </a:schemeClr>
              </a:solidFill>
            </a:endParaRPr>
          </a:p>
        </p:txBody>
      </p:sp>
      <p:pic>
        <p:nvPicPr>
          <p:cNvPr id="36"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77963" y="836712"/>
            <a:ext cx="4772025"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30 CuadroTexto"/>
          <p:cNvSpPr txBox="1"/>
          <p:nvPr/>
        </p:nvSpPr>
        <p:spPr>
          <a:xfrm>
            <a:off x="465241" y="3933056"/>
            <a:ext cx="3911695" cy="923330"/>
          </a:xfrm>
          <a:prstGeom prst="rect">
            <a:avLst/>
          </a:prstGeom>
          <a:noFill/>
        </p:spPr>
        <p:txBody>
          <a:bodyPr wrap="square" rtlCol="0">
            <a:spAutoFit/>
          </a:bodyPr>
          <a:lstStyle/>
          <a:p>
            <a:r>
              <a:rPr lang="es-PE" b="1" dirty="0" smtClean="0">
                <a:solidFill>
                  <a:srgbClr val="56545B"/>
                </a:solidFill>
              </a:rPr>
              <a:t>Maria Elena Gutierrez</a:t>
            </a:r>
          </a:p>
          <a:p>
            <a:r>
              <a:rPr lang="en-US" dirty="0" smtClean="0">
                <a:solidFill>
                  <a:srgbClr val="56545B"/>
                </a:solidFill>
              </a:rPr>
              <a:t>Research Coordinator</a:t>
            </a:r>
            <a:endParaRPr lang="es-PE" dirty="0" smtClean="0">
              <a:solidFill>
                <a:srgbClr val="56545B"/>
              </a:solidFill>
            </a:endParaRPr>
          </a:p>
          <a:p>
            <a:r>
              <a:rPr lang="es-PE" dirty="0" smtClean="0">
                <a:solidFill>
                  <a:srgbClr val="56545B"/>
                </a:solidFill>
                <a:hlinkClick r:id="rId17"/>
              </a:rPr>
              <a:t>mgutierrez@libelula.com.pe</a:t>
            </a:r>
            <a:r>
              <a:rPr lang="es-PE" dirty="0" smtClean="0">
                <a:solidFill>
                  <a:srgbClr val="56545B"/>
                </a:solidFill>
              </a:rPr>
              <a:t> </a:t>
            </a:r>
            <a:endParaRPr lang="es-PE" dirty="0">
              <a:solidFill>
                <a:srgbClr val="56545B"/>
              </a:solidFill>
            </a:endParaRPr>
          </a:p>
        </p:txBody>
      </p:sp>
    </p:spTree>
    <p:extLst>
      <p:ext uri="{BB962C8B-B14F-4D97-AF65-F5344CB8AC3E}">
        <p14:creationId xmlns:p14="http://schemas.microsoft.com/office/powerpoint/2010/main" val="1245055625"/>
      </p:ext>
    </p:extLst>
  </p:cSld>
  <p:clrMapOvr>
    <a:masterClrMapping/>
  </p:clrMapOvr>
  <p:transition spd="slow"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6 Triángulo isósceles"/>
          <p:cNvSpPr/>
          <p:nvPr/>
        </p:nvSpPr>
        <p:spPr>
          <a:xfrm rot="18620873">
            <a:off x="-145204" y="-103204"/>
            <a:ext cx="653530" cy="424669"/>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Lst>
            <a:ahLst/>
            <a:cxnLst>
              <a:cxn ang="0">
                <a:pos x="connsiteX0" y="connsiteY0"/>
              </a:cxn>
              <a:cxn ang="0">
                <a:pos x="connsiteX1" y="connsiteY1"/>
              </a:cxn>
              <a:cxn ang="0">
                <a:pos x="connsiteX2" y="connsiteY2"/>
              </a:cxn>
              <a:cxn ang="0">
                <a:pos x="connsiteX3" y="connsiteY3"/>
              </a:cxn>
            </a:cxnLst>
            <a:rect l="l" t="t" r="r" b="b"/>
            <a:pathLst>
              <a:path w="1381323" h="897594">
                <a:moveTo>
                  <a:pt x="0" y="525260"/>
                </a:moveTo>
                <a:lnTo>
                  <a:pt x="616419" y="0"/>
                </a:lnTo>
                <a:lnTo>
                  <a:pt x="1381323" y="897594"/>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7" name="6 Triángulo isósceles"/>
          <p:cNvSpPr/>
          <p:nvPr/>
        </p:nvSpPr>
        <p:spPr>
          <a:xfrm rot="18620873">
            <a:off x="-207637" y="631332"/>
            <a:ext cx="938280" cy="607675"/>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 name="connsiteX0" fmla="*/ 0 w 1386959"/>
              <a:gd name="connsiteY0" fmla="*/ 525260 h 904228"/>
              <a:gd name="connsiteX1" fmla="*/ 616419 w 1386959"/>
              <a:gd name="connsiteY1" fmla="*/ 0 h 904228"/>
              <a:gd name="connsiteX2" fmla="*/ 1386959 w 1386959"/>
              <a:gd name="connsiteY2" fmla="*/ 904229 h 904228"/>
              <a:gd name="connsiteX3" fmla="*/ 0 w 1386959"/>
              <a:gd name="connsiteY3" fmla="*/ 525260 h 904228"/>
              <a:gd name="connsiteX0" fmla="*/ 0 w 1385961"/>
              <a:gd name="connsiteY0" fmla="*/ 525260 h 916501"/>
              <a:gd name="connsiteX1" fmla="*/ 616419 w 1385961"/>
              <a:gd name="connsiteY1" fmla="*/ 0 h 916501"/>
              <a:gd name="connsiteX2" fmla="*/ 1385961 w 1385961"/>
              <a:gd name="connsiteY2" fmla="*/ 916501 h 916501"/>
              <a:gd name="connsiteX3" fmla="*/ 0 w 1385961"/>
              <a:gd name="connsiteY3" fmla="*/ 525260 h 916501"/>
              <a:gd name="connsiteX0" fmla="*/ 0 w 1375687"/>
              <a:gd name="connsiteY0" fmla="*/ 525260 h 890959"/>
              <a:gd name="connsiteX1" fmla="*/ 616419 w 1375687"/>
              <a:gd name="connsiteY1" fmla="*/ 0 h 890959"/>
              <a:gd name="connsiteX2" fmla="*/ 1375688 w 1375687"/>
              <a:gd name="connsiteY2" fmla="*/ 890959 h 890959"/>
              <a:gd name="connsiteX3" fmla="*/ 0 w 1375687"/>
              <a:gd name="connsiteY3" fmla="*/ 525260 h 890959"/>
            </a:gdLst>
            <a:ahLst/>
            <a:cxnLst>
              <a:cxn ang="0">
                <a:pos x="connsiteX0" y="connsiteY0"/>
              </a:cxn>
              <a:cxn ang="0">
                <a:pos x="connsiteX1" y="connsiteY1"/>
              </a:cxn>
              <a:cxn ang="0">
                <a:pos x="connsiteX2" y="connsiteY2"/>
              </a:cxn>
              <a:cxn ang="0">
                <a:pos x="connsiteX3" y="connsiteY3"/>
              </a:cxn>
            </a:cxnLst>
            <a:rect l="l" t="t" r="r" b="b"/>
            <a:pathLst>
              <a:path w="1375687" h="890959">
                <a:moveTo>
                  <a:pt x="0" y="525260"/>
                </a:moveTo>
                <a:lnTo>
                  <a:pt x="616419" y="0"/>
                </a:lnTo>
                <a:lnTo>
                  <a:pt x="1375688" y="890959"/>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9 Rectángulo"/>
          <p:cNvSpPr/>
          <p:nvPr/>
        </p:nvSpPr>
        <p:spPr>
          <a:xfrm>
            <a:off x="1208584" y="736799"/>
            <a:ext cx="5883664" cy="45719"/>
          </a:xfrm>
          <a:prstGeom prst="rect">
            <a:avLst/>
          </a:pr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8" name="6 Triángulo isósceles"/>
          <p:cNvSpPr/>
          <p:nvPr/>
        </p:nvSpPr>
        <p:spPr>
          <a:xfrm rot="7837924">
            <a:off x="8832732" y="6196620"/>
            <a:ext cx="1381323" cy="897594"/>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Lst>
            <a:ahLst/>
            <a:cxnLst>
              <a:cxn ang="0">
                <a:pos x="connsiteX0" y="connsiteY0"/>
              </a:cxn>
              <a:cxn ang="0">
                <a:pos x="connsiteX1" y="connsiteY1"/>
              </a:cxn>
              <a:cxn ang="0">
                <a:pos x="connsiteX2" y="connsiteY2"/>
              </a:cxn>
              <a:cxn ang="0">
                <a:pos x="connsiteX3" y="connsiteY3"/>
              </a:cxn>
            </a:cxnLst>
            <a:rect l="l" t="t" r="r" b="b"/>
            <a:pathLst>
              <a:path w="1381323" h="897594">
                <a:moveTo>
                  <a:pt x="0" y="525260"/>
                </a:moveTo>
                <a:lnTo>
                  <a:pt x="616419" y="0"/>
                </a:lnTo>
                <a:lnTo>
                  <a:pt x="1381323" y="897594"/>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6 Triángulo isósceles"/>
          <p:cNvSpPr/>
          <p:nvPr/>
        </p:nvSpPr>
        <p:spPr>
          <a:xfrm rot="7837924">
            <a:off x="105804" y="97027"/>
            <a:ext cx="1381993" cy="925270"/>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 name="connsiteX0" fmla="*/ 0 w 1381323"/>
              <a:gd name="connsiteY0" fmla="*/ 521393 h 893727"/>
              <a:gd name="connsiteX1" fmla="*/ 611914 w 1381323"/>
              <a:gd name="connsiteY1" fmla="*/ 0 h 893727"/>
              <a:gd name="connsiteX2" fmla="*/ 1381323 w 1381323"/>
              <a:gd name="connsiteY2" fmla="*/ 893727 h 893727"/>
              <a:gd name="connsiteX3" fmla="*/ 0 w 1381323"/>
              <a:gd name="connsiteY3" fmla="*/ 521393 h 893727"/>
              <a:gd name="connsiteX0" fmla="*/ 0 w 1381323"/>
              <a:gd name="connsiteY0" fmla="*/ 529765 h 902099"/>
              <a:gd name="connsiteX1" fmla="*/ 612552 w 1381323"/>
              <a:gd name="connsiteY1" fmla="*/ 0 h 902099"/>
              <a:gd name="connsiteX2" fmla="*/ 1381323 w 1381323"/>
              <a:gd name="connsiteY2" fmla="*/ 902099 h 902099"/>
              <a:gd name="connsiteX3" fmla="*/ 0 w 1381323"/>
              <a:gd name="connsiteY3" fmla="*/ 529765 h 902099"/>
              <a:gd name="connsiteX0" fmla="*/ 0 w 1392923"/>
              <a:gd name="connsiteY0" fmla="*/ 529765 h 915618"/>
              <a:gd name="connsiteX1" fmla="*/ 612552 w 1392923"/>
              <a:gd name="connsiteY1" fmla="*/ 0 h 915618"/>
              <a:gd name="connsiteX2" fmla="*/ 1392923 w 1392923"/>
              <a:gd name="connsiteY2" fmla="*/ 915618 h 915618"/>
              <a:gd name="connsiteX3" fmla="*/ 0 w 1392923"/>
              <a:gd name="connsiteY3" fmla="*/ 529765 h 915618"/>
              <a:gd name="connsiteX0" fmla="*/ 0 w 1409029"/>
              <a:gd name="connsiteY0" fmla="*/ 529765 h 925270"/>
              <a:gd name="connsiteX1" fmla="*/ 612552 w 1409029"/>
              <a:gd name="connsiteY1" fmla="*/ 0 h 925270"/>
              <a:gd name="connsiteX2" fmla="*/ 1409029 w 1409029"/>
              <a:gd name="connsiteY2" fmla="*/ 925270 h 925270"/>
              <a:gd name="connsiteX3" fmla="*/ 0 w 1409029"/>
              <a:gd name="connsiteY3" fmla="*/ 529765 h 925270"/>
              <a:gd name="connsiteX0" fmla="*/ 0 w 1394871"/>
              <a:gd name="connsiteY0" fmla="*/ 509792 h 925270"/>
              <a:gd name="connsiteX1" fmla="*/ 598394 w 1394871"/>
              <a:gd name="connsiteY1" fmla="*/ 0 h 925270"/>
              <a:gd name="connsiteX2" fmla="*/ 1394871 w 1394871"/>
              <a:gd name="connsiteY2" fmla="*/ 925270 h 925270"/>
              <a:gd name="connsiteX3" fmla="*/ 0 w 1394871"/>
              <a:gd name="connsiteY3" fmla="*/ 509792 h 925270"/>
              <a:gd name="connsiteX0" fmla="*/ 0 w 1385859"/>
              <a:gd name="connsiteY0" fmla="*/ 502059 h 925270"/>
              <a:gd name="connsiteX1" fmla="*/ 589382 w 1385859"/>
              <a:gd name="connsiteY1" fmla="*/ 0 h 925270"/>
              <a:gd name="connsiteX2" fmla="*/ 1385859 w 1385859"/>
              <a:gd name="connsiteY2" fmla="*/ 925270 h 925270"/>
              <a:gd name="connsiteX3" fmla="*/ 0 w 1385859"/>
              <a:gd name="connsiteY3" fmla="*/ 502059 h 925270"/>
              <a:gd name="connsiteX0" fmla="*/ 0 w 1381993"/>
              <a:gd name="connsiteY0" fmla="*/ 506565 h 925270"/>
              <a:gd name="connsiteX1" fmla="*/ 585516 w 1381993"/>
              <a:gd name="connsiteY1" fmla="*/ 0 h 925270"/>
              <a:gd name="connsiteX2" fmla="*/ 1381993 w 1381993"/>
              <a:gd name="connsiteY2" fmla="*/ 925270 h 925270"/>
              <a:gd name="connsiteX3" fmla="*/ 0 w 1381993"/>
              <a:gd name="connsiteY3" fmla="*/ 506565 h 925270"/>
            </a:gdLst>
            <a:ahLst/>
            <a:cxnLst>
              <a:cxn ang="0">
                <a:pos x="connsiteX0" y="connsiteY0"/>
              </a:cxn>
              <a:cxn ang="0">
                <a:pos x="connsiteX1" y="connsiteY1"/>
              </a:cxn>
              <a:cxn ang="0">
                <a:pos x="connsiteX2" y="connsiteY2"/>
              </a:cxn>
              <a:cxn ang="0">
                <a:pos x="connsiteX3" y="connsiteY3"/>
              </a:cxn>
            </a:cxnLst>
            <a:rect l="l" t="t" r="r" b="b"/>
            <a:pathLst>
              <a:path w="1381993" h="925270">
                <a:moveTo>
                  <a:pt x="0" y="506565"/>
                </a:moveTo>
                <a:lnTo>
                  <a:pt x="585516" y="0"/>
                </a:lnTo>
                <a:lnTo>
                  <a:pt x="1381993" y="925270"/>
                </a:lnTo>
                <a:lnTo>
                  <a:pt x="0" y="506565"/>
                </a:lnTo>
                <a:close/>
              </a:path>
            </a:pathLst>
          </a:custGeom>
          <a:solidFill>
            <a:srgbClr val="565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7 CuadroTexto"/>
          <p:cNvSpPr txBox="1"/>
          <p:nvPr/>
        </p:nvSpPr>
        <p:spPr>
          <a:xfrm>
            <a:off x="1280592" y="224265"/>
            <a:ext cx="6002092" cy="523220"/>
          </a:xfrm>
          <a:prstGeom prst="rect">
            <a:avLst/>
          </a:prstGeom>
          <a:noFill/>
        </p:spPr>
        <p:txBody>
          <a:bodyPr wrap="none" rtlCol="0">
            <a:spAutoFit/>
          </a:bodyPr>
          <a:lstStyle/>
          <a:p>
            <a:r>
              <a:rPr lang="es-PE" sz="2800" b="1" dirty="0" err="1" smtClean="0">
                <a:solidFill>
                  <a:srgbClr val="00B7AF"/>
                </a:solidFill>
              </a:rPr>
              <a:t>Impacts</a:t>
            </a:r>
            <a:r>
              <a:rPr lang="es-PE" sz="2800" b="1" dirty="0" smtClean="0">
                <a:solidFill>
                  <a:srgbClr val="00B7AF"/>
                </a:solidFill>
              </a:rPr>
              <a:t> </a:t>
            </a:r>
            <a:r>
              <a:rPr lang="es-PE" sz="2800" b="1" dirty="0" err="1" smtClean="0">
                <a:solidFill>
                  <a:srgbClr val="00B7AF"/>
                </a:solidFill>
              </a:rPr>
              <a:t>on</a:t>
            </a:r>
            <a:r>
              <a:rPr lang="es-PE" sz="2800" b="1" dirty="0" smtClean="0">
                <a:solidFill>
                  <a:srgbClr val="00B7AF"/>
                </a:solidFill>
              </a:rPr>
              <a:t> GDP (</a:t>
            </a:r>
            <a:r>
              <a:rPr lang="es-PE" sz="2800" b="1" dirty="0" err="1" smtClean="0">
                <a:solidFill>
                  <a:srgbClr val="00B7AF"/>
                </a:solidFill>
              </a:rPr>
              <a:t>sustainable</a:t>
            </a:r>
            <a:r>
              <a:rPr lang="es-PE" sz="2800" b="1" dirty="0" smtClean="0">
                <a:solidFill>
                  <a:srgbClr val="00B7AF"/>
                </a:solidFill>
              </a:rPr>
              <a:t> </a:t>
            </a:r>
            <a:r>
              <a:rPr lang="es-PE" sz="2800" b="1" dirty="0" err="1" smtClean="0">
                <a:solidFill>
                  <a:srgbClr val="00B7AF"/>
                </a:solidFill>
              </a:rPr>
              <a:t>scenario</a:t>
            </a:r>
            <a:r>
              <a:rPr lang="es-PE" sz="2800" b="1" dirty="0" smtClean="0">
                <a:solidFill>
                  <a:srgbClr val="00B7AF"/>
                </a:solidFill>
              </a:rPr>
              <a:t>)</a:t>
            </a:r>
            <a:endParaRPr lang="es-PE" sz="2800" b="1" dirty="0">
              <a:solidFill>
                <a:srgbClr val="00B7AF"/>
              </a:solidFill>
            </a:endParaRPr>
          </a:p>
        </p:txBody>
      </p:sp>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575" y="1052736"/>
            <a:ext cx="8143351" cy="2956576"/>
          </a:xfrm>
          <a:prstGeom prst="rect">
            <a:avLst/>
          </a:prstGeom>
        </p:spPr>
      </p:pic>
      <p:sp>
        <p:nvSpPr>
          <p:cNvPr id="3" name="2 Rectángulo"/>
          <p:cNvSpPr/>
          <p:nvPr/>
        </p:nvSpPr>
        <p:spPr>
          <a:xfrm>
            <a:off x="1064568" y="4581128"/>
            <a:ext cx="8064896" cy="707886"/>
          </a:xfrm>
          <a:prstGeom prst="rect">
            <a:avLst/>
          </a:prstGeom>
        </p:spPr>
        <p:txBody>
          <a:bodyPr wrap="square">
            <a:spAutoFit/>
          </a:bodyPr>
          <a:lstStyle/>
          <a:p>
            <a:pPr>
              <a:spcAft>
                <a:spcPts val="1200"/>
              </a:spcAft>
            </a:pPr>
            <a:r>
              <a:rPr lang="en-US" sz="2000" dirty="0" smtClean="0">
                <a:solidFill>
                  <a:srgbClr val="56545B"/>
                </a:solidFill>
              </a:rPr>
              <a:t>In the Sustainable Scenario, the GDP would rise annually between 0.3% and 0.8% in addition to BAU projection from the year 2022 until 2050.</a:t>
            </a:r>
          </a:p>
        </p:txBody>
      </p:sp>
      <p:sp>
        <p:nvSpPr>
          <p:cNvPr id="11" name="10 Rectángulo"/>
          <p:cNvSpPr/>
          <p:nvPr/>
        </p:nvSpPr>
        <p:spPr>
          <a:xfrm>
            <a:off x="796800" y="4710519"/>
            <a:ext cx="216024" cy="216024"/>
          </a:xfrm>
          <a:prstGeom prst="rect">
            <a:avLst/>
          </a:pr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3 CuadroTexto"/>
          <p:cNvSpPr txBox="1"/>
          <p:nvPr/>
        </p:nvSpPr>
        <p:spPr>
          <a:xfrm>
            <a:off x="3008784" y="1916832"/>
            <a:ext cx="864096" cy="261610"/>
          </a:xfrm>
          <a:prstGeom prst="rect">
            <a:avLst/>
          </a:prstGeom>
          <a:solidFill>
            <a:schemeClr val="bg1"/>
          </a:solidFill>
        </p:spPr>
        <p:txBody>
          <a:bodyPr wrap="square" rtlCol="0">
            <a:spAutoFit/>
          </a:bodyPr>
          <a:lstStyle/>
          <a:p>
            <a:r>
              <a:rPr lang="en-US" sz="1050" b="1" dirty="0" smtClean="0">
                <a:solidFill>
                  <a:schemeClr val="bg1">
                    <a:lumMod val="50000"/>
                  </a:schemeClr>
                </a:solidFill>
              </a:rPr>
              <a:t>sustainable</a:t>
            </a:r>
            <a:endParaRPr lang="en-US" sz="1050" b="1" dirty="0">
              <a:solidFill>
                <a:schemeClr val="bg1">
                  <a:lumMod val="50000"/>
                </a:schemeClr>
              </a:solidFill>
            </a:endParaRPr>
          </a:p>
        </p:txBody>
      </p:sp>
    </p:spTree>
    <p:extLst>
      <p:ext uri="{BB962C8B-B14F-4D97-AF65-F5344CB8AC3E}">
        <p14:creationId xmlns:p14="http://schemas.microsoft.com/office/powerpoint/2010/main" val="1818767191"/>
      </p:ext>
    </p:extLst>
  </p:cSld>
  <p:clrMapOvr>
    <a:masterClrMapping/>
  </p:clrMapOvr>
  <p:transition spd="slow" advClick="0" advTm="9267"/>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6 Triángulo isósceles"/>
          <p:cNvSpPr/>
          <p:nvPr/>
        </p:nvSpPr>
        <p:spPr>
          <a:xfrm rot="18620873">
            <a:off x="-145204" y="-103204"/>
            <a:ext cx="653530" cy="424669"/>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Lst>
            <a:ahLst/>
            <a:cxnLst>
              <a:cxn ang="0">
                <a:pos x="connsiteX0" y="connsiteY0"/>
              </a:cxn>
              <a:cxn ang="0">
                <a:pos x="connsiteX1" y="connsiteY1"/>
              </a:cxn>
              <a:cxn ang="0">
                <a:pos x="connsiteX2" y="connsiteY2"/>
              </a:cxn>
              <a:cxn ang="0">
                <a:pos x="connsiteX3" y="connsiteY3"/>
              </a:cxn>
            </a:cxnLst>
            <a:rect l="l" t="t" r="r" b="b"/>
            <a:pathLst>
              <a:path w="1381323" h="897594">
                <a:moveTo>
                  <a:pt x="0" y="525260"/>
                </a:moveTo>
                <a:lnTo>
                  <a:pt x="616419" y="0"/>
                </a:lnTo>
                <a:lnTo>
                  <a:pt x="1381323" y="897594"/>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7" name="6 Triángulo isósceles"/>
          <p:cNvSpPr/>
          <p:nvPr/>
        </p:nvSpPr>
        <p:spPr>
          <a:xfrm rot="18620873">
            <a:off x="-207637" y="631332"/>
            <a:ext cx="938280" cy="607675"/>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 name="connsiteX0" fmla="*/ 0 w 1386959"/>
              <a:gd name="connsiteY0" fmla="*/ 525260 h 904228"/>
              <a:gd name="connsiteX1" fmla="*/ 616419 w 1386959"/>
              <a:gd name="connsiteY1" fmla="*/ 0 h 904228"/>
              <a:gd name="connsiteX2" fmla="*/ 1386959 w 1386959"/>
              <a:gd name="connsiteY2" fmla="*/ 904229 h 904228"/>
              <a:gd name="connsiteX3" fmla="*/ 0 w 1386959"/>
              <a:gd name="connsiteY3" fmla="*/ 525260 h 904228"/>
              <a:gd name="connsiteX0" fmla="*/ 0 w 1385961"/>
              <a:gd name="connsiteY0" fmla="*/ 525260 h 916501"/>
              <a:gd name="connsiteX1" fmla="*/ 616419 w 1385961"/>
              <a:gd name="connsiteY1" fmla="*/ 0 h 916501"/>
              <a:gd name="connsiteX2" fmla="*/ 1385961 w 1385961"/>
              <a:gd name="connsiteY2" fmla="*/ 916501 h 916501"/>
              <a:gd name="connsiteX3" fmla="*/ 0 w 1385961"/>
              <a:gd name="connsiteY3" fmla="*/ 525260 h 916501"/>
              <a:gd name="connsiteX0" fmla="*/ 0 w 1375687"/>
              <a:gd name="connsiteY0" fmla="*/ 525260 h 890959"/>
              <a:gd name="connsiteX1" fmla="*/ 616419 w 1375687"/>
              <a:gd name="connsiteY1" fmla="*/ 0 h 890959"/>
              <a:gd name="connsiteX2" fmla="*/ 1375688 w 1375687"/>
              <a:gd name="connsiteY2" fmla="*/ 890959 h 890959"/>
              <a:gd name="connsiteX3" fmla="*/ 0 w 1375687"/>
              <a:gd name="connsiteY3" fmla="*/ 525260 h 890959"/>
            </a:gdLst>
            <a:ahLst/>
            <a:cxnLst>
              <a:cxn ang="0">
                <a:pos x="connsiteX0" y="connsiteY0"/>
              </a:cxn>
              <a:cxn ang="0">
                <a:pos x="connsiteX1" y="connsiteY1"/>
              </a:cxn>
              <a:cxn ang="0">
                <a:pos x="connsiteX2" y="connsiteY2"/>
              </a:cxn>
              <a:cxn ang="0">
                <a:pos x="connsiteX3" y="connsiteY3"/>
              </a:cxn>
            </a:cxnLst>
            <a:rect l="l" t="t" r="r" b="b"/>
            <a:pathLst>
              <a:path w="1375687" h="890959">
                <a:moveTo>
                  <a:pt x="0" y="525260"/>
                </a:moveTo>
                <a:lnTo>
                  <a:pt x="616419" y="0"/>
                </a:lnTo>
                <a:lnTo>
                  <a:pt x="1375688" y="890959"/>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9 Rectángulo"/>
          <p:cNvSpPr/>
          <p:nvPr/>
        </p:nvSpPr>
        <p:spPr>
          <a:xfrm>
            <a:off x="1208584" y="736799"/>
            <a:ext cx="4536504" cy="45719"/>
          </a:xfrm>
          <a:prstGeom prst="rect">
            <a:avLst/>
          </a:pr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8" name="6 Triángulo isósceles"/>
          <p:cNvSpPr/>
          <p:nvPr/>
        </p:nvSpPr>
        <p:spPr>
          <a:xfrm rot="7837924">
            <a:off x="8832732" y="6196620"/>
            <a:ext cx="1381323" cy="897594"/>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Lst>
            <a:ahLst/>
            <a:cxnLst>
              <a:cxn ang="0">
                <a:pos x="connsiteX0" y="connsiteY0"/>
              </a:cxn>
              <a:cxn ang="0">
                <a:pos x="connsiteX1" y="connsiteY1"/>
              </a:cxn>
              <a:cxn ang="0">
                <a:pos x="connsiteX2" y="connsiteY2"/>
              </a:cxn>
              <a:cxn ang="0">
                <a:pos x="connsiteX3" y="connsiteY3"/>
              </a:cxn>
            </a:cxnLst>
            <a:rect l="l" t="t" r="r" b="b"/>
            <a:pathLst>
              <a:path w="1381323" h="897594">
                <a:moveTo>
                  <a:pt x="0" y="525260"/>
                </a:moveTo>
                <a:lnTo>
                  <a:pt x="616419" y="0"/>
                </a:lnTo>
                <a:lnTo>
                  <a:pt x="1381323" y="897594"/>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6 Triángulo isósceles"/>
          <p:cNvSpPr/>
          <p:nvPr/>
        </p:nvSpPr>
        <p:spPr>
          <a:xfrm rot="7837924">
            <a:off x="105804" y="97027"/>
            <a:ext cx="1381993" cy="925270"/>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 name="connsiteX0" fmla="*/ 0 w 1381323"/>
              <a:gd name="connsiteY0" fmla="*/ 521393 h 893727"/>
              <a:gd name="connsiteX1" fmla="*/ 611914 w 1381323"/>
              <a:gd name="connsiteY1" fmla="*/ 0 h 893727"/>
              <a:gd name="connsiteX2" fmla="*/ 1381323 w 1381323"/>
              <a:gd name="connsiteY2" fmla="*/ 893727 h 893727"/>
              <a:gd name="connsiteX3" fmla="*/ 0 w 1381323"/>
              <a:gd name="connsiteY3" fmla="*/ 521393 h 893727"/>
              <a:gd name="connsiteX0" fmla="*/ 0 w 1381323"/>
              <a:gd name="connsiteY0" fmla="*/ 529765 h 902099"/>
              <a:gd name="connsiteX1" fmla="*/ 612552 w 1381323"/>
              <a:gd name="connsiteY1" fmla="*/ 0 h 902099"/>
              <a:gd name="connsiteX2" fmla="*/ 1381323 w 1381323"/>
              <a:gd name="connsiteY2" fmla="*/ 902099 h 902099"/>
              <a:gd name="connsiteX3" fmla="*/ 0 w 1381323"/>
              <a:gd name="connsiteY3" fmla="*/ 529765 h 902099"/>
              <a:gd name="connsiteX0" fmla="*/ 0 w 1392923"/>
              <a:gd name="connsiteY0" fmla="*/ 529765 h 915618"/>
              <a:gd name="connsiteX1" fmla="*/ 612552 w 1392923"/>
              <a:gd name="connsiteY1" fmla="*/ 0 h 915618"/>
              <a:gd name="connsiteX2" fmla="*/ 1392923 w 1392923"/>
              <a:gd name="connsiteY2" fmla="*/ 915618 h 915618"/>
              <a:gd name="connsiteX3" fmla="*/ 0 w 1392923"/>
              <a:gd name="connsiteY3" fmla="*/ 529765 h 915618"/>
              <a:gd name="connsiteX0" fmla="*/ 0 w 1409029"/>
              <a:gd name="connsiteY0" fmla="*/ 529765 h 925270"/>
              <a:gd name="connsiteX1" fmla="*/ 612552 w 1409029"/>
              <a:gd name="connsiteY1" fmla="*/ 0 h 925270"/>
              <a:gd name="connsiteX2" fmla="*/ 1409029 w 1409029"/>
              <a:gd name="connsiteY2" fmla="*/ 925270 h 925270"/>
              <a:gd name="connsiteX3" fmla="*/ 0 w 1409029"/>
              <a:gd name="connsiteY3" fmla="*/ 529765 h 925270"/>
              <a:gd name="connsiteX0" fmla="*/ 0 w 1394871"/>
              <a:gd name="connsiteY0" fmla="*/ 509792 h 925270"/>
              <a:gd name="connsiteX1" fmla="*/ 598394 w 1394871"/>
              <a:gd name="connsiteY1" fmla="*/ 0 h 925270"/>
              <a:gd name="connsiteX2" fmla="*/ 1394871 w 1394871"/>
              <a:gd name="connsiteY2" fmla="*/ 925270 h 925270"/>
              <a:gd name="connsiteX3" fmla="*/ 0 w 1394871"/>
              <a:gd name="connsiteY3" fmla="*/ 509792 h 925270"/>
              <a:gd name="connsiteX0" fmla="*/ 0 w 1385859"/>
              <a:gd name="connsiteY0" fmla="*/ 502059 h 925270"/>
              <a:gd name="connsiteX1" fmla="*/ 589382 w 1385859"/>
              <a:gd name="connsiteY1" fmla="*/ 0 h 925270"/>
              <a:gd name="connsiteX2" fmla="*/ 1385859 w 1385859"/>
              <a:gd name="connsiteY2" fmla="*/ 925270 h 925270"/>
              <a:gd name="connsiteX3" fmla="*/ 0 w 1385859"/>
              <a:gd name="connsiteY3" fmla="*/ 502059 h 925270"/>
              <a:gd name="connsiteX0" fmla="*/ 0 w 1381993"/>
              <a:gd name="connsiteY0" fmla="*/ 506565 h 925270"/>
              <a:gd name="connsiteX1" fmla="*/ 585516 w 1381993"/>
              <a:gd name="connsiteY1" fmla="*/ 0 h 925270"/>
              <a:gd name="connsiteX2" fmla="*/ 1381993 w 1381993"/>
              <a:gd name="connsiteY2" fmla="*/ 925270 h 925270"/>
              <a:gd name="connsiteX3" fmla="*/ 0 w 1381993"/>
              <a:gd name="connsiteY3" fmla="*/ 506565 h 925270"/>
            </a:gdLst>
            <a:ahLst/>
            <a:cxnLst>
              <a:cxn ang="0">
                <a:pos x="connsiteX0" y="connsiteY0"/>
              </a:cxn>
              <a:cxn ang="0">
                <a:pos x="connsiteX1" y="connsiteY1"/>
              </a:cxn>
              <a:cxn ang="0">
                <a:pos x="connsiteX2" y="connsiteY2"/>
              </a:cxn>
              <a:cxn ang="0">
                <a:pos x="connsiteX3" y="connsiteY3"/>
              </a:cxn>
            </a:cxnLst>
            <a:rect l="l" t="t" r="r" b="b"/>
            <a:pathLst>
              <a:path w="1381993" h="925270">
                <a:moveTo>
                  <a:pt x="0" y="506565"/>
                </a:moveTo>
                <a:lnTo>
                  <a:pt x="585516" y="0"/>
                </a:lnTo>
                <a:lnTo>
                  <a:pt x="1381993" y="925270"/>
                </a:lnTo>
                <a:lnTo>
                  <a:pt x="0" y="506565"/>
                </a:lnTo>
                <a:close/>
              </a:path>
            </a:pathLst>
          </a:custGeom>
          <a:solidFill>
            <a:srgbClr val="565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1 CuadroTexto"/>
          <p:cNvSpPr txBox="1"/>
          <p:nvPr/>
        </p:nvSpPr>
        <p:spPr>
          <a:xfrm>
            <a:off x="7115051" y="2233160"/>
            <a:ext cx="2226057" cy="1015663"/>
          </a:xfrm>
          <a:prstGeom prst="rect">
            <a:avLst/>
          </a:prstGeom>
          <a:noFill/>
        </p:spPr>
        <p:txBody>
          <a:bodyPr wrap="square" rtlCol="0">
            <a:spAutoFit/>
          </a:bodyPr>
          <a:lstStyle/>
          <a:p>
            <a:r>
              <a:rPr lang="en-US" sz="2000" dirty="0" smtClean="0">
                <a:solidFill>
                  <a:srgbClr val="56545B"/>
                </a:solidFill>
              </a:rPr>
              <a:t>Welfare improved </a:t>
            </a:r>
            <a:r>
              <a:rPr lang="en-US" sz="2000" dirty="0">
                <a:solidFill>
                  <a:srgbClr val="56545B"/>
                </a:solidFill>
              </a:rPr>
              <a:t>of </a:t>
            </a:r>
            <a:r>
              <a:rPr lang="en-US" sz="2000" dirty="0" smtClean="0">
                <a:solidFill>
                  <a:srgbClr val="56545B"/>
                </a:solidFill>
              </a:rPr>
              <a:t>population in the long term</a:t>
            </a:r>
            <a:endParaRPr lang="en-US" sz="2000" dirty="0">
              <a:solidFill>
                <a:srgbClr val="56545B"/>
              </a:solidFill>
            </a:endParaRPr>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2560" y="1312578"/>
            <a:ext cx="5833406" cy="2764494"/>
          </a:xfrm>
          <a:prstGeom prst="rect">
            <a:avLst/>
          </a:prstGeom>
          <a:ln>
            <a:solidFill>
              <a:schemeClr val="bg1">
                <a:lumMod val="65000"/>
              </a:schemeClr>
            </a:solidFill>
          </a:ln>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3148" y="4532253"/>
            <a:ext cx="1635920" cy="781081"/>
          </a:xfrm>
          <a:prstGeom prst="rect">
            <a:avLst/>
          </a:prstGeom>
        </p:spPr>
      </p:pic>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528" y="4548490"/>
            <a:ext cx="826571" cy="826571"/>
          </a:xfrm>
          <a:prstGeom prst="rect">
            <a:avLst/>
          </a:prstGeom>
        </p:spPr>
      </p:pic>
      <p:sp>
        <p:nvSpPr>
          <p:cNvPr id="9" name="8 Rectángulo"/>
          <p:cNvSpPr/>
          <p:nvPr/>
        </p:nvSpPr>
        <p:spPr>
          <a:xfrm>
            <a:off x="7259068" y="4532253"/>
            <a:ext cx="2374452" cy="923330"/>
          </a:xfrm>
          <a:prstGeom prst="rect">
            <a:avLst/>
          </a:prstGeom>
        </p:spPr>
        <p:txBody>
          <a:bodyPr wrap="square">
            <a:spAutoFit/>
          </a:bodyPr>
          <a:lstStyle/>
          <a:p>
            <a:r>
              <a:rPr lang="en-US" dirty="0" smtClean="0">
                <a:solidFill>
                  <a:srgbClr val="56545B"/>
                </a:solidFill>
              </a:rPr>
              <a:t>Decrease of travel time in urban transport in Lima</a:t>
            </a:r>
            <a:endParaRPr lang="en-US" dirty="0">
              <a:solidFill>
                <a:srgbClr val="56545B"/>
              </a:solidFill>
            </a:endParaRPr>
          </a:p>
        </p:txBody>
      </p:sp>
      <p:sp>
        <p:nvSpPr>
          <p:cNvPr id="14" name="13 CuadroTexto"/>
          <p:cNvSpPr txBox="1"/>
          <p:nvPr/>
        </p:nvSpPr>
        <p:spPr>
          <a:xfrm>
            <a:off x="1651609" y="4509120"/>
            <a:ext cx="3751001" cy="1882567"/>
          </a:xfrm>
          <a:prstGeom prst="rect">
            <a:avLst/>
          </a:prstGeom>
          <a:noFill/>
        </p:spPr>
        <p:txBody>
          <a:bodyPr wrap="square" rtlCol="0">
            <a:spAutoFit/>
          </a:bodyPr>
          <a:lstStyle/>
          <a:p>
            <a:pPr>
              <a:spcAft>
                <a:spcPts val="1000"/>
              </a:spcAft>
            </a:pPr>
            <a:r>
              <a:rPr lang="en-US" dirty="0" smtClean="0">
                <a:solidFill>
                  <a:srgbClr val="56545B"/>
                </a:solidFill>
                <a:latin typeface="DIN Medium" panose="02020500000000000000" pitchFamily="18" charset="0"/>
              </a:rPr>
              <a:t> </a:t>
            </a:r>
            <a:r>
              <a:rPr lang="en-US" dirty="0" smtClean="0">
                <a:solidFill>
                  <a:srgbClr val="56545B"/>
                </a:solidFill>
              </a:rPr>
              <a:t>2050 </a:t>
            </a:r>
            <a:r>
              <a:rPr lang="en-US" dirty="0" smtClean="0">
                <a:solidFill>
                  <a:srgbClr val="56545B"/>
                </a:solidFill>
                <a:sym typeface="Wingdings" pitchFamily="2" charset="2"/>
              </a:rPr>
              <a:t> Urban population will  increase by </a:t>
            </a:r>
            <a:r>
              <a:rPr lang="en-US" dirty="0" smtClean="0">
                <a:solidFill>
                  <a:srgbClr val="56545B"/>
                </a:solidFill>
              </a:rPr>
              <a:t>60%  while their solid waste will increase in 180%</a:t>
            </a:r>
          </a:p>
          <a:p>
            <a:pPr>
              <a:spcAft>
                <a:spcPts val="1000"/>
              </a:spcAft>
            </a:pPr>
            <a:r>
              <a:rPr lang="en-US" dirty="0" smtClean="0">
                <a:solidFill>
                  <a:srgbClr val="56545B"/>
                </a:solidFill>
              </a:rPr>
              <a:t>The </a:t>
            </a:r>
            <a:r>
              <a:rPr lang="en-US" dirty="0">
                <a:solidFill>
                  <a:srgbClr val="56545B"/>
                </a:solidFill>
              </a:rPr>
              <a:t>appropriate disposal of solid waste </a:t>
            </a:r>
            <a:r>
              <a:rPr lang="en-US" b="1" dirty="0" smtClean="0">
                <a:solidFill>
                  <a:srgbClr val="00B7AF"/>
                </a:solidFill>
              </a:rPr>
              <a:t>will increase from</a:t>
            </a:r>
            <a:r>
              <a:rPr lang="en-US" dirty="0" smtClean="0">
                <a:solidFill>
                  <a:srgbClr val="56545B"/>
                </a:solidFill>
              </a:rPr>
              <a:t> </a:t>
            </a:r>
            <a:r>
              <a:rPr lang="en-US" b="1" dirty="0" smtClean="0">
                <a:solidFill>
                  <a:srgbClr val="00B7AF"/>
                </a:solidFill>
              </a:rPr>
              <a:t>38.8% to 51%</a:t>
            </a:r>
            <a:r>
              <a:rPr lang="en-US" dirty="0">
                <a:solidFill>
                  <a:srgbClr val="56545B"/>
                </a:solidFill>
              </a:rPr>
              <a:t> </a:t>
            </a:r>
            <a:r>
              <a:rPr lang="en-US" dirty="0" smtClean="0">
                <a:solidFill>
                  <a:srgbClr val="56545B"/>
                </a:solidFill>
              </a:rPr>
              <a:t>in </a:t>
            </a:r>
            <a:r>
              <a:rPr lang="en-US" dirty="0">
                <a:solidFill>
                  <a:srgbClr val="56545B"/>
                </a:solidFill>
              </a:rPr>
              <a:t>the sustainable scenario </a:t>
            </a:r>
          </a:p>
        </p:txBody>
      </p:sp>
      <p:sp>
        <p:nvSpPr>
          <p:cNvPr id="15" name="14 CuadroTexto"/>
          <p:cNvSpPr txBox="1"/>
          <p:nvPr/>
        </p:nvSpPr>
        <p:spPr>
          <a:xfrm>
            <a:off x="1280592" y="224265"/>
            <a:ext cx="3081164" cy="523220"/>
          </a:xfrm>
          <a:prstGeom prst="rect">
            <a:avLst/>
          </a:prstGeom>
          <a:noFill/>
        </p:spPr>
        <p:txBody>
          <a:bodyPr wrap="none" rtlCol="0">
            <a:spAutoFit/>
          </a:bodyPr>
          <a:lstStyle/>
          <a:p>
            <a:r>
              <a:rPr lang="es-PE" sz="2800" b="1" dirty="0" err="1" smtClean="0">
                <a:solidFill>
                  <a:srgbClr val="00B7AF"/>
                </a:solidFill>
              </a:rPr>
              <a:t>Cobenefits</a:t>
            </a:r>
            <a:r>
              <a:rPr lang="es-PE" sz="2800" b="1" dirty="0" smtClean="0">
                <a:solidFill>
                  <a:srgbClr val="00B7AF"/>
                </a:solidFill>
              </a:rPr>
              <a:t> </a:t>
            </a:r>
            <a:r>
              <a:rPr lang="es-PE" sz="2800" b="1" dirty="0" err="1" smtClean="0">
                <a:solidFill>
                  <a:srgbClr val="00B7AF"/>
                </a:solidFill>
              </a:rPr>
              <a:t>Analysis</a:t>
            </a:r>
            <a:endParaRPr lang="es-PE" sz="2400" b="1" dirty="0">
              <a:solidFill>
                <a:srgbClr val="00B7AF"/>
              </a:solidFill>
            </a:endParaRPr>
          </a:p>
        </p:txBody>
      </p:sp>
    </p:spTree>
    <p:extLst>
      <p:ext uri="{BB962C8B-B14F-4D97-AF65-F5344CB8AC3E}">
        <p14:creationId xmlns:p14="http://schemas.microsoft.com/office/powerpoint/2010/main" val="1651032889"/>
      </p:ext>
    </p:extLst>
  </p:cSld>
  <p:clrMapOvr>
    <a:masterClrMapping/>
  </p:clrMapOvr>
  <p:transition spd="slow" advClick="0" advTm="9267"/>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6 Triángulo isósceles"/>
          <p:cNvSpPr/>
          <p:nvPr/>
        </p:nvSpPr>
        <p:spPr>
          <a:xfrm rot="18620873">
            <a:off x="-145204" y="-103204"/>
            <a:ext cx="653530" cy="424669"/>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Lst>
            <a:ahLst/>
            <a:cxnLst>
              <a:cxn ang="0">
                <a:pos x="connsiteX0" y="connsiteY0"/>
              </a:cxn>
              <a:cxn ang="0">
                <a:pos x="connsiteX1" y="connsiteY1"/>
              </a:cxn>
              <a:cxn ang="0">
                <a:pos x="connsiteX2" y="connsiteY2"/>
              </a:cxn>
              <a:cxn ang="0">
                <a:pos x="connsiteX3" y="connsiteY3"/>
              </a:cxn>
            </a:cxnLst>
            <a:rect l="l" t="t" r="r" b="b"/>
            <a:pathLst>
              <a:path w="1381323" h="897594">
                <a:moveTo>
                  <a:pt x="0" y="525260"/>
                </a:moveTo>
                <a:lnTo>
                  <a:pt x="616419" y="0"/>
                </a:lnTo>
                <a:lnTo>
                  <a:pt x="1381323" y="897594"/>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7" name="6 Triángulo isósceles"/>
          <p:cNvSpPr/>
          <p:nvPr/>
        </p:nvSpPr>
        <p:spPr>
          <a:xfrm rot="18620873">
            <a:off x="-207637" y="631332"/>
            <a:ext cx="938280" cy="607675"/>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 name="connsiteX0" fmla="*/ 0 w 1386959"/>
              <a:gd name="connsiteY0" fmla="*/ 525260 h 904228"/>
              <a:gd name="connsiteX1" fmla="*/ 616419 w 1386959"/>
              <a:gd name="connsiteY1" fmla="*/ 0 h 904228"/>
              <a:gd name="connsiteX2" fmla="*/ 1386959 w 1386959"/>
              <a:gd name="connsiteY2" fmla="*/ 904229 h 904228"/>
              <a:gd name="connsiteX3" fmla="*/ 0 w 1386959"/>
              <a:gd name="connsiteY3" fmla="*/ 525260 h 904228"/>
              <a:gd name="connsiteX0" fmla="*/ 0 w 1385961"/>
              <a:gd name="connsiteY0" fmla="*/ 525260 h 916501"/>
              <a:gd name="connsiteX1" fmla="*/ 616419 w 1385961"/>
              <a:gd name="connsiteY1" fmla="*/ 0 h 916501"/>
              <a:gd name="connsiteX2" fmla="*/ 1385961 w 1385961"/>
              <a:gd name="connsiteY2" fmla="*/ 916501 h 916501"/>
              <a:gd name="connsiteX3" fmla="*/ 0 w 1385961"/>
              <a:gd name="connsiteY3" fmla="*/ 525260 h 916501"/>
              <a:gd name="connsiteX0" fmla="*/ 0 w 1375687"/>
              <a:gd name="connsiteY0" fmla="*/ 525260 h 890959"/>
              <a:gd name="connsiteX1" fmla="*/ 616419 w 1375687"/>
              <a:gd name="connsiteY1" fmla="*/ 0 h 890959"/>
              <a:gd name="connsiteX2" fmla="*/ 1375688 w 1375687"/>
              <a:gd name="connsiteY2" fmla="*/ 890959 h 890959"/>
              <a:gd name="connsiteX3" fmla="*/ 0 w 1375687"/>
              <a:gd name="connsiteY3" fmla="*/ 525260 h 890959"/>
            </a:gdLst>
            <a:ahLst/>
            <a:cxnLst>
              <a:cxn ang="0">
                <a:pos x="connsiteX0" y="connsiteY0"/>
              </a:cxn>
              <a:cxn ang="0">
                <a:pos x="connsiteX1" y="connsiteY1"/>
              </a:cxn>
              <a:cxn ang="0">
                <a:pos x="connsiteX2" y="connsiteY2"/>
              </a:cxn>
              <a:cxn ang="0">
                <a:pos x="connsiteX3" y="connsiteY3"/>
              </a:cxn>
            </a:cxnLst>
            <a:rect l="l" t="t" r="r" b="b"/>
            <a:pathLst>
              <a:path w="1375687" h="890959">
                <a:moveTo>
                  <a:pt x="0" y="525260"/>
                </a:moveTo>
                <a:lnTo>
                  <a:pt x="616419" y="0"/>
                </a:lnTo>
                <a:lnTo>
                  <a:pt x="1375688" y="890959"/>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9 Rectángulo"/>
          <p:cNvSpPr/>
          <p:nvPr/>
        </p:nvSpPr>
        <p:spPr>
          <a:xfrm>
            <a:off x="1208584" y="736799"/>
            <a:ext cx="8424936" cy="45719"/>
          </a:xfrm>
          <a:prstGeom prst="rect">
            <a:avLst/>
          </a:pr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8" name="6 Triángulo isósceles"/>
          <p:cNvSpPr/>
          <p:nvPr/>
        </p:nvSpPr>
        <p:spPr>
          <a:xfrm rot="7837924">
            <a:off x="8832732" y="6196620"/>
            <a:ext cx="1381323" cy="897594"/>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Lst>
            <a:ahLst/>
            <a:cxnLst>
              <a:cxn ang="0">
                <a:pos x="connsiteX0" y="connsiteY0"/>
              </a:cxn>
              <a:cxn ang="0">
                <a:pos x="connsiteX1" y="connsiteY1"/>
              </a:cxn>
              <a:cxn ang="0">
                <a:pos x="connsiteX2" y="connsiteY2"/>
              </a:cxn>
              <a:cxn ang="0">
                <a:pos x="connsiteX3" y="connsiteY3"/>
              </a:cxn>
            </a:cxnLst>
            <a:rect l="l" t="t" r="r" b="b"/>
            <a:pathLst>
              <a:path w="1381323" h="897594">
                <a:moveTo>
                  <a:pt x="0" y="525260"/>
                </a:moveTo>
                <a:lnTo>
                  <a:pt x="616419" y="0"/>
                </a:lnTo>
                <a:lnTo>
                  <a:pt x="1381323" y="897594"/>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6 Triángulo isósceles"/>
          <p:cNvSpPr/>
          <p:nvPr/>
        </p:nvSpPr>
        <p:spPr>
          <a:xfrm rot="7837924">
            <a:off x="105804" y="97027"/>
            <a:ext cx="1381993" cy="925270"/>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 name="connsiteX0" fmla="*/ 0 w 1381323"/>
              <a:gd name="connsiteY0" fmla="*/ 521393 h 893727"/>
              <a:gd name="connsiteX1" fmla="*/ 611914 w 1381323"/>
              <a:gd name="connsiteY1" fmla="*/ 0 h 893727"/>
              <a:gd name="connsiteX2" fmla="*/ 1381323 w 1381323"/>
              <a:gd name="connsiteY2" fmla="*/ 893727 h 893727"/>
              <a:gd name="connsiteX3" fmla="*/ 0 w 1381323"/>
              <a:gd name="connsiteY3" fmla="*/ 521393 h 893727"/>
              <a:gd name="connsiteX0" fmla="*/ 0 w 1381323"/>
              <a:gd name="connsiteY0" fmla="*/ 529765 h 902099"/>
              <a:gd name="connsiteX1" fmla="*/ 612552 w 1381323"/>
              <a:gd name="connsiteY1" fmla="*/ 0 h 902099"/>
              <a:gd name="connsiteX2" fmla="*/ 1381323 w 1381323"/>
              <a:gd name="connsiteY2" fmla="*/ 902099 h 902099"/>
              <a:gd name="connsiteX3" fmla="*/ 0 w 1381323"/>
              <a:gd name="connsiteY3" fmla="*/ 529765 h 902099"/>
              <a:gd name="connsiteX0" fmla="*/ 0 w 1392923"/>
              <a:gd name="connsiteY0" fmla="*/ 529765 h 915618"/>
              <a:gd name="connsiteX1" fmla="*/ 612552 w 1392923"/>
              <a:gd name="connsiteY1" fmla="*/ 0 h 915618"/>
              <a:gd name="connsiteX2" fmla="*/ 1392923 w 1392923"/>
              <a:gd name="connsiteY2" fmla="*/ 915618 h 915618"/>
              <a:gd name="connsiteX3" fmla="*/ 0 w 1392923"/>
              <a:gd name="connsiteY3" fmla="*/ 529765 h 915618"/>
              <a:gd name="connsiteX0" fmla="*/ 0 w 1409029"/>
              <a:gd name="connsiteY0" fmla="*/ 529765 h 925270"/>
              <a:gd name="connsiteX1" fmla="*/ 612552 w 1409029"/>
              <a:gd name="connsiteY1" fmla="*/ 0 h 925270"/>
              <a:gd name="connsiteX2" fmla="*/ 1409029 w 1409029"/>
              <a:gd name="connsiteY2" fmla="*/ 925270 h 925270"/>
              <a:gd name="connsiteX3" fmla="*/ 0 w 1409029"/>
              <a:gd name="connsiteY3" fmla="*/ 529765 h 925270"/>
              <a:gd name="connsiteX0" fmla="*/ 0 w 1394871"/>
              <a:gd name="connsiteY0" fmla="*/ 509792 h 925270"/>
              <a:gd name="connsiteX1" fmla="*/ 598394 w 1394871"/>
              <a:gd name="connsiteY1" fmla="*/ 0 h 925270"/>
              <a:gd name="connsiteX2" fmla="*/ 1394871 w 1394871"/>
              <a:gd name="connsiteY2" fmla="*/ 925270 h 925270"/>
              <a:gd name="connsiteX3" fmla="*/ 0 w 1394871"/>
              <a:gd name="connsiteY3" fmla="*/ 509792 h 925270"/>
              <a:gd name="connsiteX0" fmla="*/ 0 w 1385859"/>
              <a:gd name="connsiteY0" fmla="*/ 502059 h 925270"/>
              <a:gd name="connsiteX1" fmla="*/ 589382 w 1385859"/>
              <a:gd name="connsiteY1" fmla="*/ 0 h 925270"/>
              <a:gd name="connsiteX2" fmla="*/ 1385859 w 1385859"/>
              <a:gd name="connsiteY2" fmla="*/ 925270 h 925270"/>
              <a:gd name="connsiteX3" fmla="*/ 0 w 1385859"/>
              <a:gd name="connsiteY3" fmla="*/ 502059 h 925270"/>
              <a:gd name="connsiteX0" fmla="*/ 0 w 1381993"/>
              <a:gd name="connsiteY0" fmla="*/ 506565 h 925270"/>
              <a:gd name="connsiteX1" fmla="*/ 585516 w 1381993"/>
              <a:gd name="connsiteY1" fmla="*/ 0 h 925270"/>
              <a:gd name="connsiteX2" fmla="*/ 1381993 w 1381993"/>
              <a:gd name="connsiteY2" fmla="*/ 925270 h 925270"/>
              <a:gd name="connsiteX3" fmla="*/ 0 w 1381993"/>
              <a:gd name="connsiteY3" fmla="*/ 506565 h 925270"/>
            </a:gdLst>
            <a:ahLst/>
            <a:cxnLst>
              <a:cxn ang="0">
                <a:pos x="connsiteX0" y="connsiteY0"/>
              </a:cxn>
              <a:cxn ang="0">
                <a:pos x="connsiteX1" y="connsiteY1"/>
              </a:cxn>
              <a:cxn ang="0">
                <a:pos x="connsiteX2" y="connsiteY2"/>
              </a:cxn>
              <a:cxn ang="0">
                <a:pos x="connsiteX3" y="connsiteY3"/>
              </a:cxn>
            </a:cxnLst>
            <a:rect l="l" t="t" r="r" b="b"/>
            <a:pathLst>
              <a:path w="1381993" h="925270">
                <a:moveTo>
                  <a:pt x="0" y="506565"/>
                </a:moveTo>
                <a:lnTo>
                  <a:pt x="585516" y="0"/>
                </a:lnTo>
                <a:lnTo>
                  <a:pt x="1381993" y="925270"/>
                </a:lnTo>
                <a:lnTo>
                  <a:pt x="0" y="506565"/>
                </a:lnTo>
                <a:close/>
              </a:path>
            </a:pathLst>
          </a:custGeom>
          <a:solidFill>
            <a:srgbClr val="565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14 CuadroTexto"/>
          <p:cNvSpPr txBox="1"/>
          <p:nvPr/>
        </p:nvSpPr>
        <p:spPr>
          <a:xfrm>
            <a:off x="1280592" y="224265"/>
            <a:ext cx="7707238" cy="492443"/>
          </a:xfrm>
          <a:prstGeom prst="rect">
            <a:avLst/>
          </a:prstGeom>
          <a:noFill/>
        </p:spPr>
        <p:txBody>
          <a:bodyPr wrap="none" rtlCol="0">
            <a:spAutoFit/>
          </a:bodyPr>
          <a:lstStyle/>
          <a:p>
            <a:r>
              <a:rPr lang="es-PE" sz="2600" b="1" dirty="0" err="1" smtClean="0">
                <a:solidFill>
                  <a:srgbClr val="00B7AF"/>
                </a:solidFill>
              </a:rPr>
              <a:t>Competitiveness</a:t>
            </a:r>
            <a:r>
              <a:rPr lang="es-PE" sz="2600" b="1" dirty="0" smtClean="0">
                <a:solidFill>
                  <a:srgbClr val="00B7AF"/>
                </a:solidFill>
              </a:rPr>
              <a:t> of </a:t>
            </a:r>
            <a:r>
              <a:rPr lang="es-PE" sz="2600" b="1" dirty="0" err="1" smtClean="0">
                <a:solidFill>
                  <a:srgbClr val="00B7AF"/>
                </a:solidFill>
              </a:rPr>
              <a:t>Mitigation</a:t>
            </a:r>
            <a:r>
              <a:rPr lang="es-PE" sz="2600" b="1" dirty="0" smtClean="0">
                <a:solidFill>
                  <a:srgbClr val="00B7AF"/>
                </a:solidFill>
              </a:rPr>
              <a:t> </a:t>
            </a:r>
            <a:r>
              <a:rPr lang="es-PE" sz="2600" b="1" dirty="0" err="1" smtClean="0">
                <a:solidFill>
                  <a:srgbClr val="00B7AF"/>
                </a:solidFill>
              </a:rPr>
              <a:t>Actions</a:t>
            </a:r>
            <a:r>
              <a:rPr lang="es-PE" sz="2600" b="1" dirty="0" smtClean="0">
                <a:solidFill>
                  <a:srgbClr val="00B7AF"/>
                </a:solidFill>
              </a:rPr>
              <a:t> (</a:t>
            </a:r>
            <a:r>
              <a:rPr lang="es-PE" sz="2600" b="1" dirty="0" err="1" smtClean="0">
                <a:solidFill>
                  <a:srgbClr val="00B7AF"/>
                </a:solidFill>
              </a:rPr>
              <a:t>ongoing</a:t>
            </a:r>
            <a:r>
              <a:rPr lang="es-PE" sz="2600" b="1" dirty="0" smtClean="0">
                <a:solidFill>
                  <a:srgbClr val="00B7AF"/>
                </a:solidFill>
              </a:rPr>
              <a:t> </a:t>
            </a:r>
            <a:r>
              <a:rPr lang="es-PE" sz="2600" b="1" dirty="0" err="1" smtClean="0">
                <a:solidFill>
                  <a:srgbClr val="00B7AF"/>
                </a:solidFill>
              </a:rPr>
              <a:t>study</a:t>
            </a:r>
            <a:r>
              <a:rPr lang="es-PE" sz="2600" b="1" dirty="0" smtClean="0">
                <a:solidFill>
                  <a:srgbClr val="00B7AF"/>
                </a:solidFill>
              </a:rPr>
              <a:t>)</a:t>
            </a:r>
            <a:endParaRPr lang="es-PE" sz="2600" b="1" dirty="0">
              <a:solidFill>
                <a:srgbClr val="00B7AF"/>
              </a:solidFill>
            </a:endParaRPr>
          </a:p>
        </p:txBody>
      </p:sp>
      <p:sp>
        <p:nvSpPr>
          <p:cNvPr id="16" name="4 CuadroTexto"/>
          <p:cNvSpPr txBox="1"/>
          <p:nvPr/>
        </p:nvSpPr>
        <p:spPr>
          <a:xfrm>
            <a:off x="1460742" y="935142"/>
            <a:ext cx="6984776" cy="276999"/>
          </a:xfrm>
          <a:prstGeom prst="rect">
            <a:avLst/>
          </a:prstGeom>
          <a:solidFill>
            <a:srgbClr val="4F6228"/>
          </a:solidFill>
          <a:ln>
            <a:noFill/>
          </a:ln>
        </p:spPr>
        <p:txBody>
          <a:bodyPr wrap="square" rtlCol="0">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chemeClr val="tx2"/>
              </a:buClr>
            </a:pPr>
            <a:r>
              <a:rPr lang="es-MX" sz="1200" b="1" dirty="0" smtClean="0">
                <a:solidFill>
                  <a:schemeClr val="bg1"/>
                </a:solidFill>
                <a:latin typeface="Arial" panose="020B0604020202020204" pitchFamily="34" charset="0"/>
                <a:cs typeface="Arial" panose="020B0604020202020204" pitchFamily="34" charset="0"/>
              </a:rPr>
              <a:t>Índice de competitividad por países</a:t>
            </a:r>
            <a:endParaRPr lang="es-PE" sz="1200" b="1" dirty="0" smtClean="0">
              <a:solidFill>
                <a:schemeClr val="bg1"/>
              </a:solidFill>
              <a:latin typeface="Arial" panose="020B0604020202020204" pitchFamily="34" charset="0"/>
              <a:cs typeface="Arial" panose="020B0604020202020204" pitchFamily="34" charset="0"/>
            </a:endParaRPr>
          </a:p>
        </p:txBody>
      </p:sp>
      <p:pic>
        <p:nvPicPr>
          <p:cNvPr id="17" name="16 Imagen" descr="ICF_map.emf"/>
          <p:cNvPicPr/>
          <p:nvPr/>
        </p:nvPicPr>
        <p:blipFill>
          <a:blip r:embed="rId2" cstate="print"/>
          <a:srcRect/>
          <a:stretch>
            <a:fillRect/>
          </a:stretch>
        </p:blipFill>
        <p:spPr bwMode="auto">
          <a:xfrm>
            <a:off x="755919" y="1412776"/>
            <a:ext cx="8517561" cy="4968552"/>
          </a:xfrm>
          <a:prstGeom prst="rect">
            <a:avLst/>
          </a:prstGeom>
          <a:noFill/>
          <a:ln w="9525">
            <a:noFill/>
            <a:miter lim="800000"/>
            <a:headEnd/>
            <a:tailEnd/>
          </a:ln>
        </p:spPr>
      </p:pic>
      <p:sp>
        <p:nvSpPr>
          <p:cNvPr id="8" name="7 CuadroTexto"/>
          <p:cNvSpPr txBox="1"/>
          <p:nvPr/>
        </p:nvSpPr>
        <p:spPr>
          <a:xfrm>
            <a:off x="416496" y="6381328"/>
            <a:ext cx="5760640" cy="369332"/>
          </a:xfrm>
          <a:prstGeom prst="rect">
            <a:avLst/>
          </a:prstGeom>
          <a:noFill/>
        </p:spPr>
        <p:txBody>
          <a:bodyPr wrap="square" rtlCol="0">
            <a:spAutoFit/>
          </a:bodyPr>
          <a:lstStyle/>
          <a:p>
            <a:r>
              <a:rPr lang="es-MX" dirty="0" err="1" smtClean="0"/>
              <a:t>On</a:t>
            </a:r>
            <a:r>
              <a:rPr lang="es-MX" dirty="0" smtClean="0"/>
              <a:t> </a:t>
            </a:r>
            <a:r>
              <a:rPr lang="es-MX" dirty="0" err="1" smtClean="0"/>
              <a:t>Process</a:t>
            </a:r>
            <a:r>
              <a:rPr lang="es-MX" dirty="0" smtClean="0"/>
              <a:t>. </a:t>
            </a:r>
            <a:r>
              <a:rPr lang="es-MX" dirty="0" err="1" smtClean="0"/>
              <a:t>By</a:t>
            </a:r>
            <a:r>
              <a:rPr lang="es-MX" dirty="0" smtClean="0"/>
              <a:t> Apoyo Consultoría/</a:t>
            </a:r>
            <a:r>
              <a:rPr lang="es-MX" dirty="0"/>
              <a:t>CDKN</a:t>
            </a:r>
          </a:p>
        </p:txBody>
      </p:sp>
    </p:spTree>
    <p:extLst>
      <p:ext uri="{BB962C8B-B14F-4D97-AF65-F5344CB8AC3E}">
        <p14:creationId xmlns:p14="http://schemas.microsoft.com/office/powerpoint/2010/main" val="3773932594"/>
      </p:ext>
    </p:extLst>
  </p:cSld>
  <p:clrMapOvr>
    <a:masterClrMapping/>
  </p:clrMapOvr>
  <p:transition spd="slow" advClick="0" advTm="9267"/>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6 Triángulo isósceles"/>
          <p:cNvSpPr/>
          <p:nvPr/>
        </p:nvSpPr>
        <p:spPr>
          <a:xfrm rot="18620873">
            <a:off x="-145204" y="-103204"/>
            <a:ext cx="653530" cy="424669"/>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Lst>
            <a:ahLst/>
            <a:cxnLst>
              <a:cxn ang="0">
                <a:pos x="connsiteX0" y="connsiteY0"/>
              </a:cxn>
              <a:cxn ang="0">
                <a:pos x="connsiteX1" y="connsiteY1"/>
              </a:cxn>
              <a:cxn ang="0">
                <a:pos x="connsiteX2" y="connsiteY2"/>
              </a:cxn>
              <a:cxn ang="0">
                <a:pos x="connsiteX3" y="connsiteY3"/>
              </a:cxn>
            </a:cxnLst>
            <a:rect l="l" t="t" r="r" b="b"/>
            <a:pathLst>
              <a:path w="1381323" h="897594">
                <a:moveTo>
                  <a:pt x="0" y="525260"/>
                </a:moveTo>
                <a:lnTo>
                  <a:pt x="616419" y="0"/>
                </a:lnTo>
                <a:lnTo>
                  <a:pt x="1381323" y="897594"/>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7" name="6 Triángulo isósceles"/>
          <p:cNvSpPr/>
          <p:nvPr/>
        </p:nvSpPr>
        <p:spPr>
          <a:xfrm rot="18620873">
            <a:off x="-207637" y="631332"/>
            <a:ext cx="938280" cy="607675"/>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 name="connsiteX0" fmla="*/ 0 w 1386959"/>
              <a:gd name="connsiteY0" fmla="*/ 525260 h 904228"/>
              <a:gd name="connsiteX1" fmla="*/ 616419 w 1386959"/>
              <a:gd name="connsiteY1" fmla="*/ 0 h 904228"/>
              <a:gd name="connsiteX2" fmla="*/ 1386959 w 1386959"/>
              <a:gd name="connsiteY2" fmla="*/ 904229 h 904228"/>
              <a:gd name="connsiteX3" fmla="*/ 0 w 1386959"/>
              <a:gd name="connsiteY3" fmla="*/ 525260 h 904228"/>
              <a:gd name="connsiteX0" fmla="*/ 0 w 1385961"/>
              <a:gd name="connsiteY0" fmla="*/ 525260 h 916501"/>
              <a:gd name="connsiteX1" fmla="*/ 616419 w 1385961"/>
              <a:gd name="connsiteY1" fmla="*/ 0 h 916501"/>
              <a:gd name="connsiteX2" fmla="*/ 1385961 w 1385961"/>
              <a:gd name="connsiteY2" fmla="*/ 916501 h 916501"/>
              <a:gd name="connsiteX3" fmla="*/ 0 w 1385961"/>
              <a:gd name="connsiteY3" fmla="*/ 525260 h 916501"/>
              <a:gd name="connsiteX0" fmla="*/ 0 w 1375687"/>
              <a:gd name="connsiteY0" fmla="*/ 525260 h 890959"/>
              <a:gd name="connsiteX1" fmla="*/ 616419 w 1375687"/>
              <a:gd name="connsiteY1" fmla="*/ 0 h 890959"/>
              <a:gd name="connsiteX2" fmla="*/ 1375688 w 1375687"/>
              <a:gd name="connsiteY2" fmla="*/ 890959 h 890959"/>
              <a:gd name="connsiteX3" fmla="*/ 0 w 1375687"/>
              <a:gd name="connsiteY3" fmla="*/ 525260 h 890959"/>
            </a:gdLst>
            <a:ahLst/>
            <a:cxnLst>
              <a:cxn ang="0">
                <a:pos x="connsiteX0" y="connsiteY0"/>
              </a:cxn>
              <a:cxn ang="0">
                <a:pos x="connsiteX1" y="connsiteY1"/>
              </a:cxn>
              <a:cxn ang="0">
                <a:pos x="connsiteX2" y="connsiteY2"/>
              </a:cxn>
              <a:cxn ang="0">
                <a:pos x="connsiteX3" y="connsiteY3"/>
              </a:cxn>
            </a:cxnLst>
            <a:rect l="l" t="t" r="r" b="b"/>
            <a:pathLst>
              <a:path w="1375687" h="890959">
                <a:moveTo>
                  <a:pt x="0" y="525260"/>
                </a:moveTo>
                <a:lnTo>
                  <a:pt x="616419" y="0"/>
                </a:lnTo>
                <a:lnTo>
                  <a:pt x="1375688" y="890959"/>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9 Rectángulo"/>
          <p:cNvSpPr/>
          <p:nvPr/>
        </p:nvSpPr>
        <p:spPr>
          <a:xfrm>
            <a:off x="1208584" y="736799"/>
            <a:ext cx="8424936" cy="45719"/>
          </a:xfrm>
          <a:prstGeom prst="rect">
            <a:avLst/>
          </a:pr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8" name="6 Triángulo isósceles"/>
          <p:cNvSpPr/>
          <p:nvPr/>
        </p:nvSpPr>
        <p:spPr>
          <a:xfrm rot="7837924">
            <a:off x="8832732" y="6196620"/>
            <a:ext cx="1381323" cy="897594"/>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Lst>
            <a:ahLst/>
            <a:cxnLst>
              <a:cxn ang="0">
                <a:pos x="connsiteX0" y="connsiteY0"/>
              </a:cxn>
              <a:cxn ang="0">
                <a:pos x="connsiteX1" y="connsiteY1"/>
              </a:cxn>
              <a:cxn ang="0">
                <a:pos x="connsiteX2" y="connsiteY2"/>
              </a:cxn>
              <a:cxn ang="0">
                <a:pos x="connsiteX3" y="connsiteY3"/>
              </a:cxn>
            </a:cxnLst>
            <a:rect l="l" t="t" r="r" b="b"/>
            <a:pathLst>
              <a:path w="1381323" h="897594">
                <a:moveTo>
                  <a:pt x="0" y="525260"/>
                </a:moveTo>
                <a:lnTo>
                  <a:pt x="616419" y="0"/>
                </a:lnTo>
                <a:lnTo>
                  <a:pt x="1381323" y="897594"/>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6 Triángulo isósceles"/>
          <p:cNvSpPr/>
          <p:nvPr/>
        </p:nvSpPr>
        <p:spPr>
          <a:xfrm rot="7837924">
            <a:off x="105804" y="97027"/>
            <a:ext cx="1381993" cy="925270"/>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 name="connsiteX0" fmla="*/ 0 w 1381323"/>
              <a:gd name="connsiteY0" fmla="*/ 521393 h 893727"/>
              <a:gd name="connsiteX1" fmla="*/ 611914 w 1381323"/>
              <a:gd name="connsiteY1" fmla="*/ 0 h 893727"/>
              <a:gd name="connsiteX2" fmla="*/ 1381323 w 1381323"/>
              <a:gd name="connsiteY2" fmla="*/ 893727 h 893727"/>
              <a:gd name="connsiteX3" fmla="*/ 0 w 1381323"/>
              <a:gd name="connsiteY3" fmla="*/ 521393 h 893727"/>
              <a:gd name="connsiteX0" fmla="*/ 0 w 1381323"/>
              <a:gd name="connsiteY0" fmla="*/ 529765 h 902099"/>
              <a:gd name="connsiteX1" fmla="*/ 612552 w 1381323"/>
              <a:gd name="connsiteY1" fmla="*/ 0 h 902099"/>
              <a:gd name="connsiteX2" fmla="*/ 1381323 w 1381323"/>
              <a:gd name="connsiteY2" fmla="*/ 902099 h 902099"/>
              <a:gd name="connsiteX3" fmla="*/ 0 w 1381323"/>
              <a:gd name="connsiteY3" fmla="*/ 529765 h 902099"/>
              <a:gd name="connsiteX0" fmla="*/ 0 w 1392923"/>
              <a:gd name="connsiteY0" fmla="*/ 529765 h 915618"/>
              <a:gd name="connsiteX1" fmla="*/ 612552 w 1392923"/>
              <a:gd name="connsiteY1" fmla="*/ 0 h 915618"/>
              <a:gd name="connsiteX2" fmla="*/ 1392923 w 1392923"/>
              <a:gd name="connsiteY2" fmla="*/ 915618 h 915618"/>
              <a:gd name="connsiteX3" fmla="*/ 0 w 1392923"/>
              <a:gd name="connsiteY3" fmla="*/ 529765 h 915618"/>
              <a:gd name="connsiteX0" fmla="*/ 0 w 1409029"/>
              <a:gd name="connsiteY0" fmla="*/ 529765 h 925270"/>
              <a:gd name="connsiteX1" fmla="*/ 612552 w 1409029"/>
              <a:gd name="connsiteY1" fmla="*/ 0 h 925270"/>
              <a:gd name="connsiteX2" fmla="*/ 1409029 w 1409029"/>
              <a:gd name="connsiteY2" fmla="*/ 925270 h 925270"/>
              <a:gd name="connsiteX3" fmla="*/ 0 w 1409029"/>
              <a:gd name="connsiteY3" fmla="*/ 529765 h 925270"/>
              <a:gd name="connsiteX0" fmla="*/ 0 w 1394871"/>
              <a:gd name="connsiteY0" fmla="*/ 509792 h 925270"/>
              <a:gd name="connsiteX1" fmla="*/ 598394 w 1394871"/>
              <a:gd name="connsiteY1" fmla="*/ 0 h 925270"/>
              <a:gd name="connsiteX2" fmla="*/ 1394871 w 1394871"/>
              <a:gd name="connsiteY2" fmla="*/ 925270 h 925270"/>
              <a:gd name="connsiteX3" fmla="*/ 0 w 1394871"/>
              <a:gd name="connsiteY3" fmla="*/ 509792 h 925270"/>
              <a:gd name="connsiteX0" fmla="*/ 0 w 1385859"/>
              <a:gd name="connsiteY0" fmla="*/ 502059 h 925270"/>
              <a:gd name="connsiteX1" fmla="*/ 589382 w 1385859"/>
              <a:gd name="connsiteY1" fmla="*/ 0 h 925270"/>
              <a:gd name="connsiteX2" fmla="*/ 1385859 w 1385859"/>
              <a:gd name="connsiteY2" fmla="*/ 925270 h 925270"/>
              <a:gd name="connsiteX3" fmla="*/ 0 w 1385859"/>
              <a:gd name="connsiteY3" fmla="*/ 502059 h 925270"/>
              <a:gd name="connsiteX0" fmla="*/ 0 w 1381993"/>
              <a:gd name="connsiteY0" fmla="*/ 506565 h 925270"/>
              <a:gd name="connsiteX1" fmla="*/ 585516 w 1381993"/>
              <a:gd name="connsiteY1" fmla="*/ 0 h 925270"/>
              <a:gd name="connsiteX2" fmla="*/ 1381993 w 1381993"/>
              <a:gd name="connsiteY2" fmla="*/ 925270 h 925270"/>
              <a:gd name="connsiteX3" fmla="*/ 0 w 1381993"/>
              <a:gd name="connsiteY3" fmla="*/ 506565 h 925270"/>
            </a:gdLst>
            <a:ahLst/>
            <a:cxnLst>
              <a:cxn ang="0">
                <a:pos x="connsiteX0" y="connsiteY0"/>
              </a:cxn>
              <a:cxn ang="0">
                <a:pos x="connsiteX1" y="connsiteY1"/>
              </a:cxn>
              <a:cxn ang="0">
                <a:pos x="connsiteX2" y="connsiteY2"/>
              </a:cxn>
              <a:cxn ang="0">
                <a:pos x="connsiteX3" y="connsiteY3"/>
              </a:cxn>
            </a:cxnLst>
            <a:rect l="l" t="t" r="r" b="b"/>
            <a:pathLst>
              <a:path w="1381993" h="925270">
                <a:moveTo>
                  <a:pt x="0" y="506565"/>
                </a:moveTo>
                <a:lnTo>
                  <a:pt x="585516" y="0"/>
                </a:lnTo>
                <a:lnTo>
                  <a:pt x="1381993" y="925270"/>
                </a:lnTo>
                <a:lnTo>
                  <a:pt x="0" y="506565"/>
                </a:lnTo>
                <a:close/>
              </a:path>
            </a:pathLst>
          </a:custGeom>
          <a:solidFill>
            <a:srgbClr val="565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14 CuadroTexto"/>
          <p:cNvSpPr txBox="1"/>
          <p:nvPr/>
        </p:nvSpPr>
        <p:spPr>
          <a:xfrm>
            <a:off x="1280592" y="224265"/>
            <a:ext cx="7707238" cy="492443"/>
          </a:xfrm>
          <a:prstGeom prst="rect">
            <a:avLst/>
          </a:prstGeom>
          <a:noFill/>
        </p:spPr>
        <p:txBody>
          <a:bodyPr wrap="none" rtlCol="0">
            <a:spAutoFit/>
          </a:bodyPr>
          <a:lstStyle/>
          <a:p>
            <a:r>
              <a:rPr lang="es-PE" sz="2600" b="1" dirty="0" err="1" smtClean="0">
                <a:solidFill>
                  <a:srgbClr val="00B7AF"/>
                </a:solidFill>
              </a:rPr>
              <a:t>Competitiveness</a:t>
            </a:r>
            <a:r>
              <a:rPr lang="es-PE" sz="2600" b="1" dirty="0" smtClean="0">
                <a:solidFill>
                  <a:srgbClr val="00B7AF"/>
                </a:solidFill>
              </a:rPr>
              <a:t> of </a:t>
            </a:r>
            <a:r>
              <a:rPr lang="es-PE" sz="2600" b="1" dirty="0" err="1" smtClean="0">
                <a:solidFill>
                  <a:srgbClr val="00B7AF"/>
                </a:solidFill>
              </a:rPr>
              <a:t>Mitigation</a:t>
            </a:r>
            <a:r>
              <a:rPr lang="es-PE" sz="2600" b="1" dirty="0" smtClean="0">
                <a:solidFill>
                  <a:srgbClr val="00B7AF"/>
                </a:solidFill>
              </a:rPr>
              <a:t> </a:t>
            </a:r>
            <a:r>
              <a:rPr lang="es-PE" sz="2600" b="1" dirty="0" err="1" smtClean="0">
                <a:solidFill>
                  <a:srgbClr val="00B7AF"/>
                </a:solidFill>
              </a:rPr>
              <a:t>Actions</a:t>
            </a:r>
            <a:r>
              <a:rPr lang="es-PE" sz="2600" b="1" dirty="0" smtClean="0">
                <a:solidFill>
                  <a:srgbClr val="00B7AF"/>
                </a:solidFill>
              </a:rPr>
              <a:t> (</a:t>
            </a:r>
            <a:r>
              <a:rPr lang="es-PE" sz="2600" b="1" dirty="0" err="1" smtClean="0">
                <a:solidFill>
                  <a:srgbClr val="00B7AF"/>
                </a:solidFill>
              </a:rPr>
              <a:t>ongoing</a:t>
            </a:r>
            <a:r>
              <a:rPr lang="es-PE" sz="2600" b="1" dirty="0" smtClean="0">
                <a:solidFill>
                  <a:srgbClr val="00B7AF"/>
                </a:solidFill>
              </a:rPr>
              <a:t> </a:t>
            </a:r>
            <a:r>
              <a:rPr lang="es-PE" sz="2600" b="1" dirty="0" err="1" smtClean="0">
                <a:solidFill>
                  <a:srgbClr val="00B7AF"/>
                </a:solidFill>
              </a:rPr>
              <a:t>study</a:t>
            </a:r>
            <a:r>
              <a:rPr lang="es-PE" sz="2600" b="1" dirty="0" smtClean="0">
                <a:solidFill>
                  <a:srgbClr val="00B7AF"/>
                </a:solidFill>
              </a:rPr>
              <a:t>)</a:t>
            </a:r>
            <a:endParaRPr lang="es-PE" sz="2600" b="1" dirty="0">
              <a:solidFill>
                <a:srgbClr val="00B7AF"/>
              </a:solidFill>
            </a:endParaRPr>
          </a:p>
        </p:txBody>
      </p:sp>
      <p:sp>
        <p:nvSpPr>
          <p:cNvPr id="8" name="7 CuadroTexto"/>
          <p:cNvSpPr txBox="1"/>
          <p:nvPr/>
        </p:nvSpPr>
        <p:spPr>
          <a:xfrm>
            <a:off x="416496" y="6381328"/>
            <a:ext cx="5760640" cy="369332"/>
          </a:xfrm>
          <a:prstGeom prst="rect">
            <a:avLst/>
          </a:prstGeom>
          <a:noFill/>
        </p:spPr>
        <p:txBody>
          <a:bodyPr wrap="square" rtlCol="0">
            <a:spAutoFit/>
          </a:bodyPr>
          <a:lstStyle/>
          <a:p>
            <a:r>
              <a:rPr lang="es-MX" dirty="0" err="1" smtClean="0"/>
              <a:t>On</a:t>
            </a:r>
            <a:r>
              <a:rPr lang="es-MX" dirty="0" smtClean="0"/>
              <a:t> </a:t>
            </a:r>
            <a:r>
              <a:rPr lang="es-MX" dirty="0" err="1" smtClean="0"/>
              <a:t>Process</a:t>
            </a:r>
            <a:r>
              <a:rPr lang="es-MX" dirty="0" smtClean="0"/>
              <a:t>. </a:t>
            </a:r>
            <a:r>
              <a:rPr lang="es-MX" dirty="0" err="1" smtClean="0"/>
              <a:t>By</a:t>
            </a:r>
            <a:r>
              <a:rPr lang="es-MX" dirty="0" smtClean="0"/>
              <a:t> Apoyo Consultoría/</a:t>
            </a:r>
            <a:r>
              <a:rPr lang="es-MX" dirty="0"/>
              <a:t>CDKN</a:t>
            </a:r>
          </a:p>
        </p:txBody>
      </p:sp>
      <p:pic>
        <p:nvPicPr>
          <p:cNvPr id="11" name="10 Imagen"/>
          <p:cNvPicPr/>
          <p:nvPr/>
        </p:nvPicPr>
        <p:blipFill>
          <a:blip r:embed="rId2">
            <a:extLst>
              <a:ext uri="{28A0092B-C50C-407E-A947-70E740481C1C}">
                <a14:useLocalDpi xmlns:a14="http://schemas.microsoft.com/office/drawing/2010/main" val="0"/>
              </a:ext>
            </a:extLst>
          </a:blip>
          <a:srcRect/>
          <a:stretch>
            <a:fillRect/>
          </a:stretch>
        </p:blipFill>
        <p:spPr bwMode="auto">
          <a:xfrm>
            <a:off x="1280592" y="1196752"/>
            <a:ext cx="7128792" cy="4752528"/>
          </a:xfrm>
          <a:prstGeom prst="rect">
            <a:avLst/>
          </a:prstGeom>
          <a:noFill/>
          <a:ln>
            <a:noFill/>
          </a:ln>
        </p:spPr>
      </p:pic>
    </p:spTree>
    <p:extLst>
      <p:ext uri="{BB962C8B-B14F-4D97-AF65-F5344CB8AC3E}">
        <p14:creationId xmlns:p14="http://schemas.microsoft.com/office/powerpoint/2010/main" val="77493647"/>
      </p:ext>
    </p:extLst>
  </p:cSld>
  <p:clrMapOvr>
    <a:masterClrMapping/>
  </p:clrMapOvr>
  <p:transition spd="slow" advClick="0" advTm="9267"/>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6 Triángulo isósceles"/>
          <p:cNvSpPr/>
          <p:nvPr/>
        </p:nvSpPr>
        <p:spPr>
          <a:xfrm rot="18620873">
            <a:off x="-145204" y="-103204"/>
            <a:ext cx="653530" cy="424669"/>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Lst>
            <a:ahLst/>
            <a:cxnLst>
              <a:cxn ang="0">
                <a:pos x="connsiteX0" y="connsiteY0"/>
              </a:cxn>
              <a:cxn ang="0">
                <a:pos x="connsiteX1" y="connsiteY1"/>
              </a:cxn>
              <a:cxn ang="0">
                <a:pos x="connsiteX2" y="connsiteY2"/>
              </a:cxn>
              <a:cxn ang="0">
                <a:pos x="connsiteX3" y="connsiteY3"/>
              </a:cxn>
            </a:cxnLst>
            <a:rect l="l" t="t" r="r" b="b"/>
            <a:pathLst>
              <a:path w="1381323" h="897594">
                <a:moveTo>
                  <a:pt x="0" y="525260"/>
                </a:moveTo>
                <a:lnTo>
                  <a:pt x="616419" y="0"/>
                </a:lnTo>
                <a:lnTo>
                  <a:pt x="1381323" y="897594"/>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7" name="6 Triángulo isósceles"/>
          <p:cNvSpPr/>
          <p:nvPr/>
        </p:nvSpPr>
        <p:spPr>
          <a:xfrm rot="18620873">
            <a:off x="-207637" y="631332"/>
            <a:ext cx="938280" cy="607675"/>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 name="connsiteX0" fmla="*/ 0 w 1386959"/>
              <a:gd name="connsiteY0" fmla="*/ 525260 h 904228"/>
              <a:gd name="connsiteX1" fmla="*/ 616419 w 1386959"/>
              <a:gd name="connsiteY1" fmla="*/ 0 h 904228"/>
              <a:gd name="connsiteX2" fmla="*/ 1386959 w 1386959"/>
              <a:gd name="connsiteY2" fmla="*/ 904229 h 904228"/>
              <a:gd name="connsiteX3" fmla="*/ 0 w 1386959"/>
              <a:gd name="connsiteY3" fmla="*/ 525260 h 904228"/>
              <a:gd name="connsiteX0" fmla="*/ 0 w 1385961"/>
              <a:gd name="connsiteY0" fmla="*/ 525260 h 916501"/>
              <a:gd name="connsiteX1" fmla="*/ 616419 w 1385961"/>
              <a:gd name="connsiteY1" fmla="*/ 0 h 916501"/>
              <a:gd name="connsiteX2" fmla="*/ 1385961 w 1385961"/>
              <a:gd name="connsiteY2" fmla="*/ 916501 h 916501"/>
              <a:gd name="connsiteX3" fmla="*/ 0 w 1385961"/>
              <a:gd name="connsiteY3" fmla="*/ 525260 h 916501"/>
              <a:gd name="connsiteX0" fmla="*/ 0 w 1375687"/>
              <a:gd name="connsiteY0" fmla="*/ 525260 h 890959"/>
              <a:gd name="connsiteX1" fmla="*/ 616419 w 1375687"/>
              <a:gd name="connsiteY1" fmla="*/ 0 h 890959"/>
              <a:gd name="connsiteX2" fmla="*/ 1375688 w 1375687"/>
              <a:gd name="connsiteY2" fmla="*/ 890959 h 890959"/>
              <a:gd name="connsiteX3" fmla="*/ 0 w 1375687"/>
              <a:gd name="connsiteY3" fmla="*/ 525260 h 890959"/>
            </a:gdLst>
            <a:ahLst/>
            <a:cxnLst>
              <a:cxn ang="0">
                <a:pos x="connsiteX0" y="connsiteY0"/>
              </a:cxn>
              <a:cxn ang="0">
                <a:pos x="connsiteX1" y="connsiteY1"/>
              </a:cxn>
              <a:cxn ang="0">
                <a:pos x="connsiteX2" y="connsiteY2"/>
              </a:cxn>
              <a:cxn ang="0">
                <a:pos x="connsiteX3" y="connsiteY3"/>
              </a:cxn>
            </a:cxnLst>
            <a:rect l="l" t="t" r="r" b="b"/>
            <a:pathLst>
              <a:path w="1375687" h="890959">
                <a:moveTo>
                  <a:pt x="0" y="525260"/>
                </a:moveTo>
                <a:lnTo>
                  <a:pt x="616419" y="0"/>
                </a:lnTo>
                <a:lnTo>
                  <a:pt x="1375688" y="890959"/>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9 Rectángulo"/>
          <p:cNvSpPr/>
          <p:nvPr/>
        </p:nvSpPr>
        <p:spPr>
          <a:xfrm>
            <a:off x="1208584" y="736799"/>
            <a:ext cx="4536504" cy="45719"/>
          </a:xfrm>
          <a:prstGeom prst="rect">
            <a:avLst/>
          </a:pr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8" name="6 Triángulo isósceles"/>
          <p:cNvSpPr/>
          <p:nvPr/>
        </p:nvSpPr>
        <p:spPr>
          <a:xfrm rot="7837924">
            <a:off x="8832732" y="6196620"/>
            <a:ext cx="1381323" cy="897594"/>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Lst>
            <a:ahLst/>
            <a:cxnLst>
              <a:cxn ang="0">
                <a:pos x="connsiteX0" y="connsiteY0"/>
              </a:cxn>
              <a:cxn ang="0">
                <a:pos x="connsiteX1" y="connsiteY1"/>
              </a:cxn>
              <a:cxn ang="0">
                <a:pos x="connsiteX2" y="connsiteY2"/>
              </a:cxn>
              <a:cxn ang="0">
                <a:pos x="connsiteX3" y="connsiteY3"/>
              </a:cxn>
            </a:cxnLst>
            <a:rect l="l" t="t" r="r" b="b"/>
            <a:pathLst>
              <a:path w="1381323" h="897594">
                <a:moveTo>
                  <a:pt x="0" y="525260"/>
                </a:moveTo>
                <a:lnTo>
                  <a:pt x="616419" y="0"/>
                </a:lnTo>
                <a:lnTo>
                  <a:pt x="1381323" y="897594"/>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6 Triángulo isósceles"/>
          <p:cNvSpPr/>
          <p:nvPr/>
        </p:nvSpPr>
        <p:spPr>
          <a:xfrm rot="7837924">
            <a:off x="105804" y="97027"/>
            <a:ext cx="1381993" cy="925270"/>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 name="connsiteX0" fmla="*/ 0 w 1381323"/>
              <a:gd name="connsiteY0" fmla="*/ 521393 h 893727"/>
              <a:gd name="connsiteX1" fmla="*/ 611914 w 1381323"/>
              <a:gd name="connsiteY1" fmla="*/ 0 h 893727"/>
              <a:gd name="connsiteX2" fmla="*/ 1381323 w 1381323"/>
              <a:gd name="connsiteY2" fmla="*/ 893727 h 893727"/>
              <a:gd name="connsiteX3" fmla="*/ 0 w 1381323"/>
              <a:gd name="connsiteY3" fmla="*/ 521393 h 893727"/>
              <a:gd name="connsiteX0" fmla="*/ 0 w 1381323"/>
              <a:gd name="connsiteY0" fmla="*/ 529765 h 902099"/>
              <a:gd name="connsiteX1" fmla="*/ 612552 w 1381323"/>
              <a:gd name="connsiteY1" fmla="*/ 0 h 902099"/>
              <a:gd name="connsiteX2" fmla="*/ 1381323 w 1381323"/>
              <a:gd name="connsiteY2" fmla="*/ 902099 h 902099"/>
              <a:gd name="connsiteX3" fmla="*/ 0 w 1381323"/>
              <a:gd name="connsiteY3" fmla="*/ 529765 h 902099"/>
              <a:gd name="connsiteX0" fmla="*/ 0 w 1392923"/>
              <a:gd name="connsiteY0" fmla="*/ 529765 h 915618"/>
              <a:gd name="connsiteX1" fmla="*/ 612552 w 1392923"/>
              <a:gd name="connsiteY1" fmla="*/ 0 h 915618"/>
              <a:gd name="connsiteX2" fmla="*/ 1392923 w 1392923"/>
              <a:gd name="connsiteY2" fmla="*/ 915618 h 915618"/>
              <a:gd name="connsiteX3" fmla="*/ 0 w 1392923"/>
              <a:gd name="connsiteY3" fmla="*/ 529765 h 915618"/>
              <a:gd name="connsiteX0" fmla="*/ 0 w 1409029"/>
              <a:gd name="connsiteY0" fmla="*/ 529765 h 925270"/>
              <a:gd name="connsiteX1" fmla="*/ 612552 w 1409029"/>
              <a:gd name="connsiteY1" fmla="*/ 0 h 925270"/>
              <a:gd name="connsiteX2" fmla="*/ 1409029 w 1409029"/>
              <a:gd name="connsiteY2" fmla="*/ 925270 h 925270"/>
              <a:gd name="connsiteX3" fmla="*/ 0 w 1409029"/>
              <a:gd name="connsiteY3" fmla="*/ 529765 h 925270"/>
              <a:gd name="connsiteX0" fmla="*/ 0 w 1394871"/>
              <a:gd name="connsiteY0" fmla="*/ 509792 h 925270"/>
              <a:gd name="connsiteX1" fmla="*/ 598394 w 1394871"/>
              <a:gd name="connsiteY1" fmla="*/ 0 h 925270"/>
              <a:gd name="connsiteX2" fmla="*/ 1394871 w 1394871"/>
              <a:gd name="connsiteY2" fmla="*/ 925270 h 925270"/>
              <a:gd name="connsiteX3" fmla="*/ 0 w 1394871"/>
              <a:gd name="connsiteY3" fmla="*/ 509792 h 925270"/>
              <a:gd name="connsiteX0" fmla="*/ 0 w 1385859"/>
              <a:gd name="connsiteY0" fmla="*/ 502059 h 925270"/>
              <a:gd name="connsiteX1" fmla="*/ 589382 w 1385859"/>
              <a:gd name="connsiteY1" fmla="*/ 0 h 925270"/>
              <a:gd name="connsiteX2" fmla="*/ 1385859 w 1385859"/>
              <a:gd name="connsiteY2" fmla="*/ 925270 h 925270"/>
              <a:gd name="connsiteX3" fmla="*/ 0 w 1385859"/>
              <a:gd name="connsiteY3" fmla="*/ 502059 h 925270"/>
              <a:gd name="connsiteX0" fmla="*/ 0 w 1381993"/>
              <a:gd name="connsiteY0" fmla="*/ 506565 h 925270"/>
              <a:gd name="connsiteX1" fmla="*/ 585516 w 1381993"/>
              <a:gd name="connsiteY1" fmla="*/ 0 h 925270"/>
              <a:gd name="connsiteX2" fmla="*/ 1381993 w 1381993"/>
              <a:gd name="connsiteY2" fmla="*/ 925270 h 925270"/>
              <a:gd name="connsiteX3" fmla="*/ 0 w 1381993"/>
              <a:gd name="connsiteY3" fmla="*/ 506565 h 925270"/>
            </a:gdLst>
            <a:ahLst/>
            <a:cxnLst>
              <a:cxn ang="0">
                <a:pos x="connsiteX0" y="connsiteY0"/>
              </a:cxn>
              <a:cxn ang="0">
                <a:pos x="connsiteX1" y="connsiteY1"/>
              </a:cxn>
              <a:cxn ang="0">
                <a:pos x="connsiteX2" y="connsiteY2"/>
              </a:cxn>
              <a:cxn ang="0">
                <a:pos x="connsiteX3" y="connsiteY3"/>
              </a:cxn>
            </a:cxnLst>
            <a:rect l="l" t="t" r="r" b="b"/>
            <a:pathLst>
              <a:path w="1381993" h="925270">
                <a:moveTo>
                  <a:pt x="0" y="506565"/>
                </a:moveTo>
                <a:lnTo>
                  <a:pt x="585516" y="0"/>
                </a:lnTo>
                <a:lnTo>
                  <a:pt x="1381993" y="925270"/>
                </a:lnTo>
                <a:lnTo>
                  <a:pt x="0" y="506565"/>
                </a:lnTo>
                <a:close/>
              </a:path>
            </a:pathLst>
          </a:custGeom>
          <a:solidFill>
            <a:srgbClr val="565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14 CuadroTexto"/>
          <p:cNvSpPr txBox="1"/>
          <p:nvPr/>
        </p:nvSpPr>
        <p:spPr>
          <a:xfrm>
            <a:off x="1280592" y="224265"/>
            <a:ext cx="3504934" cy="523220"/>
          </a:xfrm>
          <a:prstGeom prst="rect">
            <a:avLst/>
          </a:prstGeom>
          <a:noFill/>
        </p:spPr>
        <p:txBody>
          <a:bodyPr wrap="none" rtlCol="0">
            <a:spAutoFit/>
          </a:bodyPr>
          <a:lstStyle/>
          <a:p>
            <a:r>
              <a:rPr lang="en-US" sz="2800" b="1" dirty="0" smtClean="0">
                <a:solidFill>
                  <a:srgbClr val="00B7AF"/>
                </a:solidFill>
              </a:rPr>
              <a:t>2. NAMAS INITIATIVES</a:t>
            </a:r>
            <a:endParaRPr lang="en-US" sz="2400" b="1" dirty="0">
              <a:solidFill>
                <a:srgbClr val="00B7AF"/>
              </a:solidFill>
            </a:endParaRPr>
          </a:p>
        </p:txBody>
      </p:sp>
      <p:graphicFrame>
        <p:nvGraphicFramePr>
          <p:cNvPr id="16" name="15 Tabla"/>
          <p:cNvGraphicFramePr>
            <a:graphicFrameLocks noGrp="1"/>
          </p:cNvGraphicFramePr>
          <p:nvPr>
            <p:extLst>
              <p:ext uri="{D42A27DB-BD31-4B8C-83A1-F6EECF244321}">
                <p14:modId xmlns:p14="http://schemas.microsoft.com/office/powerpoint/2010/main" val="1484873314"/>
              </p:ext>
            </p:extLst>
          </p:nvPr>
        </p:nvGraphicFramePr>
        <p:xfrm>
          <a:off x="796800" y="1385332"/>
          <a:ext cx="8124901" cy="4667719"/>
        </p:xfrm>
        <a:graphic>
          <a:graphicData uri="http://schemas.openxmlformats.org/drawingml/2006/table">
            <a:tbl>
              <a:tblPr firstRow="1" bandRow="1">
                <a:tableStyleId>{7DF18680-E054-41AD-8BC1-D1AEF772440D}</a:tableStyleId>
              </a:tblPr>
              <a:tblGrid>
                <a:gridCol w="1099125"/>
                <a:gridCol w="1778362"/>
                <a:gridCol w="1738225"/>
                <a:gridCol w="1538571"/>
                <a:gridCol w="1970618"/>
              </a:tblGrid>
              <a:tr h="864090">
                <a:tc>
                  <a:txBody>
                    <a:bodyPr/>
                    <a:lstStyle/>
                    <a:p>
                      <a:r>
                        <a:rPr lang="en-US" sz="1800" noProof="0" dirty="0" smtClean="0">
                          <a:effectLst/>
                        </a:rPr>
                        <a:t>Sector</a:t>
                      </a:r>
                      <a:endParaRPr lang="en-US" sz="1800" noProof="0" dirty="0">
                        <a:effectLst/>
                      </a:endParaRPr>
                    </a:p>
                  </a:txBody>
                  <a:tcPr marL="99060" marR="99060"/>
                </a:tc>
                <a:tc>
                  <a:txBody>
                    <a:bodyPr/>
                    <a:lstStyle/>
                    <a:p>
                      <a:r>
                        <a:rPr lang="en-US" sz="1800" noProof="0" dirty="0" smtClean="0">
                          <a:effectLst/>
                        </a:rPr>
                        <a:t>Initiative</a:t>
                      </a:r>
                      <a:endParaRPr lang="en-US" sz="1800" noProof="0" dirty="0">
                        <a:effectLst/>
                      </a:endParaRPr>
                    </a:p>
                  </a:txBody>
                  <a:tcPr marL="99060" marR="99060"/>
                </a:tc>
                <a:tc>
                  <a:txBody>
                    <a:bodyPr/>
                    <a:lstStyle/>
                    <a:p>
                      <a:r>
                        <a:rPr lang="en-US" sz="1800" noProof="0" dirty="0" smtClean="0">
                          <a:effectLst/>
                        </a:rPr>
                        <a:t>Executor</a:t>
                      </a:r>
                      <a:endParaRPr lang="en-US" sz="1800" noProof="0" dirty="0">
                        <a:effectLst/>
                      </a:endParaRPr>
                    </a:p>
                  </a:txBody>
                  <a:tcPr marL="99060" marR="99060"/>
                </a:tc>
                <a:tc>
                  <a:txBody>
                    <a:bodyPr/>
                    <a:lstStyle/>
                    <a:p>
                      <a:r>
                        <a:rPr lang="en-US" sz="1800" noProof="0" dirty="0" smtClean="0">
                          <a:effectLst/>
                        </a:rPr>
                        <a:t>Status</a:t>
                      </a:r>
                      <a:endParaRPr lang="en-US" sz="1800" noProof="0" dirty="0">
                        <a:effectLst/>
                      </a:endParaRPr>
                    </a:p>
                  </a:txBody>
                  <a:tcPr marL="99060" marR="99060"/>
                </a:tc>
                <a:tc>
                  <a:txBody>
                    <a:bodyPr/>
                    <a:lstStyle/>
                    <a:p>
                      <a:pPr algn="ctr" fontAlgn="ctr"/>
                      <a:r>
                        <a:rPr lang="en-US" sz="1800" b="1" kern="1200" noProof="0" dirty="0" smtClean="0">
                          <a:solidFill>
                            <a:schemeClr val="lt1"/>
                          </a:solidFill>
                          <a:effectLst/>
                          <a:latin typeface="+mn-lt"/>
                          <a:ea typeface="+mn-ea"/>
                          <a:cs typeface="+mn-cs"/>
                        </a:rPr>
                        <a:t>In</a:t>
                      </a:r>
                      <a:r>
                        <a:rPr lang="en-US" sz="1800" b="1" kern="1200" baseline="0" noProof="0" dirty="0" smtClean="0">
                          <a:solidFill>
                            <a:schemeClr val="lt1"/>
                          </a:solidFill>
                          <a:effectLst/>
                          <a:latin typeface="+mn-lt"/>
                          <a:ea typeface="+mn-ea"/>
                          <a:cs typeface="+mn-cs"/>
                        </a:rPr>
                        <a:t>  accordance with </a:t>
                      </a:r>
                      <a:r>
                        <a:rPr lang="en-US" sz="1800" b="1" kern="1200" baseline="0" noProof="0" dirty="0" err="1" smtClean="0">
                          <a:solidFill>
                            <a:schemeClr val="lt1"/>
                          </a:solidFill>
                          <a:effectLst/>
                          <a:latin typeface="+mn-lt"/>
                          <a:ea typeface="+mn-ea"/>
                          <a:cs typeface="+mn-cs"/>
                        </a:rPr>
                        <a:t>sectoral</a:t>
                      </a:r>
                      <a:r>
                        <a:rPr lang="en-US" sz="1800" b="1" kern="1200" baseline="0" noProof="0" dirty="0" smtClean="0">
                          <a:solidFill>
                            <a:schemeClr val="lt1"/>
                          </a:solidFill>
                          <a:effectLst/>
                          <a:latin typeface="+mn-lt"/>
                          <a:ea typeface="+mn-ea"/>
                          <a:cs typeface="+mn-cs"/>
                        </a:rPr>
                        <a:t> goals</a:t>
                      </a:r>
                      <a:endParaRPr lang="en-US" sz="1800" b="1" kern="1200" noProof="0" dirty="0">
                        <a:solidFill>
                          <a:schemeClr val="lt1"/>
                        </a:solidFill>
                        <a:effectLst/>
                        <a:latin typeface="+mn-lt"/>
                        <a:ea typeface="+mn-ea"/>
                        <a:cs typeface="+mn-cs"/>
                      </a:endParaRPr>
                    </a:p>
                  </a:txBody>
                  <a:tcPr marL="0" marR="0" marT="0" marB="0" anchor="ctr"/>
                </a:tc>
              </a:tr>
              <a:tr h="561732">
                <a:tc>
                  <a:txBody>
                    <a:bodyPr/>
                    <a:lstStyle/>
                    <a:p>
                      <a:pPr algn="l" fontAlgn="ctr"/>
                      <a:r>
                        <a:rPr lang="en-US" sz="1600" b="0" i="0" u="none" strike="noStrike" noProof="0" dirty="0" smtClean="0">
                          <a:solidFill>
                            <a:schemeClr val="dk1"/>
                          </a:solidFill>
                          <a:effectLst/>
                          <a:latin typeface="+mn-lt"/>
                        </a:rPr>
                        <a:t>Housing</a:t>
                      </a:r>
                      <a:endParaRPr lang="en-US" sz="1600" b="1" i="0" u="none" strike="noStrike" noProof="0" dirty="0">
                        <a:solidFill>
                          <a:srgbClr val="000000"/>
                        </a:solidFill>
                        <a:effectLst/>
                        <a:latin typeface="Verdana"/>
                      </a:endParaRPr>
                    </a:p>
                  </a:txBody>
                  <a:tcPr marL="0" marR="0" marT="0" marB="0" anchor="ctr"/>
                </a:tc>
                <a:tc>
                  <a:txBody>
                    <a:bodyPr/>
                    <a:lstStyle/>
                    <a:p>
                      <a:pPr algn="l" fontAlgn="ctr"/>
                      <a:r>
                        <a:rPr lang="en-US" sz="1600" u="none" strike="noStrike" noProof="0" dirty="0" smtClean="0">
                          <a:effectLst/>
                        </a:rPr>
                        <a:t>Sustainable  Construction</a:t>
                      </a:r>
                      <a:r>
                        <a:rPr lang="en-US" sz="1600" u="none" strike="noStrike" baseline="0" noProof="0" dirty="0" smtClean="0">
                          <a:effectLst/>
                        </a:rPr>
                        <a:t>  NAMA</a:t>
                      </a:r>
                      <a:endParaRPr lang="en-US" sz="1600" b="0" i="0" u="none" strike="noStrike" noProof="0" dirty="0">
                        <a:solidFill>
                          <a:srgbClr val="000000"/>
                        </a:solidFill>
                        <a:effectLst/>
                        <a:latin typeface="Verdana"/>
                      </a:endParaRPr>
                    </a:p>
                  </a:txBody>
                  <a:tcPr marL="0" marR="0" marT="0" marB="0" anchor="ctr"/>
                </a:tc>
                <a:tc>
                  <a:txBody>
                    <a:bodyPr/>
                    <a:lstStyle/>
                    <a:p>
                      <a:pPr algn="l" fontAlgn="ctr"/>
                      <a:r>
                        <a:rPr lang="en-US" sz="1600" u="none" strike="noStrike" noProof="0" dirty="0" smtClean="0">
                          <a:effectLst/>
                        </a:rPr>
                        <a:t>Ministry</a:t>
                      </a:r>
                      <a:r>
                        <a:rPr lang="en-US" sz="1600" u="none" strike="noStrike" baseline="0" noProof="0" dirty="0" smtClean="0">
                          <a:effectLst/>
                        </a:rPr>
                        <a:t>  of Housing and Construction </a:t>
                      </a:r>
                      <a:endParaRPr lang="en-US" sz="1600" b="0" i="0" u="none" strike="noStrike" noProof="0" dirty="0">
                        <a:solidFill>
                          <a:srgbClr val="000000"/>
                        </a:solidFill>
                        <a:effectLst/>
                        <a:latin typeface="Verdana"/>
                      </a:endParaRPr>
                    </a:p>
                  </a:txBody>
                  <a:tcPr marL="0" marR="0" marT="0" marB="0" anchor="ctr"/>
                </a:tc>
                <a:tc>
                  <a:txBody>
                    <a:bodyPr/>
                    <a:lstStyle/>
                    <a:p>
                      <a:pPr algn="ctr" fontAlgn="ctr"/>
                      <a:r>
                        <a:rPr lang="en-US" sz="1600" u="none" strike="noStrike" noProof="0" dirty="0" smtClean="0">
                          <a:effectLst/>
                        </a:rPr>
                        <a:t>Proposal</a:t>
                      </a:r>
                      <a:endParaRPr lang="en-US" sz="1600" b="0" i="0" u="none" strike="noStrike" noProof="0" dirty="0">
                        <a:solidFill>
                          <a:srgbClr val="000000"/>
                        </a:solidFill>
                        <a:effectLst/>
                        <a:latin typeface="Verdana"/>
                      </a:endParaRPr>
                    </a:p>
                  </a:txBody>
                  <a:tcPr marL="0" marR="0" marT="0" marB="0" anchor="ctr"/>
                </a:tc>
                <a:tc>
                  <a:txBody>
                    <a:bodyPr/>
                    <a:lstStyle/>
                    <a:p>
                      <a:pPr algn="ctr" fontAlgn="ctr"/>
                      <a:r>
                        <a:rPr lang="en-US" sz="1600" u="none" strike="noStrike" noProof="0" dirty="0" smtClean="0">
                          <a:effectLst/>
                        </a:rPr>
                        <a:t>High</a:t>
                      </a:r>
                      <a:endParaRPr lang="en-US" sz="1600" b="0" i="0" u="none" strike="noStrike" noProof="0" dirty="0">
                        <a:solidFill>
                          <a:srgbClr val="000000"/>
                        </a:solidFill>
                        <a:effectLst/>
                        <a:latin typeface="Verdana"/>
                      </a:endParaRPr>
                    </a:p>
                  </a:txBody>
                  <a:tcPr marL="0" marR="0" marT="0" marB="0" anchor="ctr"/>
                </a:tc>
              </a:tr>
              <a:tr h="561732">
                <a:tc>
                  <a:txBody>
                    <a:bodyPr/>
                    <a:lstStyle/>
                    <a:p>
                      <a:pPr algn="l" fontAlgn="ctr"/>
                      <a:r>
                        <a:rPr lang="en-US" sz="1600" u="none" strike="noStrike" noProof="0" dirty="0" smtClean="0">
                          <a:effectLst/>
                        </a:rPr>
                        <a:t>Housing</a:t>
                      </a:r>
                      <a:endParaRPr lang="en-US" sz="1600" b="1" i="0" u="none" strike="noStrike" noProof="0" dirty="0">
                        <a:solidFill>
                          <a:srgbClr val="000000"/>
                        </a:solidFill>
                        <a:effectLst/>
                        <a:latin typeface="Verdana"/>
                      </a:endParaRPr>
                    </a:p>
                  </a:txBody>
                  <a:tcPr marL="0" marR="0" marT="0" marB="0" anchor="ctr"/>
                </a:tc>
                <a:tc>
                  <a:txBody>
                    <a:bodyPr/>
                    <a:lstStyle/>
                    <a:p>
                      <a:pPr algn="l" fontAlgn="ctr"/>
                      <a:r>
                        <a:rPr lang="en-US" sz="1600" b="0" i="0" u="none" strike="noStrike" noProof="0" dirty="0" smtClean="0">
                          <a:solidFill>
                            <a:schemeClr val="dk1"/>
                          </a:solidFill>
                          <a:effectLst/>
                          <a:latin typeface="+mn-lt"/>
                        </a:rPr>
                        <a:t>Sustainable</a:t>
                      </a:r>
                      <a:r>
                        <a:rPr lang="en-US" sz="1600" b="0" i="0" u="none" strike="noStrike" baseline="0" noProof="0" dirty="0" smtClean="0">
                          <a:solidFill>
                            <a:schemeClr val="dk1"/>
                          </a:solidFill>
                          <a:effectLst/>
                          <a:latin typeface="+mn-lt"/>
                        </a:rPr>
                        <a:t> Buildings NAMA</a:t>
                      </a:r>
                      <a:endParaRPr lang="en-US" sz="1600" b="0" i="0" u="none" strike="noStrike" noProof="0" dirty="0">
                        <a:solidFill>
                          <a:srgbClr val="000000"/>
                        </a:solidFill>
                        <a:effectLst/>
                        <a:latin typeface="Verdana"/>
                      </a:endParaRPr>
                    </a:p>
                  </a:txBody>
                  <a:tcPr marL="0" marR="0" marT="0" marB="0" anchor="ctr"/>
                </a:tc>
                <a:tc>
                  <a:txBody>
                    <a:bodyPr/>
                    <a:lstStyle/>
                    <a:p>
                      <a:pPr algn="l" fontAlgn="ctr"/>
                      <a:r>
                        <a:rPr lang="en-US" sz="1600" u="none" strike="noStrike" noProof="0" dirty="0" smtClean="0">
                          <a:effectLst/>
                        </a:rPr>
                        <a:t>Ministry</a:t>
                      </a:r>
                      <a:r>
                        <a:rPr lang="en-US" sz="1600" u="none" strike="noStrike" baseline="0" noProof="0" dirty="0" smtClean="0">
                          <a:effectLst/>
                        </a:rPr>
                        <a:t>  of Housing and Construction </a:t>
                      </a:r>
                      <a:endParaRPr lang="en-US" sz="1600" b="0" i="0" u="none" strike="noStrike" noProof="0" dirty="0">
                        <a:solidFill>
                          <a:srgbClr val="000000"/>
                        </a:solidFill>
                        <a:effectLst/>
                        <a:latin typeface="Verdana"/>
                      </a:endParaRPr>
                    </a:p>
                  </a:txBody>
                  <a:tcPr marL="0" marR="0" marT="0" marB="0" anchor="ctr"/>
                </a:tc>
                <a:tc>
                  <a:txBody>
                    <a:bodyPr/>
                    <a:lstStyle/>
                    <a:p>
                      <a:pPr algn="ctr" fontAlgn="ctr"/>
                      <a:r>
                        <a:rPr lang="en-US" sz="1600" u="none" strike="noStrike" noProof="0" dirty="0" smtClean="0">
                          <a:effectLst/>
                        </a:rPr>
                        <a:t>Proposal</a:t>
                      </a:r>
                      <a:endParaRPr lang="en-US" sz="1600" b="0" i="0" u="none" strike="noStrike" noProof="0" dirty="0">
                        <a:solidFill>
                          <a:srgbClr val="000000"/>
                        </a:solidFill>
                        <a:effectLst/>
                        <a:latin typeface="Verdana"/>
                      </a:endParaRPr>
                    </a:p>
                  </a:txBody>
                  <a:tcPr marL="0" marR="0" marT="0" marB="0" anchor="ctr"/>
                </a:tc>
                <a:tc>
                  <a:txBody>
                    <a:bodyPr/>
                    <a:lstStyle/>
                    <a:p>
                      <a:pPr algn="ctr" fontAlgn="ctr"/>
                      <a:r>
                        <a:rPr lang="en-US" sz="1600" u="none" strike="noStrike" noProof="0" dirty="0" smtClean="0">
                          <a:effectLst/>
                        </a:rPr>
                        <a:t>High</a:t>
                      </a:r>
                      <a:endParaRPr lang="en-US" sz="1600" b="0" i="0" u="none" strike="noStrike" noProof="0" dirty="0">
                        <a:solidFill>
                          <a:srgbClr val="000000"/>
                        </a:solidFill>
                        <a:effectLst/>
                        <a:latin typeface="Verdana"/>
                      </a:endParaRPr>
                    </a:p>
                  </a:txBody>
                  <a:tcPr marL="0" marR="0" marT="0" marB="0" anchor="ctr"/>
                </a:tc>
              </a:tr>
              <a:tr h="536033">
                <a:tc>
                  <a:txBody>
                    <a:bodyPr/>
                    <a:lstStyle/>
                    <a:p>
                      <a:pPr algn="l" fontAlgn="ctr"/>
                      <a:r>
                        <a:rPr lang="en-US" sz="1600" u="none" strike="noStrike" noProof="0" dirty="0" smtClean="0">
                          <a:effectLst/>
                        </a:rPr>
                        <a:t>Industry</a:t>
                      </a:r>
                      <a:endParaRPr lang="en-US" sz="1600" b="1" i="0" u="none" strike="noStrike" noProof="0" dirty="0">
                        <a:solidFill>
                          <a:srgbClr val="000000"/>
                        </a:solidFill>
                        <a:effectLst/>
                        <a:latin typeface="Verdana"/>
                      </a:endParaRPr>
                    </a:p>
                  </a:txBody>
                  <a:tcPr marL="0" marR="0" marT="0" marB="0" anchor="ctr"/>
                </a:tc>
                <a:tc>
                  <a:txBody>
                    <a:bodyPr/>
                    <a:lstStyle/>
                    <a:p>
                      <a:pPr algn="l" fontAlgn="ctr"/>
                      <a:r>
                        <a:rPr lang="en-US" sz="1600" u="none" strike="noStrike" noProof="0" dirty="0" smtClean="0">
                          <a:effectLst/>
                        </a:rPr>
                        <a:t>Bricks</a:t>
                      </a:r>
                      <a:r>
                        <a:rPr lang="en-US" sz="1600" u="none" strike="noStrike" baseline="0" noProof="0" dirty="0" smtClean="0">
                          <a:effectLst/>
                        </a:rPr>
                        <a:t> Production </a:t>
                      </a:r>
                      <a:r>
                        <a:rPr lang="en-US" sz="1600" u="none" strike="noStrike" noProof="0" dirty="0" smtClean="0">
                          <a:effectLst/>
                        </a:rPr>
                        <a:t>NAMA </a:t>
                      </a:r>
                      <a:endParaRPr lang="en-US" sz="1600" b="0" i="0" u="none" strike="noStrike" noProof="0" dirty="0">
                        <a:solidFill>
                          <a:srgbClr val="000000"/>
                        </a:solidFill>
                        <a:effectLst/>
                        <a:latin typeface="Verdana"/>
                      </a:endParaRPr>
                    </a:p>
                  </a:txBody>
                  <a:tcPr marL="0" marR="0" marT="0" marB="0" anchor="ctr"/>
                </a:tc>
                <a:tc>
                  <a:txBody>
                    <a:bodyPr/>
                    <a:lstStyle/>
                    <a:p>
                      <a:pPr algn="l" fontAlgn="ctr"/>
                      <a:r>
                        <a:rPr lang="en-US" sz="1600" u="none" strike="noStrike" noProof="0" dirty="0" smtClean="0">
                          <a:effectLst/>
                        </a:rPr>
                        <a:t>Ministry of Production</a:t>
                      </a:r>
                      <a:r>
                        <a:rPr lang="en-US" sz="1600" u="none" strike="noStrike" baseline="0" noProof="0" dirty="0" smtClean="0">
                          <a:effectLst/>
                        </a:rPr>
                        <a:t> </a:t>
                      </a:r>
                      <a:endParaRPr lang="en-US" sz="1600" b="0" i="0" u="none" strike="noStrike" noProof="0" dirty="0">
                        <a:solidFill>
                          <a:srgbClr val="000000"/>
                        </a:solidFill>
                        <a:effectLst/>
                        <a:latin typeface="Verdana"/>
                      </a:endParaRPr>
                    </a:p>
                  </a:txBody>
                  <a:tcPr marL="0" marR="0" marT="0" marB="0" anchor="ctr"/>
                </a:tc>
                <a:tc>
                  <a:txBody>
                    <a:bodyPr/>
                    <a:lstStyle/>
                    <a:p>
                      <a:pPr algn="ctr" fontAlgn="ctr"/>
                      <a:r>
                        <a:rPr lang="en-US" sz="1600" u="none" strike="noStrike" noProof="0" dirty="0" smtClean="0">
                          <a:effectLst/>
                        </a:rPr>
                        <a:t>Design</a:t>
                      </a:r>
                      <a:endParaRPr lang="en-US" sz="1600" b="0" i="0" u="none" strike="noStrike" noProof="0" dirty="0">
                        <a:solidFill>
                          <a:srgbClr val="000000"/>
                        </a:solidFill>
                        <a:effectLst/>
                        <a:latin typeface="Verdana"/>
                      </a:endParaRPr>
                    </a:p>
                  </a:txBody>
                  <a:tcPr marL="0" marR="0" marT="0" marB="0" anchor="ctr"/>
                </a:tc>
                <a:tc>
                  <a:txBody>
                    <a:bodyPr/>
                    <a:lstStyle/>
                    <a:p>
                      <a:pPr algn="ctr" fontAlgn="ctr"/>
                      <a:r>
                        <a:rPr lang="en-US" sz="1600" u="none" strike="noStrike" noProof="0" dirty="0" smtClean="0">
                          <a:effectLst/>
                        </a:rPr>
                        <a:t>High</a:t>
                      </a:r>
                      <a:endParaRPr lang="en-US" sz="1600" b="0" i="0" u="none" strike="noStrike" noProof="0" dirty="0">
                        <a:solidFill>
                          <a:srgbClr val="000000"/>
                        </a:solidFill>
                        <a:effectLst/>
                        <a:latin typeface="Verdana"/>
                      </a:endParaRPr>
                    </a:p>
                  </a:txBody>
                  <a:tcPr marL="0" marR="0" marT="0" marB="0" anchor="ctr"/>
                </a:tc>
              </a:tr>
              <a:tr h="536033">
                <a:tc>
                  <a:txBody>
                    <a:bodyPr/>
                    <a:lstStyle/>
                    <a:p>
                      <a:pPr algn="l" fontAlgn="ctr"/>
                      <a:r>
                        <a:rPr lang="en-US" sz="1600" u="none" strike="noStrike" noProof="0" dirty="0" smtClean="0">
                          <a:effectLst/>
                        </a:rPr>
                        <a:t>Industry</a:t>
                      </a:r>
                      <a:endParaRPr lang="en-US" sz="1600" b="1" i="0" u="none" strike="noStrike" noProof="0" dirty="0">
                        <a:solidFill>
                          <a:srgbClr val="000000"/>
                        </a:solidFill>
                        <a:effectLst/>
                        <a:latin typeface="Verdana"/>
                      </a:endParaRPr>
                    </a:p>
                  </a:txBody>
                  <a:tcPr marL="0" marR="0" marT="0" marB="0" anchor="ctr"/>
                </a:tc>
                <a:tc>
                  <a:txBody>
                    <a:bodyPr/>
                    <a:lstStyle/>
                    <a:p>
                      <a:pPr algn="l" fontAlgn="ctr"/>
                      <a:r>
                        <a:rPr lang="en-US" sz="1600" u="none" strike="noStrike" noProof="0" dirty="0" smtClean="0">
                          <a:effectLst/>
                        </a:rPr>
                        <a:t>Cement</a:t>
                      </a:r>
                      <a:r>
                        <a:rPr lang="en-US" sz="1600" u="none" strike="noStrike" baseline="0" noProof="0" dirty="0" smtClean="0">
                          <a:effectLst/>
                        </a:rPr>
                        <a:t> </a:t>
                      </a:r>
                      <a:r>
                        <a:rPr lang="en-US" sz="1600" u="none" strike="noStrike" noProof="0" dirty="0" smtClean="0">
                          <a:effectLst/>
                        </a:rPr>
                        <a:t>NAMA </a:t>
                      </a:r>
                      <a:endParaRPr lang="en-US" sz="1600" b="0" i="0" u="none" strike="noStrike" noProof="0" dirty="0">
                        <a:solidFill>
                          <a:srgbClr val="000000"/>
                        </a:solidFill>
                        <a:effectLst/>
                        <a:latin typeface="Verdana"/>
                      </a:endParaRPr>
                    </a:p>
                  </a:txBody>
                  <a:tcPr marL="0" marR="0" marT="0" marB="0" anchor="ctr"/>
                </a:tc>
                <a:tc>
                  <a:txBody>
                    <a:bodyPr/>
                    <a:lstStyle/>
                    <a:p>
                      <a:pPr algn="l" fontAlgn="ctr"/>
                      <a:r>
                        <a:rPr lang="en-US" sz="1600" u="none" strike="noStrike" noProof="0" dirty="0" smtClean="0">
                          <a:effectLst/>
                        </a:rPr>
                        <a:t>Ministry of Production</a:t>
                      </a:r>
                      <a:r>
                        <a:rPr lang="en-US" sz="1600" u="none" strike="noStrike" baseline="0" noProof="0" dirty="0" smtClean="0">
                          <a:effectLst/>
                        </a:rPr>
                        <a:t> </a:t>
                      </a:r>
                      <a:endParaRPr lang="en-US" sz="1600" b="0" i="0" u="none" strike="noStrike" noProof="0" dirty="0">
                        <a:solidFill>
                          <a:srgbClr val="000000"/>
                        </a:solidFill>
                        <a:effectLst/>
                        <a:latin typeface="Verdana"/>
                      </a:endParaRPr>
                    </a:p>
                  </a:txBody>
                  <a:tcPr marL="0" marR="0" marT="0" marB="0" anchor="ctr"/>
                </a:tc>
                <a:tc>
                  <a:txBody>
                    <a:bodyPr/>
                    <a:lstStyle/>
                    <a:p>
                      <a:pPr algn="ctr" fontAlgn="ctr"/>
                      <a:r>
                        <a:rPr lang="en-US" sz="1600" u="none" strike="noStrike" noProof="0" dirty="0" smtClean="0">
                          <a:effectLst/>
                        </a:rPr>
                        <a:t>Concept</a:t>
                      </a:r>
                      <a:endParaRPr lang="en-US" sz="1600" b="0" i="0" u="none" strike="noStrike" noProof="0" dirty="0">
                        <a:solidFill>
                          <a:srgbClr val="000000"/>
                        </a:solidFill>
                        <a:effectLst/>
                        <a:latin typeface="Verdana"/>
                      </a:endParaRPr>
                    </a:p>
                  </a:txBody>
                  <a:tcPr marL="0" marR="0" marT="0" marB="0" anchor="ctr"/>
                </a:tc>
                <a:tc>
                  <a:txBody>
                    <a:bodyPr/>
                    <a:lstStyle/>
                    <a:p>
                      <a:pPr algn="ctr" fontAlgn="ctr"/>
                      <a:r>
                        <a:rPr lang="en-US" sz="1600" u="none" strike="noStrike" noProof="0" dirty="0" smtClean="0">
                          <a:effectLst/>
                        </a:rPr>
                        <a:t>High</a:t>
                      </a:r>
                      <a:endParaRPr lang="en-US" sz="1600" b="0" i="0" u="none" strike="noStrike" noProof="0" dirty="0">
                        <a:solidFill>
                          <a:srgbClr val="000000"/>
                        </a:solidFill>
                        <a:effectLst/>
                        <a:latin typeface="Verdana"/>
                      </a:endParaRPr>
                    </a:p>
                  </a:txBody>
                  <a:tcPr marL="0" marR="0" marT="0" marB="0" anchor="ctr"/>
                </a:tc>
              </a:tr>
              <a:tr h="536033">
                <a:tc>
                  <a:txBody>
                    <a:bodyPr/>
                    <a:lstStyle/>
                    <a:p>
                      <a:pPr algn="l" fontAlgn="ctr"/>
                      <a:r>
                        <a:rPr lang="en-US" sz="1600" u="none" strike="noStrike" noProof="0" dirty="0" smtClean="0">
                          <a:effectLst/>
                        </a:rPr>
                        <a:t>Industry</a:t>
                      </a:r>
                      <a:endParaRPr lang="en-US" sz="1600" b="1" i="0" u="none" strike="noStrike" noProof="0" dirty="0">
                        <a:solidFill>
                          <a:srgbClr val="000000"/>
                        </a:solidFill>
                        <a:effectLst/>
                        <a:latin typeface="Verdana"/>
                      </a:endParaRPr>
                    </a:p>
                  </a:txBody>
                  <a:tcPr marL="0" marR="0" marT="0" marB="0" anchor="ctr"/>
                </a:tc>
                <a:tc>
                  <a:txBody>
                    <a:bodyPr/>
                    <a:lstStyle/>
                    <a:p>
                      <a:pPr algn="l" fontAlgn="ctr"/>
                      <a:r>
                        <a:rPr lang="en-US" sz="1600" u="none" strike="noStrike" noProof="0" dirty="0" smtClean="0">
                          <a:effectLst/>
                        </a:rPr>
                        <a:t>Iron and Steel</a:t>
                      </a:r>
                      <a:r>
                        <a:rPr lang="en-US" sz="1600" u="none" strike="noStrike" baseline="0" noProof="0" dirty="0" smtClean="0">
                          <a:effectLst/>
                        </a:rPr>
                        <a:t> </a:t>
                      </a:r>
                      <a:r>
                        <a:rPr lang="en-US" sz="1600" u="none" strike="noStrike" noProof="0" dirty="0" smtClean="0">
                          <a:effectLst/>
                        </a:rPr>
                        <a:t>NAMA</a:t>
                      </a:r>
                      <a:endParaRPr lang="en-US" sz="1600" b="0" i="0" u="none" strike="noStrike" noProof="0" dirty="0">
                        <a:solidFill>
                          <a:srgbClr val="000000"/>
                        </a:solidFill>
                        <a:effectLst/>
                        <a:latin typeface="Verdana"/>
                      </a:endParaRPr>
                    </a:p>
                  </a:txBody>
                  <a:tcPr marL="0" marR="0" marT="0" marB="0" anchor="ctr"/>
                </a:tc>
                <a:tc>
                  <a:txBody>
                    <a:bodyPr/>
                    <a:lstStyle/>
                    <a:p>
                      <a:pPr algn="l" fontAlgn="ctr"/>
                      <a:r>
                        <a:rPr lang="en-US" sz="1600" u="none" strike="noStrike" noProof="0" dirty="0" smtClean="0">
                          <a:effectLst/>
                        </a:rPr>
                        <a:t>Ministry of Production</a:t>
                      </a:r>
                      <a:r>
                        <a:rPr lang="en-US" sz="1600" u="none" strike="noStrike" baseline="0" noProof="0" dirty="0" smtClean="0">
                          <a:effectLst/>
                        </a:rPr>
                        <a:t> </a:t>
                      </a:r>
                      <a:endParaRPr lang="en-US" sz="1600" b="0" i="0" u="none" strike="noStrike" noProof="0" dirty="0">
                        <a:solidFill>
                          <a:srgbClr val="000000"/>
                        </a:solidFill>
                        <a:effectLst/>
                        <a:latin typeface="Verdana"/>
                      </a:endParaRPr>
                    </a:p>
                  </a:txBody>
                  <a:tcPr marL="0" marR="0" marT="0" marB="0" anchor="ctr"/>
                </a:tc>
                <a:tc>
                  <a:txBody>
                    <a:bodyPr/>
                    <a:lstStyle/>
                    <a:p>
                      <a:pPr algn="ctr" fontAlgn="ctr"/>
                      <a:r>
                        <a:rPr lang="en-US" sz="1600" u="none" strike="noStrike" noProof="0" dirty="0" smtClean="0">
                          <a:effectLst/>
                        </a:rPr>
                        <a:t>Concept</a:t>
                      </a:r>
                      <a:endParaRPr lang="en-US" sz="1600" b="0" i="0" u="none" strike="noStrike" noProof="0" dirty="0">
                        <a:solidFill>
                          <a:srgbClr val="000000"/>
                        </a:solidFill>
                        <a:effectLst/>
                        <a:latin typeface="Verdana"/>
                      </a:endParaRPr>
                    </a:p>
                  </a:txBody>
                  <a:tcPr marL="0" marR="0" marT="0" marB="0" anchor="ctr"/>
                </a:tc>
                <a:tc>
                  <a:txBody>
                    <a:bodyPr/>
                    <a:lstStyle/>
                    <a:p>
                      <a:pPr algn="ctr" fontAlgn="ctr"/>
                      <a:r>
                        <a:rPr lang="en-US" sz="1600" u="none" strike="noStrike" noProof="0" dirty="0" smtClean="0">
                          <a:effectLst/>
                        </a:rPr>
                        <a:t>High</a:t>
                      </a:r>
                      <a:endParaRPr lang="en-US" sz="1600" b="0" i="0" u="none" strike="noStrike" noProof="0" dirty="0">
                        <a:solidFill>
                          <a:srgbClr val="000000"/>
                        </a:solidFill>
                        <a:effectLst/>
                        <a:latin typeface="Verdana"/>
                      </a:endParaRPr>
                    </a:p>
                  </a:txBody>
                  <a:tcPr marL="0" marR="0" marT="0" marB="0" anchor="ctr"/>
                </a:tc>
              </a:tr>
              <a:tr h="536033">
                <a:tc>
                  <a:txBody>
                    <a:bodyPr/>
                    <a:lstStyle/>
                    <a:p>
                      <a:pPr algn="l" fontAlgn="ctr"/>
                      <a:r>
                        <a:rPr lang="en-US" sz="1600" u="none" strike="noStrike" noProof="0" dirty="0" smtClean="0">
                          <a:effectLst/>
                        </a:rPr>
                        <a:t>Energy</a:t>
                      </a:r>
                      <a:endParaRPr lang="en-US" sz="1600" b="1" i="0" u="none" strike="noStrike" noProof="0" dirty="0">
                        <a:solidFill>
                          <a:srgbClr val="000000"/>
                        </a:solidFill>
                        <a:effectLst/>
                        <a:latin typeface="Verdana"/>
                      </a:endParaRPr>
                    </a:p>
                  </a:txBody>
                  <a:tcPr marL="0" marR="0" marT="0" marB="0" anchor="ctr"/>
                </a:tc>
                <a:tc>
                  <a:txBody>
                    <a:bodyPr/>
                    <a:lstStyle/>
                    <a:p>
                      <a:pPr algn="l" fontAlgn="ctr"/>
                      <a:r>
                        <a:rPr lang="en-US" sz="1600" u="none" strike="noStrike" noProof="0" dirty="0" smtClean="0">
                          <a:effectLst/>
                        </a:rPr>
                        <a:t>Bioenergy</a:t>
                      </a:r>
                      <a:r>
                        <a:rPr lang="en-US" sz="1600" u="none" strike="noStrike" baseline="0" noProof="0" dirty="0" smtClean="0">
                          <a:effectLst/>
                        </a:rPr>
                        <a:t> </a:t>
                      </a:r>
                      <a:r>
                        <a:rPr lang="en-US" sz="1600" u="none" strike="noStrike" noProof="0" dirty="0" smtClean="0">
                          <a:effectLst/>
                        </a:rPr>
                        <a:t>NAMA</a:t>
                      </a:r>
                      <a:endParaRPr lang="en-US" sz="1600" b="0" i="0" u="none" strike="noStrike" noProof="0" dirty="0">
                        <a:solidFill>
                          <a:srgbClr val="000000"/>
                        </a:solidFill>
                        <a:effectLst/>
                        <a:latin typeface="Verdana"/>
                      </a:endParaRPr>
                    </a:p>
                  </a:txBody>
                  <a:tcPr marL="0" marR="0" marT="0" marB="0" anchor="ctr"/>
                </a:tc>
                <a:tc>
                  <a:txBody>
                    <a:bodyPr/>
                    <a:lstStyle/>
                    <a:p>
                      <a:pPr algn="l" fontAlgn="ctr"/>
                      <a:r>
                        <a:rPr lang="en-US" sz="1600" u="none" strike="noStrike" noProof="0" dirty="0" smtClean="0">
                          <a:effectLst/>
                        </a:rPr>
                        <a:t>Ministry</a:t>
                      </a:r>
                      <a:r>
                        <a:rPr lang="en-US" sz="1600" u="none" strike="noStrike" baseline="0" noProof="0" dirty="0" smtClean="0">
                          <a:effectLst/>
                        </a:rPr>
                        <a:t> of Energy and Mines</a:t>
                      </a:r>
                      <a:endParaRPr lang="en-US" sz="1600" b="0" i="0" u="none" strike="noStrike" noProof="0" dirty="0">
                        <a:solidFill>
                          <a:srgbClr val="000000"/>
                        </a:solidFill>
                        <a:effectLst/>
                        <a:latin typeface="Verdana"/>
                      </a:endParaRPr>
                    </a:p>
                  </a:txBody>
                  <a:tcPr marL="0" marR="0" marT="0" marB="0" anchor="ctr"/>
                </a:tc>
                <a:tc>
                  <a:txBody>
                    <a:bodyPr/>
                    <a:lstStyle/>
                    <a:p>
                      <a:pPr algn="ctr" fontAlgn="ctr"/>
                      <a:r>
                        <a:rPr lang="en-US" sz="1600" u="none" strike="noStrike" noProof="0" dirty="0" smtClean="0">
                          <a:effectLst/>
                        </a:rPr>
                        <a:t>Proposal</a:t>
                      </a:r>
                      <a:endParaRPr lang="en-US" sz="1600" b="0" i="0" u="none" strike="noStrike" noProof="0" dirty="0">
                        <a:solidFill>
                          <a:srgbClr val="000000"/>
                        </a:solidFill>
                        <a:effectLst/>
                        <a:latin typeface="Verdana"/>
                      </a:endParaRPr>
                    </a:p>
                  </a:txBody>
                  <a:tcPr marL="0" marR="0" marT="0" marB="0" anchor="ctr"/>
                </a:tc>
                <a:tc>
                  <a:txBody>
                    <a:bodyPr/>
                    <a:lstStyle/>
                    <a:p>
                      <a:pPr algn="ctr" fontAlgn="ctr"/>
                      <a:r>
                        <a:rPr lang="en-US" sz="1600" u="none" strike="noStrike" noProof="0" dirty="0" smtClean="0">
                          <a:effectLst/>
                        </a:rPr>
                        <a:t>High</a:t>
                      </a:r>
                      <a:endParaRPr lang="en-US" sz="1600" b="0" i="0" u="none" strike="noStrike" noProof="0" dirty="0">
                        <a:solidFill>
                          <a:srgbClr val="000000"/>
                        </a:solidFill>
                        <a:effectLst/>
                        <a:latin typeface="Verdana"/>
                      </a:endParaRPr>
                    </a:p>
                  </a:txBody>
                  <a:tcPr marL="0" marR="0" marT="0" marB="0" anchor="ctr"/>
                </a:tc>
              </a:tr>
              <a:tr h="536033">
                <a:tc>
                  <a:txBody>
                    <a:bodyPr/>
                    <a:lstStyle/>
                    <a:p>
                      <a:pPr algn="l" fontAlgn="ctr"/>
                      <a:r>
                        <a:rPr lang="en-US" sz="1600" u="none" strike="noStrike" noProof="0" dirty="0" smtClean="0">
                          <a:effectLst/>
                        </a:rPr>
                        <a:t>Energy </a:t>
                      </a:r>
                      <a:endParaRPr lang="en-US" sz="1600" b="1" i="0" u="none" strike="noStrike" noProof="0" dirty="0">
                        <a:solidFill>
                          <a:srgbClr val="000000"/>
                        </a:solidFill>
                        <a:effectLst/>
                        <a:latin typeface="Verdana"/>
                      </a:endParaRPr>
                    </a:p>
                  </a:txBody>
                  <a:tcPr marL="0" marR="0" marT="0" marB="0" anchor="ctr"/>
                </a:tc>
                <a:tc>
                  <a:txBody>
                    <a:bodyPr/>
                    <a:lstStyle/>
                    <a:p>
                      <a:pPr algn="l" fontAlgn="ctr"/>
                      <a:r>
                        <a:rPr lang="en-US" sz="1600" u="none" strike="noStrike" noProof="0" dirty="0" smtClean="0">
                          <a:effectLst/>
                        </a:rPr>
                        <a:t>Energy Generation</a:t>
                      </a:r>
                      <a:r>
                        <a:rPr lang="en-US" sz="1600" u="none" strike="noStrike" baseline="0" noProof="0" dirty="0" smtClean="0">
                          <a:effectLst/>
                        </a:rPr>
                        <a:t> and  End Use</a:t>
                      </a:r>
                      <a:endParaRPr lang="en-US" sz="1600" b="0" i="0" u="none" strike="noStrike" noProof="0" dirty="0">
                        <a:solidFill>
                          <a:srgbClr val="000000"/>
                        </a:solidFill>
                        <a:effectLst/>
                        <a:latin typeface="Verdana"/>
                      </a:endParaRPr>
                    </a:p>
                  </a:txBody>
                  <a:tcPr marL="0" marR="0" marT="0" marB="0" anchor="ctr"/>
                </a:tc>
                <a:tc>
                  <a:txBody>
                    <a:bodyPr/>
                    <a:lstStyle/>
                    <a:p>
                      <a:pPr algn="l" fontAlgn="ctr"/>
                      <a:r>
                        <a:rPr lang="en-US" sz="1600" u="none" strike="noStrike" noProof="0" dirty="0" smtClean="0">
                          <a:effectLst/>
                        </a:rPr>
                        <a:t>Ministry</a:t>
                      </a:r>
                      <a:r>
                        <a:rPr lang="en-US" sz="1600" u="none" strike="noStrike" baseline="0" noProof="0" dirty="0" smtClean="0">
                          <a:effectLst/>
                        </a:rPr>
                        <a:t> of Energy and Mines</a:t>
                      </a:r>
                      <a:endParaRPr lang="en-US" sz="1600" b="0" i="0" u="none" strike="noStrike" noProof="0" dirty="0">
                        <a:solidFill>
                          <a:srgbClr val="000000"/>
                        </a:solidFill>
                        <a:effectLst/>
                        <a:latin typeface="Verdana"/>
                      </a:endParaRPr>
                    </a:p>
                  </a:txBody>
                  <a:tcPr marL="0" marR="0" marT="0" marB="0" anchor="ctr"/>
                </a:tc>
                <a:tc>
                  <a:txBody>
                    <a:bodyPr/>
                    <a:lstStyle/>
                    <a:p>
                      <a:pPr algn="ctr" fontAlgn="ctr"/>
                      <a:r>
                        <a:rPr lang="en-US" sz="1600" u="none" strike="noStrike" noProof="0" dirty="0" smtClean="0">
                          <a:effectLst/>
                        </a:rPr>
                        <a:t>Design</a:t>
                      </a:r>
                      <a:r>
                        <a:rPr lang="en-US" sz="1600" u="none" strike="noStrike" baseline="0" noProof="0" dirty="0" smtClean="0">
                          <a:effectLst/>
                        </a:rPr>
                        <a:t> </a:t>
                      </a:r>
                      <a:endParaRPr lang="en-US" sz="1600" b="0" i="0" u="none" strike="noStrike" noProof="0" dirty="0">
                        <a:solidFill>
                          <a:srgbClr val="000000"/>
                        </a:solidFill>
                        <a:effectLst/>
                        <a:latin typeface="Verdana"/>
                      </a:endParaRPr>
                    </a:p>
                  </a:txBody>
                  <a:tcPr marL="0" marR="0" marT="0" marB="0" anchor="ctr"/>
                </a:tc>
                <a:tc>
                  <a:txBody>
                    <a:bodyPr/>
                    <a:lstStyle/>
                    <a:p>
                      <a:pPr algn="ctr" fontAlgn="ctr"/>
                      <a:r>
                        <a:rPr lang="en-US" sz="1600" u="none" strike="noStrike" noProof="0" dirty="0" smtClean="0">
                          <a:effectLst/>
                        </a:rPr>
                        <a:t>High</a:t>
                      </a:r>
                      <a:endParaRPr lang="en-US" sz="1600" b="0" i="0" u="none" strike="noStrike" noProof="0" dirty="0">
                        <a:solidFill>
                          <a:srgbClr val="000000"/>
                        </a:solidFill>
                        <a:effectLst/>
                        <a:latin typeface="Verdana"/>
                      </a:endParaRPr>
                    </a:p>
                  </a:txBody>
                  <a:tcPr marL="0" marR="0" marT="0" marB="0" anchor="ctr"/>
                </a:tc>
              </a:tr>
            </a:tbl>
          </a:graphicData>
        </a:graphic>
      </p:graphicFrame>
    </p:spTree>
    <p:extLst>
      <p:ext uri="{BB962C8B-B14F-4D97-AF65-F5344CB8AC3E}">
        <p14:creationId xmlns:p14="http://schemas.microsoft.com/office/powerpoint/2010/main" val="3797831955"/>
      </p:ext>
    </p:extLst>
  </p:cSld>
  <p:clrMapOvr>
    <a:masterClrMapping/>
  </p:clrMapOvr>
  <p:transition spd="slow" advClick="0" advTm="9267"/>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6 Triángulo isósceles"/>
          <p:cNvSpPr/>
          <p:nvPr/>
        </p:nvSpPr>
        <p:spPr>
          <a:xfrm rot="18620873">
            <a:off x="-145204" y="-103204"/>
            <a:ext cx="653530" cy="424669"/>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Lst>
            <a:ahLst/>
            <a:cxnLst>
              <a:cxn ang="0">
                <a:pos x="connsiteX0" y="connsiteY0"/>
              </a:cxn>
              <a:cxn ang="0">
                <a:pos x="connsiteX1" y="connsiteY1"/>
              </a:cxn>
              <a:cxn ang="0">
                <a:pos x="connsiteX2" y="connsiteY2"/>
              </a:cxn>
              <a:cxn ang="0">
                <a:pos x="connsiteX3" y="connsiteY3"/>
              </a:cxn>
            </a:cxnLst>
            <a:rect l="l" t="t" r="r" b="b"/>
            <a:pathLst>
              <a:path w="1381323" h="897594">
                <a:moveTo>
                  <a:pt x="0" y="525260"/>
                </a:moveTo>
                <a:lnTo>
                  <a:pt x="616419" y="0"/>
                </a:lnTo>
                <a:lnTo>
                  <a:pt x="1381323" y="897594"/>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7" name="6 Triángulo isósceles"/>
          <p:cNvSpPr/>
          <p:nvPr/>
        </p:nvSpPr>
        <p:spPr>
          <a:xfrm rot="18620873">
            <a:off x="-207638" y="646150"/>
            <a:ext cx="938280" cy="607675"/>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 name="connsiteX0" fmla="*/ 0 w 1386959"/>
              <a:gd name="connsiteY0" fmla="*/ 525260 h 904228"/>
              <a:gd name="connsiteX1" fmla="*/ 616419 w 1386959"/>
              <a:gd name="connsiteY1" fmla="*/ 0 h 904228"/>
              <a:gd name="connsiteX2" fmla="*/ 1386959 w 1386959"/>
              <a:gd name="connsiteY2" fmla="*/ 904229 h 904228"/>
              <a:gd name="connsiteX3" fmla="*/ 0 w 1386959"/>
              <a:gd name="connsiteY3" fmla="*/ 525260 h 904228"/>
              <a:gd name="connsiteX0" fmla="*/ 0 w 1385961"/>
              <a:gd name="connsiteY0" fmla="*/ 525260 h 916501"/>
              <a:gd name="connsiteX1" fmla="*/ 616419 w 1385961"/>
              <a:gd name="connsiteY1" fmla="*/ 0 h 916501"/>
              <a:gd name="connsiteX2" fmla="*/ 1385961 w 1385961"/>
              <a:gd name="connsiteY2" fmla="*/ 916501 h 916501"/>
              <a:gd name="connsiteX3" fmla="*/ 0 w 1385961"/>
              <a:gd name="connsiteY3" fmla="*/ 525260 h 916501"/>
              <a:gd name="connsiteX0" fmla="*/ 0 w 1375687"/>
              <a:gd name="connsiteY0" fmla="*/ 525260 h 890959"/>
              <a:gd name="connsiteX1" fmla="*/ 616419 w 1375687"/>
              <a:gd name="connsiteY1" fmla="*/ 0 h 890959"/>
              <a:gd name="connsiteX2" fmla="*/ 1375688 w 1375687"/>
              <a:gd name="connsiteY2" fmla="*/ 890959 h 890959"/>
              <a:gd name="connsiteX3" fmla="*/ 0 w 1375687"/>
              <a:gd name="connsiteY3" fmla="*/ 525260 h 890959"/>
            </a:gdLst>
            <a:ahLst/>
            <a:cxnLst>
              <a:cxn ang="0">
                <a:pos x="connsiteX0" y="connsiteY0"/>
              </a:cxn>
              <a:cxn ang="0">
                <a:pos x="connsiteX1" y="connsiteY1"/>
              </a:cxn>
              <a:cxn ang="0">
                <a:pos x="connsiteX2" y="connsiteY2"/>
              </a:cxn>
              <a:cxn ang="0">
                <a:pos x="connsiteX3" y="connsiteY3"/>
              </a:cxn>
            </a:cxnLst>
            <a:rect l="l" t="t" r="r" b="b"/>
            <a:pathLst>
              <a:path w="1375687" h="890959">
                <a:moveTo>
                  <a:pt x="0" y="525260"/>
                </a:moveTo>
                <a:lnTo>
                  <a:pt x="616419" y="0"/>
                </a:lnTo>
                <a:lnTo>
                  <a:pt x="1375688" y="890959"/>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9 Rectángulo"/>
          <p:cNvSpPr/>
          <p:nvPr/>
        </p:nvSpPr>
        <p:spPr>
          <a:xfrm>
            <a:off x="1208584" y="736799"/>
            <a:ext cx="4536504" cy="45719"/>
          </a:xfrm>
          <a:prstGeom prst="rect">
            <a:avLst/>
          </a:pr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8" name="6 Triángulo isósceles"/>
          <p:cNvSpPr/>
          <p:nvPr/>
        </p:nvSpPr>
        <p:spPr>
          <a:xfrm rot="7837924">
            <a:off x="8832732" y="6196620"/>
            <a:ext cx="1381323" cy="897594"/>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Lst>
            <a:ahLst/>
            <a:cxnLst>
              <a:cxn ang="0">
                <a:pos x="connsiteX0" y="connsiteY0"/>
              </a:cxn>
              <a:cxn ang="0">
                <a:pos x="connsiteX1" y="connsiteY1"/>
              </a:cxn>
              <a:cxn ang="0">
                <a:pos x="connsiteX2" y="connsiteY2"/>
              </a:cxn>
              <a:cxn ang="0">
                <a:pos x="connsiteX3" y="connsiteY3"/>
              </a:cxn>
            </a:cxnLst>
            <a:rect l="l" t="t" r="r" b="b"/>
            <a:pathLst>
              <a:path w="1381323" h="897594">
                <a:moveTo>
                  <a:pt x="0" y="525260"/>
                </a:moveTo>
                <a:lnTo>
                  <a:pt x="616419" y="0"/>
                </a:lnTo>
                <a:lnTo>
                  <a:pt x="1381323" y="897594"/>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6 Triángulo isósceles"/>
          <p:cNvSpPr/>
          <p:nvPr/>
        </p:nvSpPr>
        <p:spPr>
          <a:xfrm rot="7837924">
            <a:off x="105804" y="97027"/>
            <a:ext cx="1381993" cy="925270"/>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 name="connsiteX0" fmla="*/ 0 w 1381323"/>
              <a:gd name="connsiteY0" fmla="*/ 521393 h 893727"/>
              <a:gd name="connsiteX1" fmla="*/ 611914 w 1381323"/>
              <a:gd name="connsiteY1" fmla="*/ 0 h 893727"/>
              <a:gd name="connsiteX2" fmla="*/ 1381323 w 1381323"/>
              <a:gd name="connsiteY2" fmla="*/ 893727 h 893727"/>
              <a:gd name="connsiteX3" fmla="*/ 0 w 1381323"/>
              <a:gd name="connsiteY3" fmla="*/ 521393 h 893727"/>
              <a:gd name="connsiteX0" fmla="*/ 0 w 1381323"/>
              <a:gd name="connsiteY0" fmla="*/ 529765 h 902099"/>
              <a:gd name="connsiteX1" fmla="*/ 612552 w 1381323"/>
              <a:gd name="connsiteY1" fmla="*/ 0 h 902099"/>
              <a:gd name="connsiteX2" fmla="*/ 1381323 w 1381323"/>
              <a:gd name="connsiteY2" fmla="*/ 902099 h 902099"/>
              <a:gd name="connsiteX3" fmla="*/ 0 w 1381323"/>
              <a:gd name="connsiteY3" fmla="*/ 529765 h 902099"/>
              <a:gd name="connsiteX0" fmla="*/ 0 w 1392923"/>
              <a:gd name="connsiteY0" fmla="*/ 529765 h 915618"/>
              <a:gd name="connsiteX1" fmla="*/ 612552 w 1392923"/>
              <a:gd name="connsiteY1" fmla="*/ 0 h 915618"/>
              <a:gd name="connsiteX2" fmla="*/ 1392923 w 1392923"/>
              <a:gd name="connsiteY2" fmla="*/ 915618 h 915618"/>
              <a:gd name="connsiteX3" fmla="*/ 0 w 1392923"/>
              <a:gd name="connsiteY3" fmla="*/ 529765 h 915618"/>
              <a:gd name="connsiteX0" fmla="*/ 0 w 1409029"/>
              <a:gd name="connsiteY0" fmla="*/ 529765 h 925270"/>
              <a:gd name="connsiteX1" fmla="*/ 612552 w 1409029"/>
              <a:gd name="connsiteY1" fmla="*/ 0 h 925270"/>
              <a:gd name="connsiteX2" fmla="*/ 1409029 w 1409029"/>
              <a:gd name="connsiteY2" fmla="*/ 925270 h 925270"/>
              <a:gd name="connsiteX3" fmla="*/ 0 w 1409029"/>
              <a:gd name="connsiteY3" fmla="*/ 529765 h 925270"/>
              <a:gd name="connsiteX0" fmla="*/ 0 w 1394871"/>
              <a:gd name="connsiteY0" fmla="*/ 509792 h 925270"/>
              <a:gd name="connsiteX1" fmla="*/ 598394 w 1394871"/>
              <a:gd name="connsiteY1" fmla="*/ 0 h 925270"/>
              <a:gd name="connsiteX2" fmla="*/ 1394871 w 1394871"/>
              <a:gd name="connsiteY2" fmla="*/ 925270 h 925270"/>
              <a:gd name="connsiteX3" fmla="*/ 0 w 1394871"/>
              <a:gd name="connsiteY3" fmla="*/ 509792 h 925270"/>
              <a:gd name="connsiteX0" fmla="*/ 0 w 1385859"/>
              <a:gd name="connsiteY0" fmla="*/ 502059 h 925270"/>
              <a:gd name="connsiteX1" fmla="*/ 589382 w 1385859"/>
              <a:gd name="connsiteY1" fmla="*/ 0 h 925270"/>
              <a:gd name="connsiteX2" fmla="*/ 1385859 w 1385859"/>
              <a:gd name="connsiteY2" fmla="*/ 925270 h 925270"/>
              <a:gd name="connsiteX3" fmla="*/ 0 w 1385859"/>
              <a:gd name="connsiteY3" fmla="*/ 502059 h 925270"/>
              <a:gd name="connsiteX0" fmla="*/ 0 w 1381993"/>
              <a:gd name="connsiteY0" fmla="*/ 506565 h 925270"/>
              <a:gd name="connsiteX1" fmla="*/ 585516 w 1381993"/>
              <a:gd name="connsiteY1" fmla="*/ 0 h 925270"/>
              <a:gd name="connsiteX2" fmla="*/ 1381993 w 1381993"/>
              <a:gd name="connsiteY2" fmla="*/ 925270 h 925270"/>
              <a:gd name="connsiteX3" fmla="*/ 0 w 1381993"/>
              <a:gd name="connsiteY3" fmla="*/ 506565 h 925270"/>
            </a:gdLst>
            <a:ahLst/>
            <a:cxnLst>
              <a:cxn ang="0">
                <a:pos x="connsiteX0" y="connsiteY0"/>
              </a:cxn>
              <a:cxn ang="0">
                <a:pos x="connsiteX1" y="connsiteY1"/>
              </a:cxn>
              <a:cxn ang="0">
                <a:pos x="connsiteX2" y="connsiteY2"/>
              </a:cxn>
              <a:cxn ang="0">
                <a:pos x="connsiteX3" y="connsiteY3"/>
              </a:cxn>
            </a:cxnLst>
            <a:rect l="l" t="t" r="r" b="b"/>
            <a:pathLst>
              <a:path w="1381993" h="925270">
                <a:moveTo>
                  <a:pt x="0" y="506565"/>
                </a:moveTo>
                <a:lnTo>
                  <a:pt x="585516" y="0"/>
                </a:lnTo>
                <a:lnTo>
                  <a:pt x="1381993" y="925270"/>
                </a:lnTo>
                <a:lnTo>
                  <a:pt x="0" y="506565"/>
                </a:lnTo>
                <a:close/>
              </a:path>
            </a:pathLst>
          </a:custGeom>
          <a:solidFill>
            <a:srgbClr val="565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14 CuadroTexto"/>
          <p:cNvSpPr txBox="1"/>
          <p:nvPr/>
        </p:nvSpPr>
        <p:spPr>
          <a:xfrm>
            <a:off x="1280592" y="224265"/>
            <a:ext cx="5760640" cy="523220"/>
          </a:xfrm>
          <a:prstGeom prst="rect">
            <a:avLst/>
          </a:prstGeom>
          <a:noFill/>
        </p:spPr>
        <p:txBody>
          <a:bodyPr wrap="square" rtlCol="0">
            <a:spAutoFit/>
          </a:bodyPr>
          <a:lstStyle/>
          <a:p>
            <a:r>
              <a:rPr lang="en-US" sz="2800" b="1" dirty="0">
                <a:solidFill>
                  <a:srgbClr val="00B7AF"/>
                </a:solidFill>
              </a:rPr>
              <a:t>2. NAMAS INITIATIVES </a:t>
            </a:r>
            <a:r>
              <a:rPr lang="en-US" sz="2800" b="1" dirty="0" smtClean="0">
                <a:solidFill>
                  <a:srgbClr val="00B7AF"/>
                </a:solidFill>
              </a:rPr>
              <a:t>(cont.)</a:t>
            </a:r>
            <a:endParaRPr lang="en-US" sz="2400" b="1" dirty="0">
              <a:solidFill>
                <a:srgbClr val="00B7AF"/>
              </a:solidFill>
            </a:endParaRPr>
          </a:p>
        </p:txBody>
      </p:sp>
      <p:graphicFrame>
        <p:nvGraphicFramePr>
          <p:cNvPr id="9" name="8 Tabla"/>
          <p:cNvGraphicFramePr>
            <a:graphicFrameLocks noGrp="1"/>
          </p:cNvGraphicFramePr>
          <p:nvPr>
            <p:extLst>
              <p:ext uri="{D42A27DB-BD31-4B8C-83A1-F6EECF244321}">
                <p14:modId xmlns:p14="http://schemas.microsoft.com/office/powerpoint/2010/main" val="2130277880"/>
              </p:ext>
            </p:extLst>
          </p:nvPr>
        </p:nvGraphicFramePr>
        <p:xfrm>
          <a:off x="554944" y="1385332"/>
          <a:ext cx="8340925" cy="4176461"/>
        </p:xfrm>
        <a:graphic>
          <a:graphicData uri="http://schemas.openxmlformats.org/drawingml/2006/table">
            <a:tbl>
              <a:tblPr firstRow="1" bandRow="1">
                <a:tableStyleId>{7DF18680-E054-41AD-8BC1-D1AEF772440D}</a:tableStyleId>
              </a:tblPr>
              <a:tblGrid>
                <a:gridCol w="1301712"/>
                <a:gridCol w="1512168"/>
                <a:gridCol w="1866638"/>
                <a:gridCol w="1482165"/>
                <a:gridCol w="2178242"/>
              </a:tblGrid>
              <a:tr h="667486">
                <a:tc>
                  <a:txBody>
                    <a:bodyPr/>
                    <a:lstStyle/>
                    <a:p>
                      <a:r>
                        <a:rPr lang="en-US" sz="1800" noProof="0" dirty="0" smtClean="0"/>
                        <a:t>Sector</a:t>
                      </a:r>
                      <a:endParaRPr lang="en-US" sz="1800" noProof="0" dirty="0"/>
                    </a:p>
                  </a:txBody>
                  <a:tcPr marL="99060" marR="99060"/>
                </a:tc>
                <a:tc>
                  <a:txBody>
                    <a:bodyPr/>
                    <a:lstStyle/>
                    <a:p>
                      <a:r>
                        <a:rPr lang="en-US" sz="1800" noProof="0" dirty="0" smtClean="0"/>
                        <a:t>Initiative</a:t>
                      </a:r>
                      <a:endParaRPr lang="en-US" sz="1800" noProof="0" dirty="0"/>
                    </a:p>
                  </a:txBody>
                  <a:tcPr marL="99060" marR="99060"/>
                </a:tc>
                <a:tc>
                  <a:txBody>
                    <a:bodyPr/>
                    <a:lstStyle/>
                    <a:p>
                      <a:r>
                        <a:rPr lang="en-US" sz="1800" noProof="0" dirty="0" smtClean="0"/>
                        <a:t>Executor</a:t>
                      </a:r>
                      <a:endParaRPr lang="en-US" sz="1800" noProof="0" dirty="0"/>
                    </a:p>
                  </a:txBody>
                  <a:tcPr marL="99060" marR="99060"/>
                </a:tc>
                <a:tc>
                  <a:txBody>
                    <a:bodyPr/>
                    <a:lstStyle/>
                    <a:p>
                      <a:r>
                        <a:rPr lang="en-US" sz="1800" noProof="0" dirty="0" smtClean="0"/>
                        <a:t>Status</a:t>
                      </a:r>
                      <a:endParaRPr lang="en-US" sz="1800" noProof="0" dirty="0"/>
                    </a:p>
                  </a:txBody>
                  <a:tcPr marL="99060" marR="99060"/>
                </a:tc>
                <a:tc>
                  <a:txBody>
                    <a:bodyPr/>
                    <a:lstStyle/>
                    <a:p>
                      <a:pPr algn="ctr" fontAlgn="ctr"/>
                      <a:r>
                        <a:rPr lang="en-US" sz="1800" b="1" kern="1200" noProof="0" dirty="0" smtClean="0">
                          <a:solidFill>
                            <a:schemeClr val="lt1"/>
                          </a:solidFill>
                          <a:latin typeface="+mn-lt"/>
                          <a:ea typeface="+mn-ea"/>
                          <a:cs typeface="+mn-cs"/>
                        </a:rPr>
                        <a:t>In</a:t>
                      </a:r>
                      <a:r>
                        <a:rPr lang="en-US" sz="1800" b="1" kern="1200" baseline="0" noProof="0" dirty="0" smtClean="0">
                          <a:solidFill>
                            <a:schemeClr val="lt1"/>
                          </a:solidFill>
                          <a:latin typeface="+mn-lt"/>
                          <a:ea typeface="+mn-ea"/>
                          <a:cs typeface="+mn-cs"/>
                        </a:rPr>
                        <a:t>  accordance with </a:t>
                      </a:r>
                      <a:r>
                        <a:rPr lang="en-US" sz="1800" b="1" kern="1200" baseline="0" noProof="0" dirty="0" err="1" smtClean="0">
                          <a:solidFill>
                            <a:schemeClr val="lt1"/>
                          </a:solidFill>
                          <a:latin typeface="+mn-lt"/>
                          <a:ea typeface="+mn-ea"/>
                          <a:cs typeface="+mn-cs"/>
                        </a:rPr>
                        <a:t>sectoral</a:t>
                      </a:r>
                      <a:r>
                        <a:rPr lang="en-US" sz="1800" b="1" kern="1200" baseline="0" noProof="0" dirty="0" smtClean="0">
                          <a:solidFill>
                            <a:schemeClr val="lt1"/>
                          </a:solidFill>
                          <a:latin typeface="+mn-lt"/>
                          <a:ea typeface="+mn-ea"/>
                          <a:cs typeface="+mn-cs"/>
                        </a:rPr>
                        <a:t> goals</a:t>
                      </a:r>
                      <a:endParaRPr lang="en-US" sz="1800" b="1" kern="1200" noProof="0" dirty="0">
                        <a:solidFill>
                          <a:schemeClr val="lt1"/>
                        </a:solidFill>
                        <a:latin typeface="+mn-lt"/>
                        <a:ea typeface="+mn-ea"/>
                        <a:cs typeface="+mn-cs"/>
                      </a:endParaRPr>
                    </a:p>
                  </a:txBody>
                  <a:tcPr marL="0" marR="0" marT="0" marB="0" anchor="ctr"/>
                </a:tc>
              </a:tr>
              <a:tr h="775992">
                <a:tc>
                  <a:txBody>
                    <a:bodyPr/>
                    <a:lstStyle/>
                    <a:p>
                      <a:pPr algn="l" fontAlgn="ctr"/>
                      <a:r>
                        <a:rPr lang="es-PE" sz="1600" u="none" strike="noStrike" dirty="0" err="1" smtClean="0">
                          <a:effectLst/>
                        </a:rPr>
                        <a:t>Transport</a:t>
                      </a:r>
                      <a:endParaRPr lang="es-PE" sz="1600" b="1" i="0" u="none" strike="noStrike" dirty="0">
                        <a:solidFill>
                          <a:srgbClr val="000000"/>
                        </a:solidFill>
                        <a:effectLst/>
                        <a:latin typeface="Verdana"/>
                      </a:endParaRPr>
                    </a:p>
                  </a:txBody>
                  <a:tcPr marL="0" marR="0" marT="0" marB="0" anchor="ctr"/>
                </a:tc>
                <a:tc>
                  <a:txBody>
                    <a:bodyPr/>
                    <a:lstStyle/>
                    <a:p>
                      <a:pPr algn="l" fontAlgn="ctr"/>
                      <a:r>
                        <a:rPr lang="en-US" sz="1600" u="none" strike="noStrike" dirty="0" smtClean="0">
                          <a:effectLst/>
                        </a:rPr>
                        <a:t>Transport NAMA -  </a:t>
                      </a:r>
                      <a:r>
                        <a:rPr lang="en-US" sz="1600" u="none" strike="noStrike" dirty="0">
                          <a:effectLst/>
                        </a:rPr>
                        <a:t>Transfer </a:t>
                      </a:r>
                      <a:r>
                        <a:rPr lang="en-US" sz="1600" u="none" strike="noStrike" dirty="0" smtClean="0">
                          <a:effectLst/>
                        </a:rPr>
                        <a:t>II Project</a:t>
                      </a:r>
                      <a:endParaRPr lang="en-US" sz="1600" b="0" i="0" u="none" strike="noStrike" dirty="0">
                        <a:solidFill>
                          <a:srgbClr val="000000"/>
                        </a:solidFill>
                        <a:effectLst/>
                        <a:latin typeface="Verdana"/>
                      </a:endParaRPr>
                    </a:p>
                  </a:txBody>
                  <a:tcPr marL="0" marR="0" marT="0" marB="0" anchor="ctr"/>
                </a:tc>
                <a:tc>
                  <a:txBody>
                    <a:bodyPr/>
                    <a:lstStyle/>
                    <a:p>
                      <a:pPr algn="l" fontAlgn="ctr"/>
                      <a:r>
                        <a:rPr lang="es-PE" sz="1600" u="none" strike="noStrike" dirty="0" err="1" smtClean="0">
                          <a:effectLst/>
                        </a:rPr>
                        <a:t>Ministry</a:t>
                      </a:r>
                      <a:r>
                        <a:rPr lang="es-PE" sz="1600" u="none" strike="noStrike" dirty="0" smtClean="0">
                          <a:effectLst/>
                        </a:rPr>
                        <a:t> of </a:t>
                      </a:r>
                      <a:r>
                        <a:rPr lang="es-PE" sz="1600" u="none" strike="noStrike" dirty="0" err="1" smtClean="0">
                          <a:effectLst/>
                        </a:rPr>
                        <a:t>Transport</a:t>
                      </a:r>
                      <a:r>
                        <a:rPr lang="es-PE" sz="1600" u="none" strike="noStrike" dirty="0" smtClean="0">
                          <a:effectLst/>
                        </a:rPr>
                        <a:t> and </a:t>
                      </a:r>
                      <a:r>
                        <a:rPr lang="es-PE" sz="1600" u="none" strike="noStrike" dirty="0" err="1" smtClean="0">
                          <a:effectLst/>
                        </a:rPr>
                        <a:t>Communication</a:t>
                      </a:r>
                      <a:r>
                        <a:rPr lang="es-PE" sz="1600" u="none" strike="noStrike" dirty="0" smtClean="0">
                          <a:effectLst/>
                        </a:rPr>
                        <a:t> </a:t>
                      </a:r>
                      <a:endParaRPr lang="es-PE" sz="1600" b="0" i="0" u="none" strike="noStrike" dirty="0">
                        <a:solidFill>
                          <a:srgbClr val="000000"/>
                        </a:solidFill>
                        <a:effectLst/>
                        <a:latin typeface="Verdana"/>
                      </a:endParaRPr>
                    </a:p>
                  </a:txBody>
                  <a:tcPr marL="0" marR="0" marT="0" marB="0" anchor="ctr"/>
                </a:tc>
                <a:tc>
                  <a:txBody>
                    <a:bodyPr/>
                    <a:lstStyle/>
                    <a:p>
                      <a:pPr algn="ctr" fontAlgn="ctr"/>
                      <a:r>
                        <a:rPr lang="es-PE" sz="1600" u="none" strike="noStrike" dirty="0" err="1" smtClean="0">
                          <a:effectLst/>
                        </a:rPr>
                        <a:t>Negotiation</a:t>
                      </a:r>
                      <a:r>
                        <a:rPr lang="es-PE" sz="1600" u="none" strike="noStrike" dirty="0" smtClean="0">
                          <a:effectLst/>
                        </a:rPr>
                        <a:t> (Pre </a:t>
                      </a:r>
                      <a:r>
                        <a:rPr lang="es-PE" sz="1600" u="none" strike="noStrike" dirty="0" err="1" smtClean="0">
                          <a:effectLst/>
                        </a:rPr>
                        <a:t>implementation</a:t>
                      </a:r>
                      <a:r>
                        <a:rPr lang="es-PE" sz="1600" u="none" strike="noStrike" dirty="0">
                          <a:effectLst/>
                        </a:rPr>
                        <a:t>)</a:t>
                      </a:r>
                      <a:endParaRPr lang="es-PE" sz="1600" b="0" i="0" u="none" strike="noStrike" dirty="0">
                        <a:solidFill>
                          <a:srgbClr val="000000"/>
                        </a:solidFill>
                        <a:effectLst/>
                        <a:latin typeface="Verdana"/>
                      </a:endParaRPr>
                    </a:p>
                  </a:txBody>
                  <a:tcPr marL="0" marR="0" marT="0" marB="0" anchor="ctr"/>
                </a:tc>
                <a:tc>
                  <a:txBody>
                    <a:bodyPr/>
                    <a:lstStyle/>
                    <a:p>
                      <a:pPr algn="ctr" fontAlgn="ctr"/>
                      <a:r>
                        <a:rPr lang="es-PE" sz="1600" u="none" strike="noStrike" dirty="0" smtClean="0">
                          <a:effectLst/>
                        </a:rPr>
                        <a:t>High</a:t>
                      </a:r>
                      <a:endParaRPr lang="es-PE" sz="1600" b="0" i="0" u="none" strike="noStrike" dirty="0">
                        <a:solidFill>
                          <a:srgbClr val="000000"/>
                        </a:solidFill>
                        <a:effectLst/>
                        <a:latin typeface="Verdana"/>
                      </a:endParaRPr>
                    </a:p>
                  </a:txBody>
                  <a:tcPr marL="0" marR="0" marT="0" marB="0" anchor="ctr"/>
                </a:tc>
              </a:tr>
              <a:tr h="567363">
                <a:tc>
                  <a:txBody>
                    <a:bodyPr/>
                    <a:lstStyle/>
                    <a:p>
                      <a:pPr algn="l" fontAlgn="ctr"/>
                      <a:r>
                        <a:rPr lang="es-PE" sz="1600" u="none" strike="noStrike" dirty="0" err="1" smtClean="0">
                          <a:effectLst/>
                        </a:rPr>
                        <a:t>Agriculture</a:t>
                      </a:r>
                      <a:endParaRPr lang="es-PE" sz="1600" b="1" i="0" u="none" strike="noStrike" dirty="0">
                        <a:solidFill>
                          <a:srgbClr val="000000"/>
                        </a:solidFill>
                        <a:effectLst/>
                        <a:latin typeface="Verdana"/>
                      </a:endParaRPr>
                    </a:p>
                  </a:txBody>
                  <a:tcPr marL="0" marR="0" marT="0" marB="0" anchor="ctr"/>
                </a:tc>
                <a:tc>
                  <a:txBody>
                    <a:bodyPr/>
                    <a:lstStyle/>
                    <a:p>
                      <a:pPr algn="l" fontAlgn="ctr"/>
                      <a:r>
                        <a:rPr lang="es-PE" sz="1600" u="none" strike="noStrike" dirty="0" err="1" smtClean="0">
                          <a:effectLst/>
                        </a:rPr>
                        <a:t>Coffee</a:t>
                      </a:r>
                      <a:r>
                        <a:rPr lang="es-PE" sz="1600" u="none" strike="noStrike" dirty="0" smtClean="0">
                          <a:effectLst/>
                        </a:rPr>
                        <a:t> NAMA</a:t>
                      </a:r>
                    </a:p>
                  </a:txBody>
                  <a:tcPr marL="0" marR="0" marT="0" marB="0" anchor="ctr"/>
                </a:tc>
                <a:tc>
                  <a:txBody>
                    <a:bodyPr/>
                    <a:lstStyle/>
                    <a:p>
                      <a:pPr algn="l" fontAlgn="ctr"/>
                      <a:r>
                        <a:rPr lang="es-PE" sz="1600" u="none" strike="noStrike" dirty="0" err="1" smtClean="0">
                          <a:effectLst/>
                        </a:rPr>
                        <a:t>Ministry</a:t>
                      </a:r>
                      <a:r>
                        <a:rPr lang="es-PE" sz="1600" u="none" strike="noStrike" dirty="0" smtClean="0">
                          <a:effectLst/>
                        </a:rPr>
                        <a:t> of </a:t>
                      </a:r>
                      <a:r>
                        <a:rPr lang="es-PE" sz="1600" u="none" strike="noStrike" dirty="0" err="1" smtClean="0">
                          <a:effectLst/>
                        </a:rPr>
                        <a:t>Agriculture</a:t>
                      </a:r>
                      <a:endParaRPr lang="es-PE" sz="1600" b="0" i="0" u="none" strike="noStrike" dirty="0">
                        <a:solidFill>
                          <a:srgbClr val="000000"/>
                        </a:solidFill>
                        <a:effectLst/>
                        <a:latin typeface="Verdana"/>
                      </a:endParaRPr>
                    </a:p>
                  </a:txBody>
                  <a:tcPr marL="0" marR="0" marT="0" marB="0" anchor="ctr"/>
                </a:tc>
                <a:tc>
                  <a:txBody>
                    <a:bodyPr/>
                    <a:lstStyle/>
                    <a:p>
                      <a:pPr algn="ctr" fontAlgn="ctr"/>
                      <a:r>
                        <a:rPr lang="es-PE" sz="1600" u="none" strike="noStrike" dirty="0" smtClean="0">
                          <a:effectLst/>
                        </a:rPr>
                        <a:t>Concept</a:t>
                      </a:r>
                      <a:endParaRPr lang="es-PE" sz="1600" b="0" i="0" u="none" strike="noStrike" dirty="0">
                        <a:solidFill>
                          <a:srgbClr val="000000"/>
                        </a:solidFill>
                        <a:effectLst/>
                        <a:latin typeface="Verdana"/>
                      </a:endParaRPr>
                    </a:p>
                  </a:txBody>
                  <a:tcPr marL="0" marR="0" marT="0" marB="0" anchor="ctr"/>
                </a:tc>
                <a:tc>
                  <a:txBody>
                    <a:bodyPr/>
                    <a:lstStyle/>
                    <a:p>
                      <a:pPr algn="ctr" fontAlgn="ctr"/>
                      <a:r>
                        <a:rPr lang="es-PE" sz="1600" u="none" strike="noStrike" dirty="0" smtClean="0">
                          <a:effectLst/>
                        </a:rPr>
                        <a:t>High</a:t>
                      </a:r>
                      <a:endParaRPr lang="es-PE" sz="1600" b="0" i="0" u="none" strike="noStrike" dirty="0">
                        <a:solidFill>
                          <a:srgbClr val="000000"/>
                        </a:solidFill>
                        <a:effectLst/>
                        <a:latin typeface="Verdana"/>
                      </a:endParaRPr>
                    </a:p>
                  </a:txBody>
                  <a:tcPr marL="0" marR="0" marT="0" marB="0" anchor="ctr"/>
                </a:tc>
              </a:tr>
              <a:tr h="541405">
                <a:tc>
                  <a:txBody>
                    <a:bodyPr/>
                    <a:lstStyle/>
                    <a:p>
                      <a:pPr algn="l" fontAlgn="ctr"/>
                      <a:r>
                        <a:rPr lang="es-PE" sz="1600" u="none" strike="noStrike" dirty="0" err="1" smtClean="0">
                          <a:effectLst/>
                        </a:rPr>
                        <a:t>Agriculture</a:t>
                      </a:r>
                      <a:endParaRPr lang="es-PE" sz="1600" b="1" i="0" u="none" strike="noStrike" dirty="0">
                        <a:solidFill>
                          <a:srgbClr val="000000"/>
                        </a:solidFill>
                        <a:effectLst/>
                        <a:latin typeface="Verdana"/>
                      </a:endParaRPr>
                    </a:p>
                  </a:txBody>
                  <a:tcPr marL="0" marR="0" marT="0" marB="0" anchor="ctr"/>
                </a:tc>
                <a:tc>
                  <a:txBody>
                    <a:bodyPr/>
                    <a:lstStyle/>
                    <a:p>
                      <a:pPr algn="l" fontAlgn="ctr"/>
                      <a:r>
                        <a:rPr lang="es-PE" sz="1600" u="none" strike="noStrike" dirty="0" smtClean="0">
                          <a:effectLst/>
                        </a:rPr>
                        <a:t>Cacao NAMA</a:t>
                      </a:r>
                      <a:endParaRPr lang="es-PE" sz="1600" b="0" i="0" u="none" strike="noStrike" dirty="0">
                        <a:solidFill>
                          <a:srgbClr val="000000"/>
                        </a:solidFill>
                        <a:effectLst/>
                        <a:latin typeface="Verdana"/>
                      </a:endParaRPr>
                    </a:p>
                  </a:txBody>
                  <a:tcPr marL="0" marR="0" marT="0" marB="0" anchor="ctr"/>
                </a:tc>
                <a:tc>
                  <a:txBody>
                    <a:bodyPr/>
                    <a:lstStyle/>
                    <a:p>
                      <a:pPr algn="l" fontAlgn="ctr"/>
                      <a:r>
                        <a:rPr lang="es-PE" sz="1600" u="none" strike="noStrike" dirty="0" err="1" smtClean="0">
                          <a:effectLst/>
                        </a:rPr>
                        <a:t>Ministry</a:t>
                      </a:r>
                      <a:r>
                        <a:rPr lang="es-PE" sz="1600" u="none" strike="noStrike" dirty="0" smtClean="0">
                          <a:effectLst/>
                        </a:rPr>
                        <a:t> of </a:t>
                      </a:r>
                      <a:r>
                        <a:rPr lang="es-PE" sz="1600" u="none" strike="noStrike" dirty="0" err="1" smtClean="0">
                          <a:effectLst/>
                        </a:rPr>
                        <a:t>Agriculture</a:t>
                      </a:r>
                      <a:endParaRPr lang="es-PE" sz="1600" b="0" i="0" u="none" strike="noStrike" dirty="0">
                        <a:solidFill>
                          <a:srgbClr val="000000"/>
                        </a:solidFill>
                        <a:effectLst/>
                        <a:latin typeface="Verdana"/>
                      </a:endParaRPr>
                    </a:p>
                  </a:txBody>
                  <a:tcPr marL="0" marR="0" marT="0" marB="0" anchor="ctr"/>
                </a:tc>
                <a:tc>
                  <a:txBody>
                    <a:bodyPr/>
                    <a:lstStyle/>
                    <a:p>
                      <a:pPr algn="ctr" fontAlgn="ctr"/>
                      <a:r>
                        <a:rPr lang="es-PE" sz="1600" u="none" strike="noStrike" dirty="0" smtClean="0">
                          <a:effectLst/>
                        </a:rPr>
                        <a:t>Concept</a:t>
                      </a:r>
                      <a:endParaRPr lang="es-PE" sz="1600" b="0" i="0" u="none" strike="noStrike" dirty="0">
                        <a:solidFill>
                          <a:srgbClr val="000000"/>
                        </a:solidFill>
                        <a:effectLst/>
                        <a:latin typeface="Verdana"/>
                      </a:endParaRPr>
                    </a:p>
                  </a:txBody>
                  <a:tcPr marL="0" marR="0" marT="0" marB="0" anchor="ctr"/>
                </a:tc>
                <a:tc>
                  <a:txBody>
                    <a:bodyPr/>
                    <a:lstStyle/>
                    <a:p>
                      <a:pPr algn="ctr" fontAlgn="ctr"/>
                      <a:r>
                        <a:rPr lang="es-PE" sz="1600" u="none" strike="noStrike" dirty="0" smtClean="0">
                          <a:effectLst/>
                        </a:rPr>
                        <a:t>High</a:t>
                      </a:r>
                      <a:endParaRPr lang="es-PE" sz="1600" b="0" i="0" u="none" strike="noStrike" dirty="0">
                        <a:solidFill>
                          <a:srgbClr val="000000"/>
                        </a:solidFill>
                        <a:effectLst/>
                        <a:latin typeface="Verdana"/>
                      </a:endParaRPr>
                    </a:p>
                  </a:txBody>
                  <a:tcPr marL="0" marR="0" marT="0" marB="0" anchor="ctr"/>
                </a:tc>
              </a:tr>
              <a:tr h="541405">
                <a:tc>
                  <a:txBody>
                    <a:bodyPr/>
                    <a:lstStyle/>
                    <a:p>
                      <a:pPr algn="l" fontAlgn="ctr"/>
                      <a:r>
                        <a:rPr lang="es-PE" sz="1600" u="none" strike="noStrike" dirty="0" err="1" smtClean="0">
                          <a:effectLst/>
                        </a:rPr>
                        <a:t>Agriculture</a:t>
                      </a:r>
                      <a:endParaRPr lang="es-PE" sz="1600" b="1" i="0" u="none" strike="noStrike" dirty="0">
                        <a:solidFill>
                          <a:srgbClr val="000000"/>
                        </a:solidFill>
                        <a:effectLst/>
                        <a:latin typeface="Verdana"/>
                      </a:endParaRPr>
                    </a:p>
                  </a:txBody>
                  <a:tcPr marL="0" marR="0" marT="0" marB="0" anchor="ctr"/>
                </a:tc>
                <a:tc>
                  <a:txBody>
                    <a:bodyPr/>
                    <a:lstStyle/>
                    <a:p>
                      <a:pPr algn="l" fontAlgn="ctr"/>
                      <a:r>
                        <a:rPr lang="es-PE" sz="1600" u="none" strike="noStrike" dirty="0" smtClean="0">
                          <a:effectLst/>
                        </a:rPr>
                        <a:t>Palm NAMA</a:t>
                      </a:r>
                      <a:endParaRPr lang="es-PE" sz="1600" b="0" i="0" u="none" strike="noStrike" dirty="0">
                        <a:solidFill>
                          <a:srgbClr val="000000"/>
                        </a:solidFill>
                        <a:effectLst/>
                        <a:latin typeface="Verdana"/>
                      </a:endParaRPr>
                    </a:p>
                  </a:txBody>
                  <a:tcPr marL="0" marR="0" marT="0" marB="0" anchor="ctr"/>
                </a:tc>
                <a:tc>
                  <a:txBody>
                    <a:bodyPr/>
                    <a:lstStyle/>
                    <a:p>
                      <a:pPr algn="l" fontAlgn="ctr"/>
                      <a:r>
                        <a:rPr lang="es-PE" sz="1600" u="none" strike="noStrike" smtClean="0">
                          <a:effectLst/>
                        </a:rPr>
                        <a:t>Ministry of Agriculture</a:t>
                      </a:r>
                      <a:endParaRPr lang="es-PE" sz="1600" b="0" i="0" u="none" strike="noStrike" dirty="0">
                        <a:solidFill>
                          <a:srgbClr val="000000"/>
                        </a:solidFill>
                        <a:effectLst/>
                        <a:latin typeface="Verdana"/>
                      </a:endParaRPr>
                    </a:p>
                  </a:txBody>
                  <a:tcPr marL="0" marR="0" marT="0" marB="0" anchor="ctr"/>
                </a:tc>
                <a:tc>
                  <a:txBody>
                    <a:bodyPr/>
                    <a:lstStyle/>
                    <a:p>
                      <a:pPr algn="ctr" fontAlgn="ctr"/>
                      <a:r>
                        <a:rPr lang="es-PE" sz="1600" u="none" strike="noStrike" dirty="0" smtClean="0">
                          <a:effectLst/>
                        </a:rPr>
                        <a:t>Concept</a:t>
                      </a:r>
                      <a:endParaRPr lang="es-PE" sz="1600" b="0" i="0" u="none" strike="noStrike" dirty="0">
                        <a:solidFill>
                          <a:srgbClr val="000000"/>
                        </a:solidFill>
                        <a:effectLst/>
                        <a:latin typeface="Verdana"/>
                      </a:endParaRPr>
                    </a:p>
                  </a:txBody>
                  <a:tcPr marL="0" marR="0" marT="0" marB="0" anchor="ctr"/>
                </a:tc>
                <a:tc>
                  <a:txBody>
                    <a:bodyPr/>
                    <a:lstStyle/>
                    <a:p>
                      <a:pPr algn="ctr" fontAlgn="ctr"/>
                      <a:r>
                        <a:rPr lang="es-PE" sz="1600" u="none" strike="noStrike" dirty="0" smtClean="0">
                          <a:effectLst/>
                        </a:rPr>
                        <a:t>High</a:t>
                      </a:r>
                      <a:endParaRPr lang="es-PE" sz="1600" b="0" i="0" u="none" strike="noStrike" dirty="0">
                        <a:solidFill>
                          <a:srgbClr val="000000"/>
                        </a:solidFill>
                        <a:effectLst/>
                        <a:latin typeface="Verdana"/>
                      </a:endParaRPr>
                    </a:p>
                  </a:txBody>
                  <a:tcPr marL="0" marR="0" marT="0" marB="0" anchor="ctr"/>
                </a:tc>
              </a:tr>
              <a:tr h="541405">
                <a:tc>
                  <a:txBody>
                    <a:bodyPr/>
                    <a:lstStyle/>
                    <a:p>
                      <a:pPr algn="l" fontAlgn="ctr"/>
                      <a:r>
                        <a:rPr lang="es-PE" sz="1600" u="none" strike="noStrike" dirty="0" err="1" smtClean="0">
                          <a:effectLst/>
                        </a:rPr>
                        <a:t>Agriculture</a:t>
                      </a:r>
                      <a:endParaRPr lang="es-PE" sz="1600" b="1" i="0" u="none" strike="noStrike" dirty="0">
                        <a:solidFill>
                          <a:srgbClr val="000000"/>
                        </a:solidFill>
                        <a:effectLst/>
                        <a:latin typeface="Verdana"/>
                      </a:endParaRPr>
                    </a:p>
                  </a:txBody>
                  <a:tcPr marL="0" marR="0" marT="0" marB="0" anchor="ctr"/>
                </a:tc>
                <a:tc>
                  <a:txBody>
                    <a:bodyPr/>
                    <a:lstStyle/>
                    <a:p>
                      <a:pPr algn="l" fontAlgn="ctr"/>
                      <a:r>
                        <a:rPr lang="es-PE" sz="1600" u="none" strike="noStrike" dirty="0" err="1" smtClean="0">
                          <a:effectLst/>
                        </a:rPr>
                        <a:t>Livestock</a:t>
                      </a:r>
                      <a:r>
                        <a:rPr lang="es-PE" sz="1600" u="none" strike="noStrike" dirty="0" smtClean="0">
                          <a:effectLst/>
                        </a:rPr>
                        <a:t> NAMA</a:t>
                      </a:r>
                      <a:endParaRPr lang="es-PE" sz="1600" b="0" i="0" u="none" strike="noStrike" dirty="0">
                        <a:solidFill>
                          <a:srgbClr val="000000"/>
                        </a:solidFill>
                        <a:effectLst/>
                        <a:latin typeface="Verdana"/>
                      </a:endParaRPr>
                    </a:p>
                  </a:txBody>
                  <a:tcPr marL="0" marR="0" marT="0" marB="0" anchor="ctr"/>
                </a:tc>
                <a:tc>
                  <a:txBody>
                    <a:bodyPr/>
                    <a:lstStyle/>
                    <a:p>
                      <a:pPr algn="l" fontAlgn="ctr"/>
                      <a:r>
                        <a:rPr lang="es-PE" sz="1600" u="none" strike="noStrike" dirty="0" err="1" smtClean="0">
                          <a:effectLst/>
                        </a:rPr>
                        <a:t>Ministry</a:t>
                      </a:r>
                      <a:r>
                        <a:rPr lang="es-PE" sz="1600" u="none" strike="noStrike" dirty="0" smtClean="0">
                          <a:effectLst/>
                        </a:rPr>
                        <a:t> of </a:t>
                      </a:r>
                      <a:r>
                        <a:rPr lang="es-PE" sz="1600" u="none" strike="noStrike" dirty="0" err="1" smtClean="0">
                          <a:effectLst/>
                        </a:rPr>
                        <a:t>Agriculture</a:t>
                      </a:r>
                      <a:endParaRPr lang="es-PE" sz="1600" b="0" i="0" u="none" strike="noStrike" dirty="0">
                        <a:solidFill>
                          <a:srgbClr val="000000"/>
                        </a:solidFill>
                        <a:effectLst/>
                        <a:latin typeface="Verdana"/>
                      </a:endParaRPr>
                    </a:p>
                  </a:txBody>
                  <a:tcPr marL="0" marR="0" marT="0" marB="0" anchor="ctr"/>
                </a:tc>
                <a:tc>
                  <a:txBody>
                    <a:bodyPr/>
                    <a:lstStyle/>
                    <a:p>
                      <a:pPr algn="ctr" fontAlgn="ctr"/>
                      <a:r>
                        <a:rPr lang="es-PE" sz="1600" u="none" strike="noStrike" dirty="0" smtClean="0">
                          <a:effectLst/>
                        </a:rPr>
                        <a:t>Concept</a:t>
                      </a:r>
                      <a:endParaRPr lang="es-PE" sz="1600" b="0" i="0" u="none" strike="noStrike" dirty="0">
                        <a:solidFill>
                          <a:srgbClr val="000000"/>
                        </a:solidFill>
                        <a:effectLst/>
                        <a:latin typeface="Verdana"/>
                      </a:endParaRPr>
                    </a:p>
                  </a:txBody>
                  <a:tcPr marL="0" marR="0" marT="0" marB="0" anchor="ctr"/>
                </a:tc>
                <a:tc>
                  <a:txBody>
                    <a:bodyPr/>
                    <a:lstStyle/>
                    <a:p>
                      <a:pPr algn="ctr" fontAlgn="ctr"/>
                      <a:r>
                        <a:rPr lang="es-PE" sz="1600" u="none" strike="noStrike" dirty="0" smtClean="0">
                          <a:effectLst/>
                        </a:rPr>
                        <a:t>High</a:t>
                      </a:r>
                      <a:endParaRPr lang="es-PE" sz="1600" b="0" i="0" u="none" strike="noStrike" dirty="0">
                        <a:solidFill>
                          <a:srgbClr val="000000"/>
                        </a:solidFill>
                        <a:effectLst/>
                        <a:latin typeface="Verdana"/>
                      </a:endParaRPr>
                    </a:p>
                  </a:txBody>
                  <a:tcPr marL="0" marR="0" marT="0" marB="0" anchor="ctr"/>
                </a:tc>
              </a:tr>
              <a:tr h="541405">
                <a:tc>
                  <a:txBody>
                    <a:bodyPr/>
                    <a:lstStyle/>
                    <a:p>
                      <a:pPr algn="l" fontAlgn="ctr"/>
                      <a:r>
                        <a:rPr lang="es-PE" sz="1600" b="0" i="0" u="none" strike="noStrike" dirty="0" err="1" smtClean="0">
                          <a:solidFill>
                            <a:schemeClr val="dk1"/>
                          </a:solidFill>
                          <a:effectLst/>
                          <a:latin typeface="+mn-lt"/>
                        </a:rPr>
                        <a:t>Waste</a:t>
                      </a:r>
                      <a:endParaRPr lang="es-PE" sz="1600" b="1" i="0" u="none" strike="noStrike" dirty="0">
                        <a:solidFill>
                          <a:srgbClr val="000000"/>
                        </a:solidFill>
                        <a:effectLst/>
                        <a:latin typeface="Verdana"/>
                      </a:endParaRPr>
                    </a:p>
                  </a:txBody>
                  <a:tcPr marL="0" marR="0" marT="0" marB="0" anchor="ctr"/>
                </a:tc>
                <a:tc>
                  <a:txBody>
                    <a:bodyPr/>
                    <a:lstStyle/>
                    <a:p>
                      <a:pPr algn="l" fontAlgn="ctr"/>
                      <a:r>
                        <a:rPr lang="es-PE" sz="1600" u="none" strike="noStrike" dirty="0" err="1" smtClean="0">
                          <a:effectLst/>
                        </a:rPr>
                        <a:t>Waste</a:t>
                      </a:r>
                      <a:r>
                        <a:rPr lang="es-PE" sz="1600" u="none" strike="noStrike" dirty="0" smtClean="0">
                          <a:effectLst/>
                        </a:rPr>
                        <a:t> NAMA</a:t>
                      </a:r>
                      <a:endParaRPr lang="es-PE" sz="1600" b="0" i="0" u="none" strike="noStrike" dirty="0">
                        <a:solidFill>
                          <a:srgbClr val="000000"/>
                        </a:solidFill>
                        <a:effectLst/>
                        <a:latin typeface="Verdana"/>
                      </a:endParaRPr>
                    </a:p>
                  </a:txBody>
                  <a:tcPr marL="0" marR="0" marT="0" marB="0" anchor="ctr"/>
                </a:tc>
                <a:tc>
                  <a:txBody>
                    <a:bodyPr/>
                    <a:lstStyle/>
                    <a:p>
                      <a:pPr algn="l" fontAlgn="ctr"/>
                      <a:r>
                        <a:rPr lang="es-PE" sz="1600" u="none" strike="noStrike" dirty="0" err="1" smtClean="0">
                          <a:effectLst/>
                        </a:rPr>
                        <a:t>Ministry</a:t>
                      </a:r>
                      <a:r>
                        <a:rPr lang="es-PE" sz="1600" u="none" strike="noStrike" dirty="0" smtClean="0">
                          <a:effectLst/>
                        </a:rPr>
                        <a:t> of </a:t>
                      </a:r>
                      <a:r>
                        <a:rPr lang="es-PE" sz="1600" u="none" strike="noStrike" dirty="0" err="1" smtClean="0">
                          <a:effectLst/>
                        </a:rPr>
                        <a:t>Environment</a:t>
                      </a:r>
                      <a:r>
                        <a:rPr lang="es-PE" sz="1600" u="none" strike="noStrike" baseline="0" dirty="0" smtClean="0">
                          <a:effectLst/>
                        </a:rPr>
                        <a:t> </a:t>
                      </a:r>
                      <a:endParaRPr lang="es-PE" sz="1600" b="0" i="0" u="none" strike="noStrike" dirty="0">
                        <a:solidFill>
                          <a:srgbClr val="000000"/>
                        </a:solidFill>
                        <a:effectLst/>
                        <a:latin typeface="Verdana"/>
                      </a:endParaRPr>
                    </a:p>
                  </a:txBody>
                  <a:tcPr marL="0" marR="0" marT="0" marB="0" anchor="ctr"/>
                </a:tc>
                <a:tc>
                  <a:txBody>
                    <a:bodyPr/>
                    <a:lstStyle/>
                    <a:p>
                      <a:pPr algn="ctr" fontAlgn="ctr"/>
                      <a:r>
                        <a:rPr lang="es-PE" sz="1600" u="none" strike="noStrike" dirty="0" err="1" smtClean="0">
                          <a:effectLst/>
                        </a:rPr>
                        <a:t>Design</a:t>
                      </a:r>
                      <a:r>
                        <a:rPr lang="es-PE" sz="1600" u="none" strike="noStrike" baseline="0" dirty="0" smtClean="0">
                          <a:effectLst/>
                        </a:rPr>
                        <a:t> </a:t>
                      </a:r>
                      <a:endParaRPr lang="es-PE" sz="1600" b="0" i="0" u="none" strike="noStrike" dirty="0">
                        <a:solidFill>
                          <a:srgbClr val="000000"/>
                        </a:solidFill>
                        <a:effectLst/>
                        <a:latin typeface="Verdana"/>
                      </a:endParaRPr>
                    </a:p>
                  </a:txBody>
                  <a:tcPr marL="0" marR="0" marT="0" marB="0" anchor="ctr"/>
                </a:tc>
                <a:tc>
                  <a:txBody>
                    <a:bodyPr/>
                    <a:lstStyle/>
                    <a:p>
                      <a:pPr algn="ctr" fontAlgn="ctr"/>
                      <a:r>
                        <a:rPr lang="es-PE" sz="1600" u="none" strike="noStrike" dirty="0" smtClean="0">
                          <a:effectLst/>
                        </a:rPr>
                        <a:t>High</a:t>
                      </a:r>
                      <a:endParaRPr lang="es-PE" sz="1600" b="0" i="0" u="none" strike="noStrike" dirty="0">
                        <a:solidFill>
                          <a:srgbClr val="000000"/>
                        </a:solidFill>
                        <a:effectLst/>
                        <a:latin typeface="Verdana"/>
                      </a:endParaRPr>
                    </a:p>
                  </a:txBody>
                  <a:tcPr marL="0" marR="0" marT="0" marB="0" anchor="ctr"/>
                </a:tc>
              </a:tr>
            </a:tbl>
          </a:graphicData>
        </a:graphic>
      </p:graphicFrame>
    </p:spTree>
    <p:extLst>
      <p:ext uri="{BB962C8B-B14F-4D97-AF65-F5344CB8AC3E}">
        <p14:creationId xmlns:p14="http://schemas.microsoft.com/office/powerpoint/2010/main" val="1752117957"/>
      </p:ext>
    </p:extLst>
  </p:cSld>
  <p:clrMapOvr>
    <a:masterClrMapping/>
  </p:clrMapOvr>
  <p:transition spd="slow" advClick="0" advTm="9267"/>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6 Triángulo isósceles"/>
          <p:cNvSpPr/>
          <p:nvPr/>
        </p:nvSpPr>
        <p:spPr>
          <a:xfrm rot="18620873">
            <a:off x="-145204" y="-103204"/>
            <a:ext cx="653530" cy="424669"/>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Lst>
            <a:ahLst/>
            <a:cxnLst>
              <a:cxn ang="0">
                <a:pos x="connsiteX0" y="connsiteY0"/>
              </a:cxn>
              <a:cxn ang="0">
                <a:pos x="connsiteX1" y="connsiteY1"/>
              </a:cxn>
              <a:cxn ang="0">
                <a:pos x="connsiteX2" y="connsiteY2"/>
              </a:cxn>
              <a:cxn ang="0">
                <a:pos x="connsiteX3" y="connsiteY3"/>
              </a:cxn>
            </a:cxnLst>
            <a:rect l="l" t="t" r="r" b="b"/>
            <a:pathLst>
              <a:path w="1381323" h="897594">
                <a:moveTo>
                  <a:pt x="0" y="525260"/>
                </a:moveTo>
                <a:lnTo>
                  <a:pt x="616419" y="0"/>
                </a:lnTo>
                <a:lnTo>
                  <a:pt x="1381323" y="897594"/>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7" name="6 Triángulo isósceles"/>
          <p:cNvSpPr/>
          <p:nvPr/>
        </p:nvSpPr>
        <p:spPr>
          <a:xfrm rot="18620873">
            <a:off x="-207637" y="631332"/>
            <a:ext cx="938280" cy="607675"/>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 name="connsiteX0" fmla="*/ 0 w 1386959"/>
              <a:gd name="connsiteY0" fmla="*/ 525260 h 904228"/>
              <a:gd name="connsiteX1" fmla="*/ 616419 w 1386959"/>
              <a:gd name="connsiteY1" fmla="*/ 0 h 904228"/>
              <a:gd name="connsiteX2" fmla="*/ 1386959 w 1386959"/>
              <a:gd name="connsiteY2" fmla="*/ 904229 h 904228"/>
              <a:gd name="connsiteX3" fmla="*/ 0 w 1386959"/>
              <a:gd name="connsiteY3" fmla="*/ 525260 h 904228"/>
              <a:gd name="connsiteX0" fmla="*/ 0 w 1385961"/>
              <a:gd name="connsiteY0" fmla="*/ 525260 h 916501"/>
              <a:gd name="connsiteX1" fmla="*/ 616419 w 1385961"/>
              <a:gd name="connsiteY1" fmla="*/ 0 h 916501"/>
              <a:gd name="connsiteX2" fmla="*/ 1385961 w 1385961"/>
              <a:gd name="connsiteY2" fmla="*/ 916501 h 916501"/>
              <a:gd name="connsiteX3" fmla="*/ 0 w 1385961"/>
              <a:gd name="connsiteY3" fmla="*/ 525260 h 916501"/>
              <a:gd name="connsiteX0" fmla="*/ 0 w 1375687"/>
              <a:gd name="connsiteY0" fmla="*/ 525260 h 890959"/>
              <a:gd name="connsiteX1" fmla="*/ 616419 w 1375687"/>
              <a:gd name="connsiteY1" fmla="*/ 0 h 890959"/>
              <a:gd name="connsiteX2" fmla="*/ 1375688 w 1375687"/>
              <a:gd name="connsiteY2" fmla="*/ 890959 h 890959"/>
              <a:gd name="connsiteX3" fmla="*/ 0 w 1375687"/>
              <a:gd name="connsiteY3" fmla="*/ 525260 h 890959"/>
            </a:gdLst>
            <a:ahLst/>
            <a:cxnLst>
              <a:cxn ang="0">
                <a:pos x="connsiteX0" y="connsiteY0"/>
              </a:cxn>
              <a:cxn ang="0">
                <a:pos x="connsiteX1" y="connsiteY1"/>
              </a:cxn>
              <a:cxn ang="0">
                <a:pos x="connsiteX2" y="connsiteY2"/>
              </a:cxn>
              <a:cxn ang="0">
                <a:pos x="connsiteX3" y="connsiteY3"/>
              </a:cxn>
            </a:cxnLst>
            <a:rect l="l" t="t" r="r" b="b"/>
            <a:pathLst>
              <a:path w="1375687" h="890959">
                <a:moveTo>
                  <a:pt x="0" y="525260"/>
                </a:moveTo>
                <a:lnTo>
                  <a:pt x="616419" y="0"/>
                </a:lnTo>
                <a:lnTo>
                  <a:pt x="1375688" y="890959"/>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9 Rectángulo"/>
          <p:cNvSpPr/>
          <p:nvPr/>
        </p:nvSpPr>
        <p:spPr>
          <a:xfrm>
            <a:off x="1208584" y="736799"/>
            <a:ext cx="4536504" cy="45719"/>
          </a:xfrm>
          <a:prstGeom prst="rect">
            <a:avLst/>
          </a:pr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8" name="6 Triángulo isósceles"/>
          <p:cNvSpPr/>
          <p:nvPr/>
        </p:nvSpPr>
        <p:spPr>
          <a:xfrm rot="7837924">
            <a:off x="8832732" y="6196620"/>
            <a:ext cx="1381323" cy="897594"/>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Lst>
            <a:ahLst/>
            <a:cxnLst>
              <a:cxn ang="0">
                <a:pos x="connsiteX0" y="connsiteY0"/>
              </a:cxn>
              <a:cxn ang="0">
                <a:pos x="connsiteX1" y="connsiteY1"/>
              </a:cxn>
              <a:cxn ang="0">
                <a:pos x="connsiteX2" y="connsiteY2"/>
              </a:cxn>
              <a:cxn ang="0">
                <a:pos x="connsiteX3" y="connsiteY3"/>
              </a:cxn>
            </a:cxnLst>
            <a:rect l="l" t="t" r="r" b="b"/>
            <a:pathLst>
              <a:path w="1381323" h="897594">
                <a:moveTo>
                  <a:pt x="0" y="525260"/>
                </a:moveTo>
                <a:lnTo>
                  <a:pt x="616419" y="0"/>
                </a:lnTo>
                <a:lnTo>
                  <a:pt x="1381323" y="897594"/>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6 Triángulo isósceles"/>
          <p:cNvSpPr/>
          <p:nvPr/>
        </p:nvSpPr>
        <p:spPr>
          <a:xfrm rot="7837924">
            <a:off x="105804" y="97027"/>
            <a:ext cx="1381993" cy="925270"/>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 name="connsiteX0" fmla="*/ 0 w 1381323"/>
              <a:gd name="connsiteY0" fmla="*/ 521393 h 893727"/>
              <a:gd name="connsiteX1" fmla="*/ 611914 w 1381323"/>
              <a:gd name="connsiteY1" fmla="*/ 0 h 893727"/>
              <a:gd name="connsiteX2" fmla="*/ 1381323 w 1381323"/>
              <a:gd name="connsiteY2" fmla="*/ 893727 h 893727"/>
              <a:gd name="connsiteX3" fmla="*/ 0 w 1381323"/>
              <a:gd name="connsiteY3" fmla="*/ 521393 h 893727"/>
              <a:gd name="connsiteX0" fmla="*/ 0 w 1381323"/>
              <a:gd name="connsiteY0" fmla="*/ 529765 h 902099"/>
              <a:gd name="connsiteX1" fmla="*/ 612552 w 1381323"/>
              <a:gd name="connsiteY1" fmla="*/ 0 h 902099"/>
              <a:gd name="connsiteX2" fmla="*/ 1381323 w 1381323"/>
              <a:gd name="connsiteY2" fmla="*/ 902099 h 902099"/>
              <a:gd name="connsiteX3" fmla="*/ 0 w 1381323"/>
              <a:gd name="connsiteY3" fmla="*/ 529765 h 902099"/>
              <a:gd name="connsiteX0" fmla="*/ 0 w 1392923"/>
              <a:gd name="connsiteY0" fmla="*/ 529765 h 915618"/>
              <a:gd name="connsiteX1" fmla="*/ 612552 w 1392923"/>
              <a:gd name="connsiteY1" fmla="*/ 0 h 915618"/>
              <a:gd name="connsiteX2" fmla="*/ 1392923 w 1392923"/>
              <a:gd name="connsiteY2" fmla="*/ 915618 h 915618"/>
              <a:gd name="connsiteX3" fmla="*/ 0 w 1392923"/>
              <a:gd name="connsiteY3" fmla="*/ 529765 h 915618"/>
              <a:gd name="connsiteX0" fmla="*/ 0 w 1409029"/>
              <a:gd name="connsiteY0" fmla="*/ 529765 h 925270"/>
              <a:gd name="connsiteX1" fmla="*/ 612552 w 1409029"/>
              <a:gd name="connsiteY1" fmla="*/ 0 h 925270"/>
              <a:gd name="connsiteX2" fmla="*/ 1409029 w 1409029"/>
              <a:gd name="connsiteY2" fmla="*/ 925270 h 925270"/>
              <a:gd name="connsiteX3" fmla="*/ 0 w 1409029"/>
              <a:gd name="connsiteY3" fmla="*/ 529765 h 925270"/>
              <a:gd name="connsiteX0" fmla="*/ 0 w 1394871"/>
              <a:gd name="connsiteY0" fmla="*/ 509792 h 925270"/>
              <a:gd name="connsiteX1" fmla="*/ 598394 w 1394871"/>
              <a:gd name="connsiteY1" fmla="*/ 0 h 925270"/>
              <a:gd name="connsiteX2" fmla="*/ 1394871 w 1394871"/>
              <a:gd name="connsiteY2" fmla="*/ 925270 h 925270"/>
              <a:gd name="connsiteX3" fmla="*/ 0 w 1394871"/>
              <a:gd name="connsiteY3" fmla="*/ 509792 h 925270"/>
              <a:gd name="connsiteX0" fmla="*/ 0 w 1385859"/>
              <a:gd name="connsiteY0" fmla="*/ 502059 h 925270"/>
              <a:gd name="connsiteX1" fmla="*/ 589382 w 1385859"/>
              <a:gd name="connsiteY1" fmla="*/ 0 h 925270"/>
              <a:gd name="connsiteX2" fmla="*/ 1385859 w 1385859"/>
              <a:gd name="connsiteY2" fmla="*/ 925270 h 925270"/>
              <a:gd name="connsiteX3" fmla="*/ 0 w 1385859"/>
              <a:gd name="connsiteY3" fmla="*/ 502059 h 925270"/>
              <a:gd name="connsiteX0" fmla="*/ 0 w 1381993"/>
              <a:gd name="connsiteY0" fmla="*/ 506565 h 925270"/>
              <a:gd name="connsiteX1" fmla="*/ 585516 w 1381993"/>
              <a:gd name="connsiteY1" fmla="*/ 0 h 925270"/>
              <a:gd name="connsiteX2" fmla="*/ 1381993 w 1381993"/>
              <a:gd name="connsiteY2" fmla="*/ 925270 h 925270"/>
              <a:gd name="connsiteX3" fmla="*/ 0 w 1381993"/>
              <a:gd name="connsiteY3" fmla="*/ 506565 h 925270"/>
            </a:gdLst>
            <a:ahLst/>
            <a:cxnLst>
              <a:cxn ang="0">
                <a:pos x="connsiteX0" y="connsiteY0"/>
              </a:cxn>
              <a:cxn ang="0">
                <a:pos x="connsiteX1" y="connsiteY1"/>
              </a:cxn>
              <a:cxn ang="0">
                <a:pos x="connsiteX2" y="connsiteY2"/>
              </a:cxn>
              <a:cxn ang="0">
                <a:pos x="connsiteX3" y="connsiteY3"/>
              </a:cxn>
            </a:cxnLst>
            <a:rect l="l" t="t" r="r" b="b"/>
            <a:pathLst>
              <a:path w="1381993" h="925270">
                <a:moveTo>
                  <a:pt x="0" y="506565"/>
                </a:moveTo>
                <a:lnTo>
                  <a:pt x="585516" y="0"/>
                </a:lnTo>
                <a:lnTo>
                  <a:pt x="1381993" y="925270"/>
                </a:lnTo>
                <a:lnTo>
                  <a:pt x="0" y="506565"/>
                </a:lnTo>
                <a:close/>
              </a:path>
            </a:pathLst>
          </a:custGeom>
          <a:solidFill>
            <a:srgbClr val="565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14 CuadroTexto"/>
          <p:cNvSpPr txBox="1"/>
          <p:nvPr/>
        </p:nvSpPr>
        <p:spPr>
          <a:xfrm>
            <a:off x="1280592" y="224265"/>
            <a:ext cx="2675732" cy="523220"/>
          </a:xfrm>
          <a:prstGeom prst="rect">
            <a:avLst/>
          </a:prstGeom>
          <a:noFill/>
        </p:spPr>
        <p:txBody>
          <a:bodyPr wrap="none" rtlCol="0">
            <a:spAutoFit/>
          </a:bodyPr>
          <a:lstStyle/>
          <a:p>
            <a:r>
              <a:rPr lang="es-PE" sz="2800" b="1" dirty="0" smtClean="0">
                <a:solidFill>
                  <a:srgbClr val="00B7AF"/>
                </a:solidFill>
              </a:rPr>
              <a:t>3. INDC IN PERU </a:t>
            </a:r>
            <a:endParaRPr lang="es-PE" sz="2400" b="1" dirty="0">
              <a:solidFill>
                <a:srgbClr val="00B7AF"/>
              </a:solidFill>
            </a:endParaRPr>
          </a:p>
        </p:txBody>
      </p:sp>
      <p:pic>
        <p:nvPicPr>
          <p:cNvPr id="12" name="11 Imagen" descr="proceso tecnico INDC informe a CDKN"/>
          <p:cNvPicPr/>
          <p:nvPr/>
        </p:nvPicPr>
        <p:blipFill>
          <a:blip r:embed="rId2">
            <a:extLst>
              <a:ext uri="{28A0092B-C50C-407E-A947-70E740481C1C}">
                <a14:useLocalDpi xmlns:a14="http://schemas.microsoft.com/office/drawing/2010/main" val="0"/>
              </a:ext>
            </a:extLst>
          </a:blip>
          <a:srcRect l="5458" t="14053" r="3642" b="8221"/>
          <a:stretch>
            <a:fillRect/>
          </a:stretch>
        </p:blipFill>
        <p:spPr bwMode="auto">
          <a:xfrm>
            <a:off x="668801" y="764704"/>
            <a:ext cx="8316647" cy="4891900"/>
          </a:xfrm>
          <a:prstGeom prst="rect">
            <a:avLst/>
          </a:prstGeom>
          <a:noFill/>
          <a:ln>
            <a:solidFill>
              <a:schemeClr val="bg1">
                <a:lumMod val="65000"/>
              </a:schemeClr>
            </a:solidFill>
          </a:ln>
        </p:spPr>
      </p:pic>
      <p:sp>
        <p:nvSpPr>
          <p:cNvPr id="2" name="1 CuadroTexto"/>
          <p:cNvSpPr txBox="1"/>
          <p:nvPr/>
        </p:nvSpPr>
        <p:spPr>
          <a:xfrm>
            <a:off x="668801" y="5805264"/>
            <a:ext cx="8316647" cy="646331"/>
          </a:xfrm>
          <a:prstGeom prst="rect">
            <a:avLst/>
          </a:prstGeom>
          <a:noFill/>
          <a:ln>
            <a:solidFill>
              <a:schemeClr val="accent1"/>
            </a:solidFill>
          </a:ln>
        </p:spPr>
        <p:txBody>
          <a:bodyPr wrap="square" rtlCol="0">
            <a:spAutoFit/>
          </a:bodyPr>
          <a:lstStyle/>
          <a:p>
            <a:r>
              <a:rPr lang="en-US" dirty="0" smtClean="0"/>
              <a:t>Considering </a:t>
            </a:r>
            <a:r>
              <a:rPr lang="en-US" dirty="0" err="1" smtClean="0"/>
              <a:t>PlanCC</a:t>
            </a:r>
            <a:r>
              <a:rPr lang="en-US" dirty="0" smtClean="0"/>
              <a:t> outputs, a new process started  in July 2014 in order to propose a national INDCs on mitigation.  New data was considered, including NAMA initiatives</a:t>
            </a:r>
            <a:endParaRPr lang="en-US" dirty="0"/>
          </a:p>
        </p:txBody>
      </p:sp>
    </p:spTree>
    <p:extLst>
      <p:ext uri="{BB962C8B-B14F-4D97-AF65-F5344CB8AC3E}">
        <p14:creationId xmlns:p14="http://schemas.microsoft.com/office/powerpoint/2010/main" val="699145286"/>
      </p:ext>
    </p:extLst>
  </p:cSld>
  <p:clrMapOvr>
    <a:masterClrMapping/>
  </p:clrMapOvr>
  <p:transition spd="slow" advClick="0" advTm="9267"/>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6 Triángulo isósceles"/>
          <p:cNvSpPr/>
          <p:nvPr/>
        </p:nvSpPr>
        <p:spPr>
          <a:xfrm rot="18620873">
            <a:off x="-145204" y="-103204"/>
            <a:ext cx="653530" cy="424669"/>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Lst>
            <a:ahLst/>
            <a:cxnLst>
              <a:cxn ang="0">
                <a:pos x="connsiteX0" y="connsiteY0"/>
              </a:cxn>
              <a:cxn ang="0">
                <a:pos x="connsiteX1" y="connsiteY1"/>
              </a:cxn>
              <a:cxn ang="0">
                <a:pos x="connsiteX2" y="connsiteY2"/>
              </a:cxn>
              <a:cxn ang="0">
                <a:pos x="connsiteX3" y="connsiteY3"/>
              </a:cxn>
            </a:cxnLst>
            <a:rect l="l" t="t" r="r" b="b"/>
            <a:pathLst>
              <a:path w="1381323" h="897594">
                <a:moveTo>
                  <a:pt x="0" y="525260"/>
                </a:moveTo>
                <a:lnTo>
                  <a:pt x="616419" y="0"/>
                </a:lnTo>
                <a:lnTo>
                  <a:pt x="1381323" y="897594"/>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7" name="6 Triángulo isósceles"/>
          <p:cNvSpPr/>
          <p:nvPr/>
        </p:nvSpPr>
        <p:spPr>
          <a:xfrm rot="18620873">
            <a:off x="-207637" y="631332"/>
            <a:ext cx="938280" cy="607675"/>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 name="connsiteX0" fmla="*/ 0 w 1386959"/>
              <a:gd name="connsiteY0" fmla="*/ 525260 h 904228"/>
              <a:gd name="connsiteX1" fmla="*/ 616419 w 1386959"/>
              <a:gd name="connsiteY1" fmla="*/ 0 h 904228"/>
              <a:gd name="connsiteX2" fmla="*/ 1386959 w 1386959"/>
              <a:gd name="connsiteY2" fmla="*/ 904229 h 904228"/>
              <a:gd name="connsiteX3" fmla="*/ 0 w 1386959"/>
              <a:gd name="connsiteY3" fmla="*/ 525260 h 904228"/>
              <a:gd name="connsiteX0" fmla="*/ 0 w 1385961"/>
              <a:gd name="connsiteY0" fmla="*/ 525260 h 916501"/>
              <a:gd name="connsiteX1" fmla="*/ 616419 w 1385961"/>
              <a:gd name="connsiteY1" fmla="*/ 0 h 916501"/>
              <a:gd name="connsiteX2" fmla="*/ 1385961 w 1385961"/>
              <a:gd name="connsiteY2" fmla="*/ 916501 h 916501"/>
              <a:gd name="connsiteX3" fmla="*/ 0 w 1385961"/>
              <a:gd name="connsiteY3" fmla="*/ 525260 h 916501"/>
              <a:gd name="connsiteX0" fmla="*/ 0 w 1375687"/>
              <a:gd name="connsiteY0" fmla="*/ 525260 h 890959"/>
              <a:gd name="connsiteX1" fmla="*/ 616419 w 1375687"/>
              <a:gd name="connsiteY1" fmla="*/ 0 h 890959"/>
              <a:gd name="connsiteX2" fmla="*/ 1375688 w 1375687"/>
              <a:gd name="connsiteY2" fmla="*/ 890959 h 890959"/>
              <a:gd name="connsiteX3" fmla="*/ 0 w 1375687"/>
              <a:gd name="connsiteY3" fmla="*/ 525260 h 890959"/>
            </a:gdLst>
            <a:ahLst/>
            <a:cxnLst>
              <a:cxn ang="0">
                <a:pos x="connsiteX0" y="connsiteY0"/>
              </a:cxn>
              <a:cxn ang="0">
                <a:pos x="connsiteX1" y="connsiteY1"/>
              </a:cxn>
              <a:cxn ang="0">
                <a:pos x="connsiteX2" y="connsiteY2"/>
              </a:cxn>
              <a:cxn ang="0">
                <a:pos x="connsiteX3" y="connsiteY3"/>
              </a:cxn>
            </a:cxnLst>
            <a:rect l="l" t="t" r="r" b="b"/>
            <a:pathLst>
              <a:path w="1375687" h="890959">
                <a:moveTo>
                  <a:pt x="0" y="525260"/>
                </a:moveTo>
                <a:lnTo>
                  <a:pt x="616419" y="0"/>
                </a:lnTo>
                <a:lnTo>
                  <a:pt x="1375688" y="890959"/>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9 Rectángulo"/>
          <p:cNvSpPr/>
          <p:nvPr/>
        </p:nvSpPr>
        <p:spPr>
          <a:xfrm>
            <a:off x="1208584" y="736799"/>
            <a:ext cx="4536504" cy="45719"/>
          </a:xfrm>
          <a:prstGeom prst="rect">
            <a:avLst/>
          </a:pr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8" name="6 Triángulo isósceles"/>
          <p:cNvSpPr/>
          <p:nvPr/>
        </p:nvSpPr>
        <p:spPr>
          <a:xfrm rot="7837924">
            <a:off x="8832732" y="6196620"/>
            <a:ext cx="1381323" cy="897594"/>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Lst>
            <a:ahLst/>
            <a:cxnLst>
              <a:cxn ang="0">
                <a:pos x="connsiteX0" y="connsiteY0"/>
              </a:cxn>
              <a:cxn ang="0">
                <a:pos x="connsiteX1" y="connsiteY1"/>
              </a:cxn>
              <a:cxn ang="0">
                <a:pos x="connsiteX2" y="connsiteY2"/>
              </a:cxn>
              <a:cxn ang="0">
                <a:pos x="connsiteX3" y="connsiteY3"/>
              </a:cxn>
            </a:cxnLst>
            <a:rect l="l" t="t" r="r" b="b"/>
            <a:pathLst>
              <a:path w="1381323" h="897594">
                <a:moveTo>
                  <a:pt x="0" y="525260"/>
                </a:moveTo>
                <a:lnTo>
                  <a:pt x="616419" y="0"/>
                </a:lnTo>
                <a:lnTo>
                  <a:pt x="1381323" y="897594"/>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6 Triángulo isósceles"/>
          <p:cNvSpPr/>
          <p:nvPr/>
        </p:nvSpPr>
        <p:spPr>
          <a:xfrm rot="7837924">
            <a:off x="105804" y="97027"/>
            <a:ext cx="1381993" cy="925270"/>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 name="connsiteX0" fmla="*/ 0 w 1381323"/>
              <a:gd name="connsiteY0" fmla="*/ 521393 h 893727"/>
              <a:gd name="connsiteX1" fmla="*/ 611914 w 1381323"/>
              <a:gd name="connsiteY1" fmla="*/ 0 h 893727"/>
              <a:gd name="connsiteX2" fmla="*/ 1381323 w 1381323"/>
              <a:gd name="connsiteY2" fmla="*/ 893727 h 893727"/>
              <a:gd name="connsiteX3" fmla="*/ 0 w 1381323"/>
              <a:gd name="connsiteY3" fmla="*/ 521393 h 893727"/>
              <a:gd name="connsiteX0" fmla="*/ 0 w 1381323"/>
              <a:gd name="connsiteY0" fmla="*/ 529765 h 902099"/>
              <a:gd name="connsiteX1" fmla="*/ 612552 w 1381323"/>
              <a:gd name="connsiteY1" fmla="*/ 0 h 902099"/>
              <a:gd name="connsiteX2" fmla="*/ 1381323 w 1381323"/>
              <a:gd name="connsiteY2" fmla="*/ 902099 h 902099"/>
              <a:gd name="connsiteX3" fmla="*/ 0 w 1381323"/>
              <a:gd name="connsiteY3" fmla="*/ 529765 h 902099"/>
              <a:gd name="connsiteX0" fmla="*/ 0 w 1392923"/>
              <a:gd name="connsiteY0" fmla="*/ 529765 h 915618"/>
              <a:gd name="connsiteX1" fmla="*/ 612552 w 1392923"/>
              <a:gd name="connsiteY1" fmla="*/ 0 h 915618"/>
              <a:gd name="connsiteX2" fmla="*/ 1392923 w 1392923"/>
              <a:gd name="connsiteY2" fmla="*/ 915618 h 915618"/>
              <a:gd name="connsiteX3" fmla="*/ 0 w 1392923"/>
              <a:gd name="connsiteY3" fmla="*/ 529765 h 915618"/>
              <a:gd name="connsiteX0" fmla="*/ 0 w 1409029"/>
              <a:gd name="connsiteY0" fmla="*/ 529765 h 925270"/>
              <a:gd name="connsiteX1" fmla="*/ 612552 w 1409029"/>
              <a:gd name="connsiteY1" fmla="*/ 0 h 925270"/>
              <a:gd name="connsiteX2" fmla="*/ 1409029 w 1409029"/>
              <a:gd name="connsiteY2" fmla="*/ 925270 h 925270"/>
              <a:gd name="connsiteX3" fmla="*/ 0 w 1409029"/>
              <a:gd name="connsiteY3" fmla="*/ 529765 h 925270"/>
              <a:gd name="connsiteX0" fmla="*/ 0 w 1394871"/>
              <a:gd name="connsiteY0" fmla="*/ 509792 h 925270"/>
              <a:gd name="connsiteX1" fmla="*/ 598394 w 1394871"/>
              <a:gd name="connsiteY1" fmla="*/ 0 h 925270"/>
              <a:gd name="connsiteX2" fmla="*/ 1394871 w 1394871"/>
              <a:gd name="connsiteY2" fmla="*/ 925270 h 925270"/>
              <a:gd name="connsiteX3" fmla="*/ 0 w 1394871"/>
              <a:gd name="connsiteY3" fmla="*/ 509792 h 925270"/>
              <a:gd name="connsiteX0" fmla="*/ 0 w 1385859"/>
              <a:gd name="connsiteY0" fmla="*/ 502059 h 925270"/>
              <a:gd name="connsiteX1" fmla="*/ 589382 w 1385859"/>
              <a:gd name="connsiteY1" fmla="*/ 0 h 925270"/>
              <a:gd name="connsiteX2" fmla="*/ 1385859 w 1385859"/>
              <a:gd name="connsiteY2" fmla="*/ 925270 h 925270"/>
              <a:gd name="connsiteX3" fmla="*/ 0 w 1385859"/>
              <a:gd name="connsiteY3" fmla="*/ 502059 h 925270"/>
              <a:gd name="connsiteX0" fmla="*/ 0 w 1381993"/>
              <a:gd name="connsiteY0" fmla="*/ 506565 h 925270"/>
              <a:gd name="connsiteX1" fmla="*/ 585516 w 1381993"/>
              <a:gd name="connsiteY1" fmla="*/ 0 h 925270"/>
              <a:gd name="connsiteX2" fmla="*/ 1381993 w 1381993"/>
              <a:gd name="connsiteY2" fmla="*/ 925270 h 925270"/>
              <a:gd name="connsiteX3" fmla="*/ 0 w 1381993"/>
              <a:gd name="connsiteY3" fmla="*/ 506565 h 925270"/>
            </a:gdLst>
            <a:ahLst/>
            <a:cxnLst>
              <a:cxn ang="0">
                <a:pos x="connsiteX0" y="connsiteY0"/>
              </a:cxn>
              <a:cxn ang="0">
                <a:pos x="connsiteX1" y="connsiteY1"/>
              </a:cxn>
              <a:cxn ang="0">
                <a:pos x="connsiteX2" y="connsiteY2"/>
              </a:cxn>
              <a:cxn ang="0">
                <a:pos x="connsiteX3" y="connsiteY3"/>
              </a:cxn>
            </a:cxnLst>
            <a:rect l="l" t="t" r="r" b="b"/>
            <a:pathLst>
              <a:path w="1381993" h="925270">
                <a:moveTo>
                  <a:pt x="0" y="506565"/>
                </a:moveTo>
                <a:lnTo>
                  <a:pt x="585516" y="0"/>
                </a:lnTo>
                <a:lnTo>
                  <a:pt x="1381993" y="925270"/>
                </a:lnTo>
                <a:lnTo>
                  <a:pt x="0" y="506565"/>
                </a:lnTo>
                <a:close/>
              </a:path>
            </a:pathLst>
          </a:custGeom>
          <a:solidFill>
            <a:srgbClr val="565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14 CuadroTexto"/>
          <p:cNvSpPr txBox="1"/>
          <p:nvPr/>
        </p:nvSpPr>
        <p:spPr>
          <a:xfrm>
            <a:off x="1280592" y="224265"/>
            <a:ext cx="2593980" cy="523220"/>
          </a:xfrm>
          <a:prstGeom prst="rect">
            <a:avLst/>
          </a:prstGeom>
          <a:noFill/>
        </p:spPr>
        <p:txBody>
          <a:bodyPr wrap="none" rtlCol="0">
            <a:spAutoFit/>
          </a:bodyPr>
          <a:lstStyle/>
          <a:p>
            <a:r>
              <a:rPr lang="es-PE" sz="2800" b="1" dirty="0" smtClean="0">
                <a:solidFill>
                  <a:srgbClr val="00B7AF"/>
                </a:solidFill>
              </a:rPr>
              <a:t>3. INDC IN PERU</a:t>
            </a:r>
            <a:endParaRPr lang="es-PE" sz="2400" b="1" dirty="0">
              <a:solidFill>
                <a:srgbClr val="00B7AF"/>
              </a:solidFill>
            </a:endParaRPr>
          </a:p>
        </p:txBody>
      </p:sp>
      <p:pic>
        <p:nvPicPr>
          <p:cNvPr id="11" name="10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544" y="836712"/>
            <a:ext cx="8352928" cy="4112587"/>
          </a:xfrm>
          <a:prstGeom prst="rect">
            <a:avLst/>
          </a:prstGeom>
          <a:noFill/>
          <a:ln>
            <a:noFill/>
          </a:ln>
        </p:spPr>
      </p:pic>
      <p:sp>
        <p:nvSpPr>
          <p:cNvPr id="2" name="1 Rectángulo"/>
          <p:cNvSpPr/>
          <p:nvPr/>
        </p:nvSpPr>
        <p:spPr>
          <a:xfrm>
            <a:off x="1136575" y="5099118"/>
            <a:ext cx="8352929" cy="923330"/>
          </a:xfrm>
          <a:prstGeom prst="rect">
            <a:avLst/>
          </a:prstGeom>
          <a:ln>
            <a:noFill/>
          </a:ln>
        </p:spPr>
        <p:txBody>
          <a:bodyPr wrap="square">
            <a:spAutoFit/>
          </a:bodyPr>
          <a:lstStyle/>
          <a:p>
            <a:pPr algn="just"/>
            <a:r>
              <a:rPr lang="en-US" dirty="0" smtClean="0"/>
              <a:t>Ministry of Environment released a INDC proposal for public consultation (July 2015)</a:t>
            </a:r>
          </a:p>
          <a:p>
            <a:pPr algn="just"/>
            <a:r>
              <a:rPr lang="en-US" dirty="0"/>
              <a:t>71 mitigation options </a:t>
            </a:r>
            <a:r>
              <a:rPr lang="en-US" dirty="0" smtClean="0"/>
              <a:t>were taken from </a:t>
            </a:r>
            <a:r>
              <a:rPr lang="en-US" dirty="0" err="1" smtClean="0"/>
              <a:t>PlanCC</a:t>
            </a:r>
            <a:r>
              <a:rPr lang="en-US" dirty="0"/>
              <a:t>.</a:t>
            </a:r>
            <a:endParaRPr lang="en-US" dirty="0" smtClean="0"/>
          </a:p>
          <a:p>
            <a:pPr algn="just"/>
            <a:r>
              <a:rPr lang="en-US" dirty="0"/>
              <a:t>11 </a:t>
            </a:r>
            <a:r>
              <a:rPr lang="en-US" dirty="0" smtClean="0"/>
              <a:t>additional mitigation </a:t>
            </a:r>
            <a:r>
              <a:rPr lang="en-US" dirty="0"/>
              <a:t>options </a:t>
            </a:r>
            <a:r>
              <a:rPr lang="en-US" dirty="0" smtClean="0"/>
              <a:t>were included.</a:t>
            </a:r>
            <a:endParaRPr lang="en-US" sz="2000" dirty="0"/>
          </a:p>
        </p:txBody>
      </p:sp>
      <p:sp>
        <p:nvSpPr>
          <p:cNvPr id="12" name="11 Rectángulo"/>
          <p:cNvSpPr/>
          <p:nvPr/>
        </p:nvSpPr>
        <p:spPr>
          <a:xfrm>
            <a:off x="920552" y="5265204"/>
            <a:ext cx="144016" cy="108012"/>
          </a:xfrm>
          <a:prstGeom prst="rect">
            <a:avLst/>
          </a:pr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12 Rectángulo"/>
          <p:cNvSpPr/>
          <p:nvPr/>
        </p:nvSpPr>
        <p:spPr>
          <a:xfrm>
            <a:off x="920552" y="5481228"/>
            <a:ext cx="144016" cy="108012"/>
          </a:xfrm>
          <a:prstGeom prst="rect">
            <a:avLst/>
          </a:pr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13 Rectángulo"/>
          <p:cNvSpPr/>
          <p:nvPr/>
        </p:nvSpPr>
        <p:spPr>
          <a:xfrm>
            <a:off x="920552" y="5733256"/>
            <a:ext cx="144016" cy="108012"/>
          </a:xfrm>
          <a:prstGeom prst="rect">
            <a:avLst/>
          </a:pr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31138583"/>
      </p:ext>
    </p:extLst>
  </p:cSld>
  <p:clrMapOvr>
    <a:masterClrMapping/>
  </p:clrMapOvr>
  <p:transition spd="slow" advClick="0" advTm="9267"/>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6 Triángulo isósceles"/>
          <p:cNvSpPr/>
          <p:nvPr/>
        </p:nvSpPr>
        <p:spPr>
          <a:xfrm rot="18620873">
            <a:off x="-145204" y="-103204"/>
            <a:ext cx="653530" cy="424669"/>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Lst>
            <a:ahLst/>
            <a:cxnLst>
              <a:cxn ang="0">
                <a:pos x="connsiteX0" y="connsiteY0"/>
              </a:cxn>
              <a:cxn ang="0">
                <a:pos x="connsiteX1" y="connsiteY1"/>
              </a:cxn>
              <a:cxn ang="0">
                <a:pos x="connsiteX2" y="connsiteY2"/>
              </a:cxn>
              <a:cxn ang="0">
                <a:pos x="connsiteX3" y="connsiteY3"/>
              </a:cxn>
            </a:cxnLst>
            <a:rect l="l" t="t" r="r" b="b"/>
            <a:pathLst>
              <a:path w="1381323" h="897594">
                <a:moveTo>
                  <a:pt x="0" y="525260"/>
                </a:moveTo>
                <a:lnTo>
                  <a:pt x="616419" y="0"/>
                </a:lnTo>
                <a:lnTo>
                  <a:pt x="1381323" y="897594"/>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7" name="6 Triángulo isósceles"/>
          <p:cNvSpPr/>
          <p:nvPr/>
        </p:nvSpPr>
        <p:spPr>
          <a:xfrm rot="18620873">
            <a:off x="-207637" y="631332"/>
            <a:ext cx="938280" cy="607675"/>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 name="connsiteX0" fmla="*/ 0 w 1386959"/>
              <a:gd name="connsiteY0" fmla="*/ 525260 h 904228"/>
              <a:gd name="connsiteX1" fmla="*/ 616419 w 1386959"/>
              <a:gd name="connsiteY1" fmla="*/ 0 h 904228"/>
              <a:gd name="connsiteX2" fmla="*/ 1386959 w 1386959"/>
              <a:gd name="connsiteY2" fmla="*/ 904229 h 904228"/>
              <a:gd name="connsiteX3" fmla="*/ 0 w 1386959"/>
              <a:gd name="connsiteY3" fmla="*/ 525260 h 904228"/>
              <a:gd name="connsiteX0" fmla="*/ 0 w 1385961"/>
              <a:gd name="connsiteY0" fmla="*/ 525260 h 916501"/>
              <a:gd name="connsiteX1" fmla="*/ 616419 w 1385961"/>
              <a:gd name="connsiteY1" fmla="*/ 0 h 916501"/>
              <a:gd name="connsiteX2" fmla="*/ 1385961 w 1385961"/>
              <a:gd name="connsiteY2" fmla="*/ 916501 h 916501"/>
              <a:gd name="connsiteX3" fmla="*/ 0 w 1385961"/>
              <a:gd name="connsiteY3" fmla="*/ 525260 h 916501"/>
              <a:gd name="connsiteX0" fmla="*/ 0 w 1375687"/>
              <a:gd name="connsiteY0" fmla="*/ 525260 h 890959"/>
              <a:gd name="connsiteX1" fmla="*/ 616419 w 1375687"/>
              <a:gd name="connsiteY1" fmla="*/ 0 h 890959"/>
              <a:gd name="connsiteX2" fmla="*/ 1375688 w 1375687"/>
              <a:gd name="connsiteY2" fmla="*/ 890959 h 890959"/>
              <a:gd name="connsiteX3" fmla="*/ 0 w 1375687"/>
              <a:gd name="connsiteY3" fmla="*/ 525260 h 890959"/>
            </a:gdLst>
            <a:ahLst/>
            <a:cxnLst>
              <a:cxn ang="0">
                <a:pos x="connsiteX0" y="connsiteY0"/>
              </a:cxn>
              <a:cxn ang="0">
                <a:pos x="connsiteX1" y="connsiteY1"/>
              </a:cxn>
              <a:cxn ang="0">
                <a:pos x="connsiteX2" y="connsiteY2"/>
              </a:cxn>
              <a:cxn ang="0">
                <a:pos x="connsiteX3" y="connsiteY3"/>
              </a:cxn>
            </a:cxnLst>
            <a:rect l="l" t="t" r="r" b="b"/>
            <a:pathLst>
              <a:path w="1375687" h="890959">
                <a:moveTo>
                  <a:pt x="0" y="525260"/>
                </a:moveTo>
                <a:lnTo>
                  <a:pt x="616419" y="0"/>
                </a:lnTo>
                <a:lnTo>
                  <a:pt x="1375688" y="890959"/>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9 Rectángulo"/>
          <p:cNvSpPr/>
          <p:nvPr/>
        </p:nvSpPr>
        <p:spPr>
          <a:xfrm>
            <a:off x="1208583" y="736799"/>
            <a:ext cx="5529079" cy="45719"/>
          </a:xfrm>
          <a:prstGeom prst="rect">
            <a:avLst/>
          </a:pr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8" name="6 Triángulo isósceles"/>
          <p:cNvSpPr/>
          <p:nvPr/>
        </p:nvSpPr>
        <p:spPr>
          <a:xfrm rot="7837924">
            <a:off x="8832732" y="6196620"/>
            <a:ext cx="1381323" cy="897594"/>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Lst>
            <a:ahLst/>
            <a:cxnLst>
              <a:cxn ang="0">
                <a:pos x="connsiteX0" y="connsiteY0"/>
              </a:cxn>
              <a:cxn ang="0">
                <a:pos x="connsiteX1" y="connsiteY1"/>
              </a:cxn>
              <a:cxn ang="0">
                <a:pos x="connsiteX2" y="connsiteY2"/>
              </a:cxn>
              <a:cxn ang="0">
                <a:pos x="connsiteX3" y="connsiteY3"/>
              </a:cxn>
            </a:cxnLst>
            <a:rect l="l" t="t" r="r" b="b"/>
            <a:pathLst>
              <a:path w="1381323" h="897594">
                <a:moveTo>
                  <a:pt x="0" y="525260"/>
                </a:moveTo>
                <a:lnTo>
                  <a:pt x="616419" y="0"/>
                </a:lnTo>
                <a:lnTo>
                  <a:pt x="1381323" y="897594"/>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6 Triángulo isósceles"/>
          <p:cNvSpPr/>
          <p:nvPr/>
        </p:nvSpPr>
        <p:spPr>
          <a:xfrm rot="7837924">
            <a:off x="105804" y="97027"/>
            <a:ext cx="1381993" cy="925270"/>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 name="connsiteX0" fmla="*/ 0 w 1381323"/>
              <a:gd name="connsiteY0" fmla="*/ 521393 h 893727"/>
              <a:gd name="connsiteX1" fmla="*/ 611914 w 1381323"/>
              <a:gd name="connsiteY1" fmla="*/ 0 h 893727"/>
              <a:gd name="connsiteX2" fmla="*/ 1381323 w 1381323"/>
              <a:gd name="connsiteY2" fmla="*/ 893727 h 893727"/>
              <a:gd name="connsiteX3" fmla="*/ 0 w 1381323"/>
              <a:gd name="connsiteY3" fmla="*/ 521393 h 893727"/>
              <a:gd name="connsiteX0" fmla="*/ 0 w 1381323"/>
              <a:gd name="connsiteY0" fmla="*/ 529765 h 902099"/>
              <a:gd name="connsiteX1" fmla="*/ 612552 w 1381323"/>
              <a:gd name="connsiteY1" fmla="*/ 0 h 902099"/>
              <a:gd name="connsiteX2" fmla="*/ 1381323 w 1381323"/>
              <a:gd name="connsiteY2" fmla="*/ 902099 h 902099"/>
              <a:gd name="connsiteX3" fmla="*/ 0 w 1381323"/>
              <a:gd name="connsiteY3" fmla="*/ 529765 h 902099"/>
              <a:gd name="connsiteX0" fmla="*/ 0 w 1392923"/>
              <a:gd name="connsiteY0" fmla="*/ 529765 h 915618"/>
              <a:gd name="connsiteX1" fmla="*/ 612552 w 1392923"/>
              <a:gd name="connsiteY1" fmla="*/ 0 h 915618"/>
              <a:gd name="connsiteX2" fmla="*/ 1392923 w 1392923"/>
              <a:gd name="connsiteY2" fmla="*/ 915618 h 915618"/>
              <a:gd name="connsiteX3" fmla="*/ 0 w 1392923"/>
              <a:gd name="connsiteY3" fmla="*/ 529765 h 915618"/>
              <a:gd name="connsiteX0" fmla="*/ 0 w 1409029"/>
              <a:gd name="connsiteY0" fmla="*/ 529765 h 925270"/>
              <a:gd name="connsiteX1" fmla="*/ 612552 w 1409029"/>
              <a:gd name="connsiteY1" fmla="*/ 0 h 925270"/>
              <a:gd name="connsiteX2" fmla="*/ 1409029 w 1409029"/>
              <a:gd name="connsiteY2" fmla="*/ 925270 h 925270"/>
              <a:gd name="connsiteX3" fmla="*/ 0 w 1409029"/>
              <a:gd name="connsiteY3" fmla="*/ 529765 h 925270"/>
              <a:gd name="connsiteX0" fmla="*/ 0 w 1394871"/>
              <a:gd name="connsiteY0" fmla="*/ 509792 h 925270"/>
              <a:gd name="connsiteX1" fmla="*/ 598394 w 1394871"/>
              <a:gd name="connsiteY1" fmla="*/ 0 h 925270"/>
              <a:gd name="connsiteX2" fmla="*/ 1394871 w 1394871"/>
              <a:gd name="connsiteY2" fmla="*/ 925270 h 925270"/>
              <a:gd name="connsiteX3" fmla="*/ 0 w 1394871"/>
              <a:gd name="connsiteY3" fmla="*/ 509792 h 925270"/>
              <a:gd name="connsiteX0" fmla="*/ 0 w 1385859"/>
              <a:gd name="connsiteY0" fmla="*/ 502059 h 925270"/>
              <a:gd name="connsiteX1" fmla="*/ 589382 w 1385859"/>
              <a:gd name="connsiteY1" fmla="*/ 0 h 925270"/>
              <a:gd name="connsiteX2" fmla="*/ 1385859 w 1385859"/>
              <a:gd name="connsiteY2" fmla="*/ 925270 h 925270"/>
              <a:gd name="connsiteX3" fmla="*/ 0 w 1385859"/>
              <a:gd name="connsiteY3" fmla="*/ 502059 h 925270"/>
              <a:gd name="connsiteX0" fmla="*/ 0 w 1381993"/>
              <a:gd name="connsiteY0" fmla="*/ 506565 h 925270"/>
              <a:gd name="connsiteX1" fmla="*/ 585516 w 1381993"/>
              <a:gd name="connsiteY1" fmla="*/ 0 h 925270"/>
              <a:gd name="connsiteX2" fmla="*/ 1381993 w 1381993"/>
              <a:gd name="connsiteY2" fmla="*/ 925270 h 925270"/>
              <a:gd name="connsiteX3" fmla="*/ 0 w 1381993"/>
              <a:gd name="connsiteY3" fmla="*/ 506565 h 925270"/>
            </a:gdLst>
            <a:ahLst/>
            <a:cxnLst>
              <a:cxn ang="0">
                <a:pos x="connsiteX0" y="connsiteY0"/>
              </a:cxn>
              <a:cxn ang="0">
                <a:pos x="connsiteX1" y="connsiteY1"/>
              </a:cxn>
              <a:cxn ang="0">
                <a:pos x="connsiteX2" y="connsiteY2"/>
              </a:cxn>
              <a:cxn ang="0">
                <a:pos x="connsiteX3" y="connsiteY3"/>
              </a:cxn>
            </a:cxnLst>
            <a:rect l="l" t="t" r="r" b="b"/>
            <a:pathLst>
              <a:path w="1381993" h="925270">
                <a:moveTo>
                  <a:pt x="0" y="506565"/>
                </a:moveTo>
                <a:lnTo>
                  <a:pt x="585516" y="0"/>
                </a:lnTo>
                <a:lnTo>
                  <a:pt x="1381993" y="925270"/>
                </a:lnTo>
                <a:lnTo>
                  <a:pt x="0" y="506565"/>
                </a:lnTo>
                <a:close/>
              </a:path>
            </a:pathLst>
          </a:custGeom>
          <a:solidFill>
            <a:srgbClr val="565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14 CuadroTexto"/>
          <p:cNvSpPr txBox="1"/>
          <p:nvPr/>
        </p:nvSpPr>
        <p:spPr>
          <a:xfrm>
            <a:off x="1280592" y="224265"/>
            <a:ext cx="5447453" cy="523220"/>
          </a:xfrm>
          <a:prstGeom prst="rect">
            <a:avLst/>
          </a:prstGeom>
          <a:noFill/>
        </p:spPr>
        <p:txBody>
          <a:bodyPr wrap="none" rtlCol="0">
            <a:spAutoFit/>
          </a:bodyPr>
          <a:lstStyle/>
          <a:p>
            <a:r>
              <a:rPr lang="en-US" sz="2800" b="1" dirty="0" smtClean="0">
                <a:solidFill>
                  <a:srgbClr val="00B7AF"/>
                </a:solidFill>
              </a:rPr>
              <a:t>3. </a:t>
            </a:r>
            <a:r>
              <a:rPr lang="en-US" sz="2800" b="1" dirty="0">
                <a:solidFill>
                  <a:srgbClr val="00B7AF"/>
                </a:solidFill>
              </a:rPr>
              <a:t>I</a:t>
            </a:r>
            <a:r>
              <a:rPr lang="en-US" sz="2800" b="1" dirty="0" smtClean="0">
                <a:solidFill>
                  <a:srgbClr val="00B7AF"/>
                </a:solidFill>
              </a:rPr>
              <a:t>NDC and NAMAS: Comparability</a:t>
            </a:r>
            <a:endParaRPr lang="en-US" sz="2400" b="1" dirty="0">
              <a:solidFill>
                <a:srgbClr val="00B7AF"/>
              </a:solidFill>
            </a:endParaRPr>
          </a:p>
        </p:txBody>
      </p:sp>
      <p:sp>
        <p:nvSpPr>
          <p:cNvPr id="17" name="16 Rectángulo"/>
          <p:cNvSpPr/>
          <p:nvPr/>
        </p:nvSpPr>
        <p:spPr>
          <a:xfrm>
            <a:off x="974558" y="1641573"/>
            <a:ext cx="2184243" cy="9361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PE" b="1" dirty="0" err="1" smtClean="0"/>
              <a:t>iNDC</a:t>
            </a:r>
            <a:endParaRPr lang="es-PE" b="1" dirty="0" smtClean="0"/>
          </a:p>
          <a:p>
            <a:pPr algn="ctr"/>
            <a:r>
              <a:rPr lang="es-PE" b="1" dirty="0"/>
              <a:t>(</a:t>
            </a:r>
            <a:r>
              <a:rPr lang="es-PE" b="1" dirty="0" smtClean="0"/>
              <a:t>PLANCC)</a:t>
            </a:r>
            <a:endParaRPr lang="es-PE" b="1" dirty="0"/>
          </a:p>
        </p:txBody>
      </p:sp>
      <p:sp>
        <p:nvSpPr>
          <p:cNvPr id="18" name="17 Rectángulo"/>
          <p:cNvSpPr/>
          <p:nvPr/>
        </p:nvSpPr>
        <p:spPr>
          <a:xfrm>
            <a:off x="6669190" y="1628800"/>
            <a:ext cx="2184243" cy="9361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t>NAMAS  and other initiatives</a:t>
            </a:r>
            <a:endParaRPr lang="en-US" b="1" dirty="0"/>
          </a:p>
        </p:txBody>
      </p:sp>
      <p:sp>
        <p:nvSpPr>
          <p:cNvPr id="19" name="18 Flecha izquierda y derecha"/>
          <p:cNvSpPr/>
          <p:nvPr/>
        </p:nvSpPr>
        <p:spPr>
          <a:xfrm>
            <a:off x="3470836" y="1641573"/>
            <a:ext cx="2905189" cy="965419"/>
          </a:xfrm>
          <a:prstGeom prst="leftRightArrow">
            <a:avLst>
              <a:gd name="adj1" fmla="val 80325"/>
              <a:gd name="adj2" fmla="val 24729"/>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PE" b="1" dirty="0" smtClean="0"/>
              <a:t>COMPARABILITY</a:t>
            </a:r>
            <a:endParaRPr lang="es-PE" b="1" dirty="0"/>
          </a:p>
        </p:txBody>
      </p:sp>
      <p:sp>
        <p:nvSpPr>
          <p:cNvPr id="4" name="3 CuadroTexto"/>
          <p:cNvSpPr txBox="1"/>
          <p:nvPr/>
        </p:nvSpPr>
        <p:spPr>
          <a:xfrm>
            <a:off x="439205" y="3068960"/>
            <a:ext cx="8968449" cy="2862322"/>
          </a:xfrm>
          <a:prstGeom prst="rect">
            <a:avLst/>
          </a:prstGeom>
          <a:noFill/>
        </p:spPr>
        <p:txBody>
          <a:bodyPr wrap="square" rtlCol="0">
            <a:spAutoFit/>
          </a:bodyPr>
          <a:lstStyle/>
          <a:p>
            <a:r>
              <a:rPr lang="en-US" dirty="0" err="1" smtClean="0"/>
              <a:t>iNDC</a:t>
            </a:r>
            <a:r>
              <a:rPr lang="en-US" dirty="0" smtClean="0"/>
              <a:t> (supported by </a:t>
            </a:r>
            <a:r>
              <a:rPr lang="en-US" dirty="0" err="1" smtClean="0"/>
              <a:t>PlanCC</a:t>
            </a:r>
            <a:r>
              <a:rPr lang="en-US" dirty="0" smtClean="0"/>
              <a:t>) comprise wide information about different sectors, with emissions and costs estimated annually until 2050 .</a:t>
            </a:r>
          </a:p>
          <a:p>
            <a:endParaRPr lang="en-US" dirty="0" smtClean="0"/>
          </a:p>
          <a:p>
            <a:r>
              <a:rPr lang="en-US" dirty="0" smtClean="0"/>
              <a:t>Reference for comparison/validation of similar initiatives, e.g. NAMAs.</a:t>
            </a:r>
          </a:p>
          <a:p>
            <a:endParaRPr lang="en-US" dirty="0" smtClean="0"/>
          </a:p>
          <a:p>
            <a:pPr marL="285750" indent="-285750">
              <a:buClr>
                <a:schemeClr val="accent5"/>
              </a:buClr>
              <a:buSzPct val="110000"/>
              <a:buFont typeface="Arial" panose="020B0604020202020204" pitchFamily="34" charset="0"/>
              <a:buChar char="•"/>
            </a:pPr>
            <a:r>
              <a:rPr lang="en-US" dirty="0" smtClean="0"/>
              <a:t>Construction Sector: Wastewater mitigation options  (NAMA) vs PlanCC BAU</a:t>
            </a:r>
          </a:p>
          <a:p>
            <a:pPr marL="285750" indent="-285750">
              <a:buClr>
                <a:schemeClr val="accent5"/>
              </a:buClr>
              <a:buSzPct val="110000"/>
              <a:buFont typeface="Arial" panose="020B0604020202020204" pitchFamily="34" charset="0"/>
              <a:buChar char="•"/>
            </a:pPr>
            <a:r>
              <a:rPr lang="en-US" dirty="0" smtClean="0"/>
              <a:t>Waste Sector:  Emission comparison for use of IPCC 2006 guidelines (NAMA) vs IPCC 1996 guidelines (PlanCC)</a:t>
            </a:r>
          </a:p>
          <a:p>
            <a:pPr marL="285750" indent="-285750">
              <a:buClr>
                <a:schemeClr val="accent5"/>
              </a:buClr>
              <a:buSzPct val="110000"/>
              <a:buFont typeface="Arial" panose="020B0604020202020204" pitchFamily="34" charset="0"/>
              <a:buChar char="•"/>
            </a:pPr>
            <a:r>
              <a:rPr lang="en-US" dirty="0" smtClean="0"/>
              <a:t>Forestry Sector: Deforestation – reference baseline</a:t>
            </a:r>
          </a:p>
          <a:p>
            <a:endParaRPr lang="en-US" dirty="0" smtClean="0"/>
          </a:p>
        </p:txBody>
      </p:sp>
    </p:spTree>
    <p:extLst>
      <p:ext uri="{BB962C8B-B14F-4D97-AF65-F5344CB8AC3E}">
        <p14:creationId xmlns:p14="http://schemas.microsoft.com/office/powerpoint/2010/main" val="3464384816"/>
      </p:ext>
    </p:extLst>
  </p:cSld>
  <p:clrMapOvr>
    <a:masterClrMapping/>
  </p:clrMapOvr>
  <p:transition spd="slow" advClick="0" advTm="9267"/>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6 Triángulo isósceles"/>
          <p:cNvSpPr/>
          <p:nvPr/>
        </p:nvSpPr>
        <p:spPr>
          <a:xfrm rot="18620873">
            <a:off x="-145204" y="-103204"/>
            <a:ext cx="653530" cy="424669"/>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Lst>
            <a:ahLst/>
            <a:cxnLst>
              <a:cxn ang="0">
                <a:pos x="connsiteX0" y="connsiteY0"/>
              </a:cxn>
              <a:cxn ang="0">
                <a:pos x="connsiteX1" y="connsiteY1"/>
              </a:cxn>
              <a:cxn ang="0">
                <a:pos x="connsiteX2" y="connsiteY2"/>
              </a:cxn>
              <a:cxn ang="0">
                <a:pos x="connsiteX3" y="connsiteY3"/>
              </a:cxn>
            </a:cxnLst>
            <a:rect l="l" t="t" r="r" b="b"/>
            <a:pathLst>
              <a:path w="1381323" h="897594">
                <a:moveTo>
                  <a:pt x="0" y="525260"/>
                </a:moveTo>
                <a:lnTo>
                  <a:pt x="616419" y="0"/>
                </a:lnTo>
                <a:lnTo>
                  <a:pt x="1381323" y="897594"/>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7" name="6 Triángulo isósceles"/>
          <p:cNvSpPr/>
          <p:nvPr/>
        </p:nvSpPr>
        <p:spPr>
          <a:xfrm rot="18620873">
            <a:off x="-207637" y="631332"/>
            <a:ext cx="938280" cy="607675"/>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 name="connsiteX0" fmla="*/ 0 w 1386959"/>
              <a:gd name="connsiteY0" fmla="*/ 525260 h 904228"/>
              <a:gd name="connsiteX1" fmla="*/ 616419 w 1386959"/>
              <a:gd name="connsiteY1" fmla="*/ 0 h 904228"/>
              <a:gd name="connsiteX2" fmla="*/ 1386959 w 1386959"/>
              <a:gd name="connsiteY2" fmla="*/ 904229 h 904228"/>
              <a:gd name="connsiteX3" fmla="*/ 0 w 1386959"/>
              <a:gd name="connsiteY3" fmla="*/ 525260 h 904228"/>
              <a:gd name="connsiteX0" fmla="*/ 0 w 1385961"/>
              <a:gd name="connsiteY0" fmla="*/ 525260 h 916501"/>
              <a:gd name="connsiteX1" fmla="*/ 616419 w 1385961"/>
              <a:gd name="connsiteY1" fmla="*/ 0 h 916501"/>
              <a:gd name="connsiteX2" fmla="*/ 1385961 w 1385961"/>
              <a:gd name="connsiteY2" fmla="*/ 916501 h 916501"/>
              <a:gd name="connsiteX3" fmla="*/ 0 w 1385961"/>
              <a:gd name="connsiteY3" fmla="*/ 525260 h 916501"/>
              <a:gd name="connsiteX0" fmla="*/ 0 w 1375687"/>
              <a:gd name="connsiteY0" fmla="*/ 525260 h 890959"/>
              <a:gd name="connsiteX1" fmla="*/ 616419 w 1375687"/>
              <a:gd name="connsiteY1" fmla="*/ 0 h 890959"/>
              <a:gd name="connsiteX2" fmla="*/ 1375688 w 1375687"/>
              <a:gd name="connsiteY2" fmla="*/ 890959 h 890959"/>
              <a:gd name="connsiteX3" fmla="*/ 0 w 1375687"/>
              <a:gd name="connsiteY3" fmla="*/ 525260 h 890959"/>
            </a:gdLst>
            <a:ahLst/>
            <a:cxnLst>
              <a:cxn ang="0">
                <a:pos x="connsiteX0" y="connsiteY0"/>
              </a:cxn>
              <a:cxn ang="0">
                <a:pos x="connsiteX1" y="connsiteY1"/>
              </a:cxn>
              <a:cxn ang="0">
                <a:pos x="connsiteX2" y="connsiteY2"/>
              </a:cxn>
              <a:cxn ang="0">
                <a:pos x="connsiteX3" y="connsiteY3"/>
              </a:cxn>
            </a:cxnLst>
            <a:rect l="l" t="t" r="r" b="b"/>
            <a:pathLst>
              <a:path w="1375687" h="890959">
                <a:moveTo>
                  <a:pt x="0" y="525260"/>
                </a:moveTo>
                <a:lnTo>
                  <a:pt x="616419" y="0"/>
                </a:lnTo>
                <a:lnTo>
                  <a:pt x="1375688" y="890959"/>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9 Rectángulo"/>
          <p:cNvSpPr/>
          <p:nvPr/>
        </p:nvSpPr>
        <p:spPr>
          <a:xfrm>
            <a:off x="1208584" y="736799"/>
            <a:ext cx="6128924" cy="45719"/>
          </a:xfrm>
          <a:prstGeom prst="rect">
            <a:avLst/>
          </a:pr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8" name="6 Triángulo isósceles"/>
          <p:cNvSpPr/>
          <p:nvPr/>
        </p:nvSpPr>
        <p:spPr>
          <a:xfrm rot="7837924">
            <a:off x="8832732" y="6196620"/>
            <a:ext cx="1381323" cy="897594"/>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Lst>
            <a:ahLst/>
            <a:cxnLst>
              <a:cxn ang="0">
                <a:pos x="connsiteX0" y="connsiteY0"/>
              </a:cxn>
              <a:cxn ang="0">
                <a:pos x="connsiteX1" y="connsiteY1"/>
              </a:cxn>
              <a:cxn ang="0">
                <a:pos x="connsiteX2" y="connsiteY2"/>
              </a:cxn>
              <a:cxn ang="0">
                <a:pos x="connsiteX3" y="connsiteY3"/>
              </a:cxn>
            </a:cxnLst>
            <a:rect l="l" t="t" r="r" b="b"/>
            <a:pathLst>
              <a:path w="1381323" h="897594">
                <a:moveTo>
                  <a:pt x="0" y="525260"/>
                </a:moveTo>
                <a:lnTo>
                  <a:pt x="616419" y="0"/>
                </a:lnTo>
                <a:lnTo>
                  <a:pt x="1381323" y="897594"/>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6 Triángulo isósceles"/>
          <p:cNvSpPr/>
          <p:nvPr/>
        </p:nvSpPr>
        <p:spPr>
          <a:xfrm rot="7837924">
            <a:off x="105804" y="97027"/>
            <a:ext cx="1381993" cy="925270"/>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 name="connsiteX0" fmla="*/ 0 w 1381323"/>
              <a:gd name="connsiteY0" fmla="*/ 521393 h 893727"/>
              <a:gd name="connsiteX1" fmla="*/ 611914 w 1381323"/>
              <a:gd name="connsiteY1" fmla="*/ 0 h 893727"/>
              <a:gd name="connsiteX2" fmla="*/ 1381323 w 1381323"/>
              <a:gd name="connsiteY2" fmla="*/ 893727 h 893727"/>
              <a:gd name="connsiteX3" fmla="*/ 0 w 1381323"/>
              <a:gd name="connsiteY3" fmla="*/ 521393 h 893727"/>
              <a:gd name="connsiteX0" fmla="*/ 0 w 1381323"/>
              <a:gd name="connsiteY0" fmla="*/ 529765 h 902099"/>
              <a:gd name="connsiteX1" fmla="*/ 612552 w 1381323"/>
              <a:gd name="connsiteY1" fmla="*/ 0 h 902099"/>
              <a:gd name="connsiteX2" fmla="*/ 1381323 w 1381323"/>
              <a:gd name="connsiteY2" fmla="*/ 902099 h 902099"/>
              <a:gd name="connsiteX3" fmla="*/ 0 w 1381323"/>
              <a:gd name="connsiteY3" fmla="*/ 529765 h 902099"/>
              <a:gd name="connsiteX0" fmla="*/ 0 w 1392923"/>
              <a:gd name="connsiteY0" fmla="*/ 529765 h 915618"/>
              <a:gd name="connsiteX1" fmla="*/ 612552 w 1392923"/>
              <a:gd name="connsiteY1" fmla="*/ 0 h 915618"/>
              <a:gd name="connsiteX2" fmla="*/ 1392923 w 1392923"/>
              <a:gd name="connsiteY2" fmla="*/ 915618 h 915618"/>
              <a:gd name="connsiteX3" fmla="*/ 0 w 1392923"/>
              <a:gd name="connsiteY3" fmla="*/ 529765 h 915618"/>
              <a:gd name="connsiteX0" fmla="*/ 0 w 1409029"/>
              <a:gd name="connsiteY0" fmla="*/ 529765 h 925270"/>
              <a:gd name="connsiteX1" fmla="*/ 612552 w 1409029"/>
              <a:gd name="connsiteY1" fmla="*/ 0 h 925270"/>
              <a:gd name="connsiteX2" fmla="*/ 1409029 w 1409029"/>
              <a:gd name="connsiteY2" fmla="*/ 925270 h 925270"/>
              <a:gd name="connsiteX3" fmla="*/ 0 w 1409029"/>
              <a:gd name="connsiteY3" fmla="*/ 529765 h 925270"/>
              <a:gd name="connsiteX0" fmla="*/ 0 w 1394871"/>
              <a:gd name="connsiteY0" fmla="*/ 509792 h 925270"/>
              <a:gd name="connsiteX1" fmla="*/ 598394 w 1394871"/>
              <a:gd name="connsiteY1" fmla="*/ 0 h 925270"/>
              <a:gd name="connsiteX2" fmla="*/ 1394871 w 1394871"/>
              <a:gd name="connsiteY2" fmla="*/ 925270 h 925270"/>
              <a:gd name="connsiteX3" fmla="*/ 0 w 1394871"/>
              <a:gd name="connsiteY3" fmla="*/ 509792 h 925270"/>
              <a:gd name="connsiteX0" fmla="*/ 0 w 1385859"/>
              <a:gd name="connsiteY0" fmla="*/ 502059 h 925270"/>
              <a:gd name="connsiteX1" fmla="*/ 589382 w 1385859"/>
              <a:gd name="connsiteY1" fmla="*/ 0 h 925270"/>
              <a:gd name="connsiteX2" fmla="*/ 1385859 w 1385859"/>
              <a:gd name="connsiteY2" fmla="*/ 925270 h 925270"/>
              <a:gd name="connsiteX3" fmla="*/ 0 w 1385859"/>
              <a:gd name="connsiteY3" fmla="*/ 502059 h 925270"/>
              <a:gd name="connsiteX0" fmla="*/ 0 w 1381993"/>
              <a:gd name="connsiteY0" fmla="*/ 506565 h 925270"/>
              <a:gd name="connsiteX1" fmla="*/ 585516 w 1381993"/>
              <a:gd name="connsiteY1" fmla="*/ 0 h 925270"/>
              <a:gd name="connsiteX2" fmla="*/ 1381993 w 1381993"/>
              <a:gd name="connsiteY2" fmla="*/ 925270 h 925270"/>
              <a:gd name="connsiteX3" fmla="*/ 0 w 1381993"/>
              <a:gd name="connsiteY3" fmla="*/ 506565 h 925270"/>
            </a:gdLst>
            <a:ahLst/>
            <a:cxnLst>
              <a:cxn ang="0">
                <a:pos x="connsiteX0" y="connsiteY0"/>
              </a:cxn>
              <a:cxn ang="0">
                <a:pos x="connsiteX1" y="connsiteY1"/>
              </a:cxn>
              <a:cxn ang="0">
                <a:pos x="connsiteX2" y="connsiteY2"/>
              </a:cxn>
              <a:cxn ang="0">
                <a:pos x="connsiteX3" y="connsiteY3"/>
              </a:cxn>
            </a:cxnLst>
            <a:rect l="l" t="t" r="r" b="b"/>
            <a:pathLst>
              <a:path w="1381993" h="925270">
                <a:moveTo>
                  <a:pt x="0" y="506565"/>
                </a:moveTo>
                <a:lnTo>
                  <a:pt x="585516" y="0"/>
                </a:lnTo>
                <a:lnTo>
                  <a:pt x="1381993" y="925270"/>
                </a:lnTo>
                <a:lnTo>
                  <a:pt x="0" y="506565"/>
                </a:lnTo>
                <a:close/>
              </a:path>
            </a:pathLst>
          </a:custGeom>
          <a:solidFill>
            <a:srgbClr val="565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14 CuadroTexto"/>
          <p:cNvSpPr txBox="1"/>
          <p:nvPr/>
        </p:nvSpPr>
        <p:spPr>
          <a:xfrm>
            <a:off x="1280592" y="224265"/>
            <a:ext cx="6262164" cy="523220"/>
          </a:xfrm>
          <a:prstGeom prst="rect">
            <a:avLst/>
          </a:prstGeom>
          <a:noFill/>
        </p:spPr>
        <p:txBody>
          <a:bodyPr wrap="none" rtlCol="0">
            <a:spAutoFit/>
          </a:bodyPr>
          <a:lstStyle/>
          <a:p>
            <a:r>
              <a:rPr lang="es-PE" sz="2800" b="1" dirty="0" smtClean="0">
                <a:solidFill>
                  <a:srgbClr val="00B7AF"/>
                </a:solidFill>
              </a:rPr>
              <a:t>4. PRIVATE INITIATIVES ON MITIGATION</a:t>
            </a:r>
            <a:endParaRPr lang="es-PE" sz="2400" b="1" dirty="0">
              <a:solidFill>
                <a:srgbClr val="00B7AF"/>
              </a:solidFill>
            </a:endParaRPr>
          </a:p>
        </p:txBody>
      </p:sp>
      <p:sp>
        <p:nvSpPr>
          <p:cNvPr id="2" name="1 Rectángulo"/>
          <p:cNvSpPr/>
          <p:nvPr/>
        </p:nvSpPr>
        <p:spPr>
          <a:xfrm>
            <a:off x="5113505" y="1484784"/>
            <a:ext cx="4448007" cy="4247317"/>
          </a:xfrm>
          <a:prstGeom prst="rect">
            <a:avLst/>
          </a:prstGeom>
          <a:ln>
            <a:noFill/>
          </a:ln>
        </p:spPr>
        <p:txBody>
          <a:bodyPr wrap="square">
            <a:spAutoFit/>
          </a:bodyPr>
          <a:lstStyle/>
          <a:p>
            <a:pPr algn="just"/>
            <a:endParaRPr lang="en-US" dirty="0" smtClean="0"/>
          </a:p>
          <a:p>
            <a:pPr algn="just"/>
            <a:r>
              <a:rPr lang="en-US" i="1" dirty="0" smtClean="0"/>
              <a:t>Climate Corporate Commitment</a:t>
            </a:r>
            <a:r>
              <a:rPr lang="en-US" dirty="0" smtClean="0"/>
              <a:t> is a private initiative that aims to build a community of enterprises with commitment on climate change action. </a:t>
            </a:r>
          </a:p>
          <a:p>
            <a:pPr algn="just"/>
            <a:endParaRPr lang="en-US" dirty="0"/>
          </a:p>
          <a:p>
            <a:pPr algn="just"/>
            <a:r>
              <a:rPr lang="en-US" dirty="0" smtClean="0"/>
              <a:t>The initiative includes a platform based on a voluntary reporting system that allows to identify how many enterprises are performing actions toward a low-carbon development, who they are, and what they are doing.</a:t>
            </a:r>
          </a:p>
          <a:p>
            <a:pPr algn="just"/>
            <a:endParaRPr lang="en-US" dirty="0"/>
          </a:p>
          <a:p>
            <a:pPr algn="just"/>
            <a:r>
              <a:rPr lang="en-US" dirty="0" smtClean="0">
                <a:hlinkClick r:id="rId2"/>
              </a:rPr>
              <a:t>www.7c.com.pe</a:t>
            </a:r>
            <a:r>
              <a:rPr lang="en-US" dirty="0" smtClean="0"/>
              <a:t> </a:t>
            </a:r>
          </a:p>
          <a:p>
            <a:pPr algn="just"/>
            <a:endParaRPr lang="en-US" dirty="0"/>
          </a:p>
        </p:txBody>
      </p:sp>
      <p:pic>
        <p:nvPicPr>
          <p:cNvPr id="5122" name="Picture 2" descr="picture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8584" y="1988840"/>
            <a:ext cx="3060340" cy="1960269"/>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018" y="4102115"/>
            <a:ext cx="4265476" cy="607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5938152"/>
      </p:ext>
    </p:extLst>
  </p:cSld>
  <p:clrMapOvr>
    <a:masterClrMapping/>
  </p:clrMapOvr>
  <p:transition spd="slow" advClick="0" advTm="9267"/>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6 Triángulo isósceles"/>
          <p:cNvSpPr/>
          <p:nvPr/>
        </p:nvSpPr>
        <p:spPr>
          <a:xfrm rot="18620873">
            <a:off x="-145204" y="-103204"/>
            <a:ext cx="653530" cy="424669"/>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Lst>
            <a:ahLst/>
            <a:cxnLst>
              <a:cxn ang="0">
                <a:pos x="connsiteX0" y="connsiteY0"/>
              </a:cxn>
              <a:cxn ang="0">
                <a:pos x="connsiteX1" y="connsiteY1"/>
              </a:cxn>
              <a:cxn ang="0">
                <a:pos x="connsiteX2" y="connsiteY2"/>
              </a:cxn>
              <a:cxn ang="0">
                <a:pos x="connsiteX3" y="connsiteY3"/>
              </a:cxn>
            </a:cxnLst>
            <a:rect l="l" t="t" r="r" b="b"/>
            <a:pathLst>
              <a:path w="1381323" h="897594">
                <a:moveTo>
                  <a:pt x="0" y="525260"/>
                </a:moveTo>
                <a:lnTo>
                  <a:pt x="616419" y="0"/>
                </a:lnTo>
                <a:lnTo>
                  <a:pt x="1381323" y="897594"/>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7" name="6 Triángulo isósceles"/>
          <p:cNvSpPr/>
          <p:nvPr/>
        </p:nvSpPr>
        <p:spPr>
          <a:xfrm rot="18620873">
            <a:off x="-207637" y="631332"/>
            <a:ext cx="938280" cy="607675"/>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 name="connsiteX0" fmla="*/ 0 w 1386959"/>
              <a:gd name="connsiteY0" fmla="*/ 525260 h 904228"/>
              <a:gd name="connsiteX1" fmla="*/ 616419 w 1386959"/>
              <a:gd name="connsiteY1" fmla="*/ 0 h 904228"/>
              <a:gd name="connsiteX2" fmla="*/ 1386959 w 1386959"/>
              <a:gd name="connsiteY2" fmla="*/ 904229 h 904228"/>
              <a:gd name="connsiteX3" fmla="*/ 0 w 1386959"/>
              <a:gd name="connsiteY3" fmla="*/ 525260 h 904228"/>
              <a:gd name="connsiteX0" fmla="*/ 0 w 1385961"/>
              <a:gd name="connsiteY0" fmla="*/ 525260 h 916501"/>
              <a:gd name="connsiteX1" fmla="*/ 616419 w 1385961"/>
              <a:gd name="connsiteY1" fmla="*/ 0 h 916501"/>
              <a:gd name="connsiteX2" fmla="*/ 1385961 w 1385961"/>
              <a:gd name="connsiteY2" fmla="*/ 916501 h 916501"/>
              <a:gd name="connsiteX3" fmla="*/ 0 w 1385961"/>
              <a:gd name="connsiteY3" fmla="*/ 525260 h 916501"/>
              <a:gd name="connsiteX0" fmla="*/ 0 w 1375687"/>
              <a:gd name="connsiteY0" fmla="*/ 525260 h 890959"/>
              <a:gd name="connsiteX1" fmla="*/ 616419 w 1375687"/>
              <a:gd name="connsiteY1" fmla="*/ 0 h 890959"/>
              <a:gd name="connsiteX2" fmla="*/ 1375688 w 1375687"/>
              <a:gd name="connsiteY2" fmla="*/ 890959 h 890959"/>
              <a:gd name="connsiteX3" fmla="*/ 0 w 1375687"/>
              <a:gd name="connsiteY3" fmla="*/ 525260 h 890959"/>
            </a:gdLst>
            <a:ahLst/>
            <a:cxnLst>
              <a:cxn ang="0">
                <a:pos x="connsiteX0" y="connsiteY0"/>
              </a:cxn>
              <a:cxn ang="0">
                <a:pos x="connsiteX1" y="connsiteY1"/>
              </a:cxn>
              <a:cxn ang="0">
                <a:pos x="connsiteX2" y="connsiteY2"/>
              </a:cxn>
              <a:cxn ang="0">
                <a:pos x="connsiteX3" y="connsiteY3"/>
              </a:cxn>
            </a:cxnLst>
            <a:rect l="l" t="t" r="r" b="b"/>
            <a:pathLst>
              <a:path w="1375687" h="890959">
                <a:moveTo>
                  <a:pt x="0" y="525260"/>
                </a:moveTo>
                <a:lnTo>
                  <a:pt x="616419" y="0"/>
                </a:lnTo>
                <a:lnTo>
                  <a:pt x="1375688" y="890959"/>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9 Rectángulo"/>
          <p:cNvSpPr/>
          <p:nvPr/>
        </p:nvSpPr>
        <p:spPr>
          <a:xfrm>
            <a:off x="1208584" y="736799"/>
            <a:ext cx="7848872" cy="45719"/>
          </a:xfrm>
          <a:prstGeom prst="rect">
            <a:avLst/>
          </a:pr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8" name="6 Triángulo isósceles"/>
          <p:cNvSpPr/>
          <p:nvPr/>
        </p:nvSpPr>
        <p:spPr>
          <a:xfrm rot="7837924">
            <a:off x="8832732" y="6196620"/>
            <a:ext cx="1381323" cy="897594"/>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Lst>
            <a:ahLst/>
            <a:cxnLst>
              <a:cxn ang="0">
                <a:pos x="connsiteX0" y="connsiteY0"/>
              </a:cxn>
              <a:cxn ang="0">
                <a:pos x="connsiteX1" y="connsiteY1"/>
              </a:cxn>
              <a:cxn ang="0">
                <a:pos x="connsiteX2" y="connsiteY2"/>
              </a:cxn>
              <a:cxn ang="0">
                <a:pos x="connsiteX3" y="connsiteY3"/>
              </a:cxn>
            </a:cxnLst>
            <a:rect l="l" t="t" r="r" b="b"/>
            <a:pathLst>
              <a:path w="1381323" h="897594">
                <a:moveTo>
                  <a:pt x="0" y="525260"/>
                </a:moveTo>
                <a:lnTo>
                  <a:pt x="616419" y="0"/>
                </a:lnTo>
                <a:lnTo>
                  <a:pt x="1381323" y="897594"/>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6 Triángulo isósceles"/>
          <p:cNvSpPr/>
          <p:nvPr/>
        </p:nvSpPr>
        <p:spPr>
          <a:xfrm rot="7837924">
            <a:off x="105804" y="97027"/>
            <a:ext cx="1381993" cy="925270"/>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 name="connsiteX0" fmla="*/ 0 w 1381323"/>
              <a:gd name="connsiteY0" fmla="*/ 521393 h 893727"/>
              <a:gd name="connsiteX1" fmla="*/ 611914 w 1381323"/>
              <a:gd name="connsiteY1" fmla="*/ 0 h 893727"/>
              <a:gd name="connsiteX2" fmla="*/ 1381323 w 1381323"/>
              <a:gd name="connsiteY2" fmla="*/ 893727 h 893727"/>
              <a:gd name="connsiteX3" fmla="*/ 0 w 1381323"/>
              <a:gd name="connsiteY3" fmla="*/ 521393 h 893727"/>
              <a:gd name="connsiteX0" fmla="*/ 0 w 1381323"/>
              <a:gd name="connsiteY0" fmla="*/ 529765 h 902099"/>
              <a:gd name="connsiteX1" fmla="*/ 612552 w 1381323"/>
              <a:gd name="connsiteY1" fmla="*/ 0 h 902099"/>
              <a:gd name="connsiteX2" fmla="*/ 1381323 w 1381323"/>
              <a:gd name="connsiteY2" fmla="*/ 902099 h 902099"/>
              <a:gd name="connsiteX3" fmla="*/ 0 w 1381323"/>
              <a:gd name="connsiteY3" fmla="*/ 529765 h 902099"/>
              <a:gd name="connsiteX0" fmla="*/ 0 w 1392923"/>
              <a:gd name="connsiteY0" fmla="*/ 529765 h 915618"/>
              <a:gd name="connsiteX1" fmla="*/ 612552 w 1392923"/>
              <a:gd name="connsiteY1" fmla="*/ 0 h 915618"/>
              <a:gd name="connsiteX2" fmla="*/ 1392923 w 1392923"/>
              <a:gd name="connsiteY2" fmla="*/ 915618 h 915618"/>
              <a:gd name="connsiteX3" fmla="*/ 0 w 1392923"/>
              <a:gd name="connsiteY3" fmla="*/ 529765 h 915618"/>
              <a:gd name="connsiteX0" fmla="*/ 0 w 1409029"/>
              <a:gd name="connsiteY0" fmla="*/ 529765 h 925270"/>
              <a:gd name="connsiteX1" fmla="*/ 612552 w 1409029"/>
              <a:gd name="connsiteY1" fmla="*/ 0 h 925270"/>
              <a:gd name="connsiteX2" fmla="*/ 1409029 w 1409029"/>
              <a:gd name="connsiteY2" fmla="*/ 925270 h 925270"/>
              <a:gd name="connsiteX3" fmla="*/ 0 w 1409029"/>
              <a:gd name="connsiteY3" fmla="*/ 529765 h 925270"/>
              <a:gd name="connsiteX0" fmla="*/ 0 w 1394871"/>
              <a:gd name="connsiteY0" fmla="*/ 509792 h 925270"/>
              <a:gd name="connsiteX1" fmla="*/ 598394 w 1394871"/>
              <a:gd name="connsiteY1" fmla="*/ 0 h 925270"/>
              <a:gd name="connsiteX2" fmla="*/ 1394871 w 1394871"/>
              <a:gd name="connsiteY2" fmla="*/ 925270 h 925270"/>
              <a:gd name="connsiteX3" fmla="*/ 0 w 1394871"/>
              <a:gd name="connsiteY3" fmla="*/ 509792 h 925270"/>
              <a:gd name="connsiteX0" fmla="*/ 0 w 1385859"/>
              <a:gd name="connsiteY0" fmla="*/ 502059 h 925270"/>
              <a:gd name="connsiteX1" fmla="*/ 589382 w 1385859"/>
              <a:gd name="connsiteY1" fmla="*/ 0 h 925270"/>
              <a:gd name="connsiteX2" fmla="*/ 1385859 w 1385859"/>
              <a:gd name="connsiteY2" fmla="*/ 925270 h 925270"/>
              <a:gd name="connsiteX3" fmla="*/ 0 w 1385859"/>
              <a:gd name="connsiteY3" fmla="*/ 502059 h 925270"/>
              <a:gd name="connsiteX0" fmla="*/ 0 w 1381993"/>
              <a:gd name="connsiteY0" fmla="*/ 506565 h 925270"/>
              <a:gd name="connsiteX1" fmla="*/ 585516 w 1381993"/>
              <a:gd name="connsiteY1" fmla="*/ 0 h 925270"/>
              <a:gd name="connsiteX2" fmla="*/ 1381993 w 1381993"/>
              <a:gd name="connsiteY2" fmla="*/ 925270 h 925270"/>
              <a:gd name="connsiteX3" fmla="*/ 0 w 1381993"/>
              <a:gd name="connsiteY3" fmla="*/ 506565 h 925270"/>
            </a:gdLst>
            <a:ahLst/>
            <a:cxnLst>
              <a:cxn ang="0">
                <a:pos x="connsiteX0" y="connsiteY0"/>
              </a:cxn>
              <a:cxn ang="0">
                <a:pos x="connsiteX1" y="connsiteY1"/>
              </a:cxn>
              <a:cxn ang="0">
                <a:pos x="connsiteX2" y="connsiteY2"/>
              </a:cxn>
              <a:cxn ang="0">
                <a:pos x="connsiteX3" y="connsiteY3"/>
              </a:cxn>
            </a:cxnLst>
            <a:rect l="l" t="t" r="r" b="b"/>
            <a:pathLst>
              <a:path w="1381993" h="925270">
                <a:moveTo>
                  <a:pt x="0" y="506565"/>
                </a:moveTo>
                <a:lnTo>
                  <a:pt x="585516" y="0"/>
                </a:lnTo>
                <a:lnTo>
                  <a:pt x="1381993" y="925270"/>
                </a:lnTo>
                <a:lnTo>
                  <a:pt x="0" y="506565"/>
                </a:lnTo>
                <a:close/>
              </a:path>
            </a:pathLst>
          </a:custGeom>
          <a:solidFill>
            <a:srgbClr val="565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9" name="18 CuadroTexto"/>
          <p:cNvSpPr txBox="1"/>
          <p:nvPr/>
        </p:nvSpPr>
        <p:spPr>
          <a:xfrm>
            <a:off x="1280592" y="188640"/>
            <a:ext cx="1619931" cy="523220"/>
          </a:xfrm>
          <a:prstGeom prst="rect">
            <a:avLst/>
          </a:prstGeom>
          <a:noFill/>
        </p:spPr>
        <p:txBody>
          <a:bodyPr wrap="none" rtlCol="0">
            <a:spAutoFit/>
          </a:bodyPr>
          <a:lstStyle/>
          <a:p>
            <a:r>
              <a:rPr lang="es-PE" sz="2800" b="1" dirty="0" smtClean="0">
                <a:solidFill>
                  <a:srgbClr val="00B7AF"/>
                </a:solidFill>
              </a:rPr>
              <a:t>CONTENT</a:t>
            </a:r>
            <a:endParaRPr lang="es-PE" sz="2800" b="1" dirty="0">
              <a:solidFill>
                <a:srgbClr val="00B7AF"/>
              </a:solidFill>
            </a:endParaRPr>
          </a:p>
        </p:txBody>
      </p:sp>
      <p:sp>
        <p:nvSpPr>
          <p:cNvPr id="2" name="1 CuadroTexto"/>
          <p:cNvSpPr txBox="1"/>
          <p:nvPr/>
        </p:nvSpPr>
        <p:spPr>
          <a:xfrm>
            <a:off x="632520" y="2045166"/>
            <a:ext cx="8352928" cy="1815882"/>
          </a:xfrm>
          <a:prstGeom prst="rect">
            <a:avLst/>
          </a:prstGeom>
          <a:noFill/>
        </p:spPr>
        <p:txBody>
          <a:bodyPr wrap="square" rtlCol="0">
            <a:spAutoFit/>
          </a:bodyPr>
          <a:lstStyle/>
          <a:p>
            <a:pPr marL="342900" indent="-342900">
              <a:buAutoNum type="arabicPeriod"/>
            </a:pPr>
            <a:r>
              <a:rPr lang="es-PE" sz="2800" b="1" dirty="0" smtClean="0">
                <a:solidFill>
                  <a:srgbClr val="00B7AF"/>
                </a:solidFill>
              </a:rPr>
              <a:t>PLANCC: </a:t>
            </a:r>
            <a:r>
              <a:rPr lang="es-PE" sz="2800" b="1" dirty="0" err="1" smtClean="0">
                <a:solidFill>
                  <a:srgbClr val="00B7AF"/>
                </a:solidFill>
              </a:rPr>
              <a:t>structure</a:t>
            </a:r>
            <a:r>
              <a:rPr lang="es-PE" sz="2800" b="1" dirty="0" smtClean="0">
                <a:solidFill>
                  <a:srgbClr val="00B7AF"/>
                </a:solidFill>
              </a:rPr>
              <a:t> and </a:t>
            </a:r>
            <a:r>
              <a:rPr lang="es-PE" sz="2800" b="1" dirty="0" err="1" smtClean="0">
                <a:solidFill>
                  <a:srgbClr val="00B7AF"/>
                </a:solidFill>
              </a:rPr>
              <a:t>results</a:t>
            </a:r>
            <a:endParaRPr lang="es-PE" sz="2800" b="1" dirty="0" smtClean="0">
              <a:solidFill>
                <a:srgbClr val="00B7AF"/>
              </a:solidFill>
            </a:endParaRPr>
          </a:p>
          <a:p>
            <a:pPr marL="342900" indent="-342900">
              <a:buAutoNum type="arabicPeriod"/>
            </a:pPr>
            <a:r>
              <a:rPr lang="es-PE" sz="2800" b="1" dirty="0" smtClean="0">
                <a:solidFill>
                  <a:srgbClr val="00B7AF"/>
                </a:solidFill>
              </a:rPr>
              <a:t>NAMA - </a:t>
            </a:r>
            <a:r>
              <a:rPr lang="es-PE" sz="2800" b="1" dirty="0" err="1" smtClean="0">
                <a:solidFill>
                  <a:srgbClr val="00B7AF"/>
                </a:solidFill>
              </a:rPr>
              <a:t>initiatives</a:t>
            </a:r>
            <a:r>
              <a:rPr lang="es-PE" sz="2800" b="1" dirty="0" smtClean="0">
                <a:solidFill>
                  <a:srgbClr val="00B7AF"/>
                </a:solidFill>
              </a:rPr>
              <a:t> in </a:t>
            </a:r>
            <a:r>
              <a:rPr lang="es-PE" sz="2800" b="1" dirty="0" err="1" smtClean="0">
                <a:solidFill>
                  <a:srgbClr val="00B7AF"/>
                </a:solidFill>
              </a:rPr>
              <a:t>Peru</a:t>
            </a:r>
            <a:endParaRPr lang="es-PE" sz="2800" b="1" dirty="0" smtClean="0">
              <a:solidFill>
                <a:srgbClr val="00B7AF"/>
              </a:solidFill>
            </a:endParaRPr>
          </a:p>
          <a:p>
            <a:pPr marL="342900" indent="-342900">
              <a:buAutoNum type="arabicPeriod"/>
            </a:pPr>
            <a:r>
              <a:rPr lang="es-PE" sz="2800" b="1" dirty="0" smtClean="0">
                <a:solidFill>
                  <a:srgbClr val="00B7AF"/>
                </a:solidFill>
              </a:rPr>
              <a:t>INDC in </a:t>
            </a:r>
            <a:r>
              <a:rPr lang="es-PE" sz="2800" b="1" dirty="0" err="1" smtClean="0">
                <a:solidFill>
                  <a:srgbClr val="00B7AF"/>
                </a:solidFill>
              </a:rPr>
              <a:t>Peru</a:t>
            </a:r>
            <a:endParaRPr lang="es-PE" sz="2800" b="1" dirty="0" smtClean="0">
              <a:solidFill>
                <a:srgbClr val="00B7AF"/>
              </a:solidFill>
            </a:endParaRPr>
          </a:p>
          <a:p>
            <a:pPr marL="342900" indent="-342900">
              <a:buAutoNum type="arabicPeriod"/>
            </a:pPr>
            <a:r>
              <a:rPr lang="es-PE" sz="2800" b="1" dirty="0" err="1" smtClean="0">
                <a:solidFill>
                  <a:srgbClr val="00B7AF"/>
                </a:solidFill>
              </a:rPr>
              <a:t>Private</a:t>
            </a:r>
            <a:r>
              <a:rPr lang="es-PE" sz="2800" b="1" dirty="0" smtClean="0">
                <a:solidFill>
                  <a:srgbClr val="00B7AF"/>
                </a:solidFill>
              </a:rPr>
              <a:t> </a:t>
            </a:r>
            <a:r>
              <a:rPr lang="es-PE" sz="2800" b="1" dirty="0" err="1" smtClean="0">
                <a:solidFill>
                  <a:srgbClr val="00B7AF"/>
                </a:solidFill>
              </a:rPr>
              <a:t>initiatives</a:t>
            </a:r>
            <a:r>
              <a:rPr lang="es-PE" sz="2800" b="1" dirty="0" smtClean="0">
                <a:solidFill>
                  <a:srgbClr val="00B7AF"/>
                </a:solidFill>
              </a:rPr>
              <a:t> </a:t>
            </a:r>
            <a:r>
              <a:rPr lang="es-PE" sz="2800" b="1" dirty="0" err="1" smtClean="0">
                <a:solidFill>
                  <a:srgbClr val="00B7AF"/>
                </a:solidFill>
              </a:rPr>
              <a:t>on</a:t>
            </a:r>
            <a:r>
              <a:rPr lang="es-PE" sz="2800" b="1" dirty="0" smtClean="0">
                <a:solidFill>
                  <a:srgbClr val="00B7AF"/>
                </a:solidFill>
              </a:rPr>
              <a:t> </a:t>
            </a:r>
            <a:r>
              <a:rPr lang="es-PE" sz="2800" b="1" dirty="0" err="1" smtClean="0">
                <a:solidFill>
                  <a:srgbClr val="00B7AF"/>
                </a:solidFill>
              </a:rPr>
              <a:t>mitigation</a:t>
            </a:r>
            <a:endParaRPr lang="es-PE" sz="2800" b="1" dirty="0">
              <a:solidFill>
                <a:srgbClr val="00B7AF"/>
              </a:solidFill>
            </a:endParaRPr>
          </a:p>
        </p:txBody>
      </p:sp>
    </p:spTree>
    <p:extLst>
      <p:ext uri="{BB962C8B-B14F-4D97-AF65-F5344CB8AC3E}">
        <p14:creationId xmlns:p14="http://schemas.microsoft.com/office/powerpoint/2010/main" val="3552753899"/>
      </p:ext>
    </p:extLst>
  </p:cSld>
  <p:clrMapOvr>
    <a:masterClrMapping/>
  </p:clrMapOvr>
  <p:transition spd="slow" advClick="0" advTm="9267"/>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corner1.png"/>
          <p:cNvPicPr>
            <a:picLocks noChangeAspect="1"/>
          </p:cNvPicPr>
          <p:nvPr/>
        </p:nvPicPr>
        <p:blipFill>
          <a:blip r:embed="rId2"/>
          <a:stretch>
            <a:fillRect/>
          </a:stretch>
        </p:blipFill>
        <p:spPr>
          <a:xfrm>
            <a:off x="0" y="0"/>
            <a:ext cx="2685293" cy="1792228"/>
          </a:xfrm>
          <a:prstGeom prst="rect">
            <a:avLst/>
          </a:prstGeom>
        </p:spPr>
      </p:pic>
      <p:pic>
        <p:nvPicPr>
          <p:cNvPr id="6" name="5 Imagen" descr="corner2.png"/>
          <p:cNvPicPr>
            <a:picLocks noChangeAspect="1"/>
          </p:cNvPicPr>
          <p:nvPr/>
        </p:nvPicPr>
        <p:blipFill>
          <a:blip r:embed="rId3"/>
          <a:stretch>
            <a:fillRect/>
          </a:stretch>
        </p:blipFill>
        <p:spPr>
          <a:xfrm>
            <a:off x="7229854" y="5071868"/>
            <a:ext cx="2676149" cy="1786132"/>
          </a:xfrm>
          <a:prstGeom prst="rect">
            <a:avLst/>
          </a:prstGeom>
        </p:spPr>
      </p:pic>
      <p:pic>
        <p:nvPicPr>
          <p:cNvPr id="19" name="Imagen 18" descr="logo-PlanCC-transparency.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4552" y="1484784"/>
            <a:ext cx="4016896" cy="1835390"/>
          </a:xfrm>
          <a:prstGeom prst="rect">
            <a:avLst/>
          </a:prstGeom>
        </p:spPr>
      </p:pic>
      <p:grpSp>
        <p:nvGrpSpPr>
          <p:cNvPr id="18" name="17 Grupo"/>
          <p:cNvGrpSpPr/>
          <p:nvPr/>
        </p:nvGrpSpPr>
        <p:grpSpPr>
          <a:xfrm>
            <a:off x="622510" y="4047452"/>
            <a:ext cx="8640960" cy="1290646"/>
            <a:chOff x="704528" y="3938554"/>
            <a:chExt cx="8640960" cy="1290646"/>
          </a:xfrm>
        </p:grpSpPr>
        <p:pic>
          <p:nvPicPr>
            <p:cNvPr id="20" name="19 Imagen" descr="plantilla-plancc_23_03.jpg"/>
            <p:cNvPicPr>
              <a:picLocks noChangeAspect="1"/>
            </p:cNvPicPr>
            <p:nvPr/>
          </p:nvPicPr>
          <p:blipFill>
            <a:blip r:embed="rId5" cstate="print"/>
            <a:stretch>
              <a:fillRect/>
            </a:stretch>
          </p:blipFill>
          <p:spPr>
            <a:xfrm>
              <a:off x="776536" y="3938554"/>
              <a:ext cx="1797235" cy="460092"/>
            </a:xfrm>
            <a:prstGeom prst="rect">
              <a:avLst/>
            </a:prstGeom>
          </p:spPr>
        </p:pic>
        <p:pic>
          <p:nvPicPr>
            <p:cNvPr id="21" name="20 Imagen" descr="plantilla-plancc_23_05.jpg"/>
            <p:cNvPicPr>
              <a:picLocks noChangeAspect="1"/>
            </p:cNvPicPr>
            <p:nvPr/>
          </p:nvPicPr>
          <p:blipFill>
            <a:blip r:embed="rId6" cstate="print"/>
            <a:stretch>
              <a:fillRect/>
            </a:stretch>
          </p:blipFill>
          <p:spPr>
            <a:xfrm>
              <a:off x="2757121" y="3938554"/>
              <a:ext cx="1725345" cy="460092"/>
            </a:xfrm>
            <a:prstGeom prst="rect">
              <a:avLst/>
            </a:prstGeom>
          </p:spPr>
        </p:pic>
        <p:pic>
          <p:nvPicPr>
            <p:cNvPr id="22" name="21 Imagen" descr="plantilla-plancc_23_07.jpg"/>
            <p:cNvPicPr>
              <a:picLocks noChangeAspect="1"/>
            </p:cNvPicPr>
            <p:nvPr/>
          </p:nvPicPr>
          <p:blipFill>
            <a:blip r:embed="rId7" cstate="print"/>
            <a:stretch>
              <a:fillRect/>
            </a:stretch>
          </p:blipFill>
          <p:spPr>
            <a:xfrm>
              <a:off x="4665816" y="3938554"/>
              <a:ext cx="1413824" cy="460092"/>
            </a:xfrm>
            <a:prstGeom prst="rect">
              <a:avLst/>
            </a:prstGeom>
          </p:spPr>
        </p:pic>
        <p:pic>
          <p:nvPicPr>
            <p:cNvPr id="23" name="22 Imagen" descr="plantilla-plancc_23_09.jpg"/>
            <p:cNvPicPr>
              <a:picLocks noChangeAspect="1"/>
            </p:cNvPicPr>
            <p:nvPr/>
          </p:nvPicPr>
          <p:blipFill>
            <a:blip r:embed="rId8" cstate="print"/>
            <a:stretch>
              <a:fillRect/>
            </a:stretch>
          </p:blipFill>
          <p:spPr>
            <a:xfrm>
              <a:off x="6262990" y="3938554"/>
              <a:ext cx="1754101" cy="460092"/>
            </a:xfrm>
            <a:prstGeom prst="rect">
              <a:avLst/>
            </a:prstGeom>
          </p:spPr>
        </p:pic>
        <p:pic>
          <p:nvPicPr>
            <p:cNvPr id="24" name="23 Imagen" descr="plantilla-plancc_23_10.jpg"/>
            <p:cNvPicPr>
              <a:picLocks noChangeAspect="1"/>
            </p:cNvPicPr>
            <p:nvPr/>
          </p:nvPicPr>
          <p:blipFill>
            <a:blip r:embed="rId9"/>
            <a:stretch>
              <a:fillRect/>
            </a:stretch>
          </p:blipFill>
          <p:spPr>
            <a:xfrm>
              <a:off x="7974371" y="3938554"/>
              <a:ext cx="1361105" cy="460092"/>
            </a:xfrm>
            <a:prstGeom prst="rect">
              <a:avLst/>
            </a:prstGeom>
          </p:spPr>
        </p:pic>
        <p:pic>
          <p:nvPicPr>
            <p:cNvPr id="25" name="24 Imagen" descr="plantilla-plancc_23_30.jpg"/>
            <p:cNvPicPr>
              <a:picLocks noChangeAspect="1"/>
            </p:cNvPicPr>
            <p:nvPr/>
          </p:nvPicPr>
          <p:blipFill>
            <a:blip r:embed="rId10"/>
            <a:stretch>
              <a:fillRect/>
            </a:stretch>
          </p:blipFill>
          <p:spPr>
            <a:xfrm>
              <a:off x="704528" y="4730977"/>
              <a:ext cx="1388889" cy="376565"/>
            </a:xfrm>
            <a:prstGeom prst="rect">
              <a:avLst/>
            </a:prstGeom>
          </p:spPr>
        </p:pic>
        <p:pic>
          <p:nvPicPr>
            <p:cNvPr id="26" name="25 Imagen" descr="plantilla-plancc_23_17.jpg"/>
            <p:cNvPicPr>
              <a:picLocks noChangeAspect="1"/>
            </p:cNvPicPr>
            <p:nvPr/>
          </p:nvPicPr>
          <p:blipFill>
            <a:blip r:embed="rId11"/>
            <a:stretch>
              <a:fillRect/>
            </a:stretch>
          </p:blipFill>
          <p:spPr>
            <a:xfrm>
              <a:off x="2392940" y="4588102"/>
              <a:ext cx="1135917" cy="627607"/>
            </a:xfrm>
            <a:prstGeom prst="rect">
              <a:avLst/>
            </a:prstGeom>
          </p:spPr>
        </p:pic>
        <p:pic>
          <p:nvPicPr>
            <p:cNvPr id="27" name="26 Imagen"/>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28380" y="4586626"/>
              <a:ext cx="1088632" cy="642574"/>
            </a:xfrm>
            <a:prstGeom prst="rect">
              <a:avLst/>
            </a:prstGeom>
          </p:spPr>
        </p:pic>
        <p:pic>
          <p:nvPicPr>
            <p:cNvPr id="28" name="27 Imagen" descr="plantilla-plancc_23_25.jpg"/>
            <p:cNvPicPr>
              <a:picLocks noChangeAspect="1"/>
            </p:cNvPicPr>
            <p:nvPr/>
          </p:nvPicPr>
          <p:blipFill>
            <a:blip r:embed="rId13" cstate="print"/>
            <a:stretch>
              <a:fillRect/>
            </a:stretch>
          </p:blipFill>
          <p:spPr>
            <a:xfrm>
              <a:off x="6079640" y="4707454"/>
              <a:ext cx="31765" cy="360000"/>
            </a:xfrm>
            <a:prstGeom prst="rect">
              <a:avLst/>
            </a:prstGeom>
          </p:spPr>
        </p:pic>
        <p:pic>
          <p:nvPicPr>
            <p:cNvPr id="29" name="28 Imagen" descr="plantilla-plancc_23_20.jpg"/>
            <p:cNvPicPr>
              <a:picLocks noChangeAspect="1"/>
            </p:cNvPicPr>
            <p:nvPr/>
          </p:nvPicPr>
          <p:blipFill>
            <a:blip r:embed="rId14"/>
            <a:stretch>
              <a:fillRect/>
            </a:stretch>
          </p:blipFill>
          <p:spPr>
            <a:xfrm>
              <a:off x="5216535" y="4620168"/>
              <a:ext cx="747214" cy="543927"/>
            </a:xfrm>
            <a:prstGeom prst="rect">
              <a:avLst/>
            </a:prstGeom>
          </p:spPr>
        </p:pic>
        <p:pic>
          <p:nvPicPr>
            <p:cNvPr id="30" name="29 Imagen" descr="plantilla-plancc_23_27.jpg"/>
            <p:cNvPicPr>
              <a:picLocks noChangeAspect="1"/>
            </p:cNvPicPr>
            <p:nvPr/>
          </p:nvPicPr>
          <p:blipFill>
            <a:blip r:embed="rId15"/>
            <a:stretch>
              <a:fillRect/>
            </a:stretch>
          </p:blipFill>
          <p:spPr>
            <a:xfrm>
              <a:off x="6263272" y="4661225"/>
              <a:ext cx="1323862" cy="376565"/>
            </a:xfrm>
            <a:prstGeom prst="rect">
              <a:avLst/>
            </a:prstGeom>
          </p:spPr>
        </p:pic>
        <p:pic>
          <p:nvPicPr>
            <p:cNvPr id="31" name="Imagen 1" descr="helvetas-logo-transparency.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886656" y="4707454"/>
              <a:ext cx="1458832" cy="418452"/>
            </a:xfrm>
            <a:prstGeom prst="rect">
              <a:avLst/>
            </a:prstGeom>
          </p:spPr>
        </p:pic>
      </p:grpSp>
      <p:sp>
        <p:nvSpPr>
          <p:cNvPr id="3" name="Rectángulo 2"/>
          <p:cNvSpPr/>
          <p:nvPr/>
        </p:nvSpPr>
        <p:spPr>
          <a:xfrm>
            <a:off x="3520782" y="3382693"/>
            <a:ext cx="2864439" cy="369332"/>
          </a:xfrm>
          <a:prstGeom prst="rect">
            <a:avLst/>
          </a:prstGeom>
        </p:spPr>
        <p:txBody>
          <a:bodyPr wrap="none">
            <a:spAutoFit/>
          </a:bodyPr>
          <a:lstStyle/>
          <a:p>
            <a:r>
              <a:rPr lang="es-PE" dirty="0">
                <a:solidFill>
                  <a:schemeClr val="accent4"/>
                </a:solidFill>
              </a:rPr>
              <a:t>http://www.planccperu.org/</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6 Triángulo isósceles"/>
          <p:cNvSpPr/>
          <p:nvPr/>
        </p:nvSpPr>
        <p:spPr>
          <a:xfrm rot="18620873">
            <a:off x="-145204" y="-103204"/>
            <a:ext cx="653530" cy="424669"/>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Lst>
            <a:ahLst/>
            <a:cxnLst>
              <a:cxn ang="0">
                <a:pos x="connsiteX0" y="connsiteY0"/>
              </a:cxn>
              <a:cxn ang="0">
                <a:pos x="connsiteX1" y="connsiteY1"/>
              </a:cxn>
              <a:cxn ang="0">
                <a:pos x="connsiteX2" y="connsiteY2"/>
              </a:cxn>
              <a:cxn ang="0">
                <a:pos x="connsiteX3" y="connsiteY3"/>
              </a:cxn>
            </a:cxnLst>
            <a:rect l="l" t="t" r="r" b="b"/>
            <a:pathLst>
              <a:path w="1381323" h="897594">
                <a:moveTo>
                  <a:pt x="0" y="525260"/>
                </a:moveTo>
                <a:lnTo>
                  <a:pt x="616419" y="0"/>
                </a:lnTo>
                <a:lnTo>
                  <a:pt x="1381323" y="897594"/>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7" name="6 Triángulo isósceles"/>
          <p:cNvSpPr/>
          <p:nvPr/>
        </p:nvSpPr>
        <p:spPr>
          <a:xfrm rot="18620873">
            <a:off x="-207637" y="631332"/>
            <a:ext cx="938280" cy="607675"/>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 name="connsiteX0" fmla="*/ 0 w 1386959"/>
              <a:gd name="connsiteY0" fmla="*/ 525260 h 904228"/>
              <a:gd name="connsiteX1" fmla="*/ 616419 w 1386959"/>
              <a:gd name="connsiteY1" fmla="*/ 0 h 904228"/>
              <a:gd name="connsiteX2" fmla="*/ 1386959 w 1386959"/>
              <a:gd name="connsiteY2" fmla="*/ 904229 h 904228"/>
              <a:gd name="connsiteX3" fmla="*/ 0 w 1386959"/>
              <a:gd name="connsiteY3" fmla="*/ 525260 h 904228"/>
              <a:gd name="connsiteX0" fmla="*/ 0 w 1385961"/>
              <a:gd name="connsiteY0" fmla="*/ 525260 h 916501"/>
              <a:gd name="connsiteX1" fmla="*/ 616419 w 1385961"/>
              <a:gd name="connsiteY1" fmla="*/ 0 h 916501"/>
              <a:gd name="connsiteX2" fmla="*/ 1385961 w 1385961"/>
              <a:gd name="connsiteY2" fmla="*/ 916501 h 916501"/>
              <a:gd name="connsiteX3" fmla="*/ 0 w 1385961"/>
              <a:gd name="connsiteY3" fmla="*/ 525260 h 916501"/>
              <a:gd name="connsiteX0" fmla="*/ 0 w 1375687"/>
              <a:gd name="connsiteY0" fmla="*/ 525260 h 890959"/>
              <a:gd name="connsiteX1" fmla="*/ 616419 w 1375687"/>
              <a:gd name="connsiteY1" fmla="*/ 0 h 890959"/>
              <a:gd name="connsiteX2" fmla="*/ 1375688 w 1375687"/>
              <a:gd name="connsiteY2" fmla="*/ 890959 h 890959"/>
              <a:gd name="connsiteX3" fmla="*/ 0 w 1375687"/>
              <a:gd name="connsiteY3" fmla="*/ 525260 h 890959"/>
            </a:gdLst>
            <a:ahLst/>
            <a:cxnLst>
              <a:cxn ang="0">
                <a:pos x="connsiteX0" y="connsiteY0"/>
              </a:cxn>
              <a:cxn ang="0">
                <a:pos x="connsiteX1" y="connsiteY1"/>
              </a:cxn>
              <a:cxn ang="0">
                <a:pos x="connsiteX2" y="connsiteY2"/>
              </a:cxn>
              <a:cxn ang="0">
                <a:pos x="connsiteX3" y="connsiteY3"/>
              </a:cxn>
            </a:cxnLst>
            <a:rect l="l" t="t" r="r" b="b"/>
            <a:pathLst>
              <a:path w="1375687" h="890959">
                <a:moveTo>
                  <a:pt x="0" y="525260"/>
                </a:moveTo>
                <a:lnTo>
                  <a:pt x="616419" y="0"/>
                </a:lnTo>
                <a:lnTo>
                  <a:pt x="1375688" y="890959"/>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9 Rectángulo"/>
          <p:cNvSpPr/>
          <p:nvPr/>
        </p:nvSpPr>
        <p:spPr>
          <a:xfrm>
            <a:off x="1208583" y="736799"/>
            <a:ext cx="3029869" cy="45719"/>
          </a:xfrm>
          <a:prstGeom prst="rect">
            <a:avLst/>
          </a:pr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8" name="6 Triángulo isósceles"/>
          <p:cNvSpPr/>
          <p:nvPr/>
        </p:nvSpPr>
        <p:spPr>
          <a:xfrm rot="7837924">
            <a:off x="8832732" y="6196620"/>
            <a:ext cx="1381323" cy="897594"/>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Lst>
            <a:ahLst/>
            <a:cxnLst>
              <a:cxn ang="0">
                <a:pos x="connsiteX0" y="connsiteY0"/>
              </a:cxn>
              <a:cxn ang="0">
                <a:pos x="connsiteX1" y="connsiteY1"/>
              </a:cxn>
              <a:cxn ang="0">
                <a:pos x="connsiteX2" y="connsiteY2"/>
              </a:cxn>
              <a:cxn ang="0">
                <a:pos x="connsiteX3" y="connsiteY3"/>
              </a:cxn>
            </a:cxnLst>
            <a:rect l="l" t="t" r="r" b="b"/>
            <a:pathLst>
              <a:path w="1381323" h="897594">
                <a:moveTo>
                  <a:pt x="0" y="525260"/>
                </a:moveTo>
                <a:lnTo>
                  <a:pt x="616419" y="0"/>
                </a:lnTo>
                <a:lnTo>
                  <a:pt x="1381323" y="897594"/>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6 Triángulo isósceles"/>
          <p:cNvSpPr/>
          <p:nvPr/>
        </p:nvSpPr>
        <p:spPr>
          <a:xfrm rot="7837924">
            <a:off x="105804" y="97027"/>
            <a:ext cx="1381993" cy="925270"/>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 name="connsiteX0" fmla="*/ 0 w 1381323"/>
              <a:gd name="connsiteY0" fmla="*/ 521393 h 893727"/>
              <a:gd name="connsiteX1" fmla="*/ 611914 w 1381323"/>
              <a:gd name="connsiteY1" fmla="*/ 0 h 893727"/>
              <a:gd name="connsiteX2" fmla="*/ 1381323 w 1381323"/>
              <a:gd name="connsiteY2" fmla="*/ 893727 h 893727"/>
              <a:gd name="connsiteX3" fmla="*/ 0 w 1381323"/>
              <a:gd name="connsiteY3" fmla="*/ 521393 h 893727"/>
              <a:gd name="connsiteX0" fmla="*/ 0 w 1381323"/>
              <a:gd name="connsiteY0" fmla="*/ 529765 h 902099"/>
              <a:gd name="connsiteX1" fmla="*/ 612552 w 1381323"/>
              <a:gd name="connsiteY1" fmla="*/ 0 h 902099"/>
              <a:gd name="connsiteX2" fmla="*/ 1381323 w 1381323"/>
              <a:gd name="connsiteY2" fmla="*/ 902099 h 902099"/>
              <a:gd name="connsiteX3" fmla="*/ 0 w 1381323"/>
              <a:gd name="connsiteY3" fmla="*/ 529765 h 902099"/>
              <a:gd name="connsiteX0" fmla="*/ 0 w 1392923"/>
              <a:gd name="connsiteY0" fmla="*/ 529765 h 915618"/>
              <a:gd name="connsiteX1" fmla="*/ 612552 w 1392923"/>
              <a:gd name="connsiteY1" fmla="*/ 0 h 915618"/>
              <a:gd name="connsiteX2" fmla="*/ 1392923 w 1392923"/>
              <a:gd name="connsiteY2" fmla="*/ 915618 h 915618"/>
              <a:gd name="connsiteX3" fmla="*/ 0 w 1392923"/>
              <a:gd name="connsiteY3" fmla="*/ 529765 h 915618"/>
              <a:gd name="connsiteX0" fmla="*/ 0 w 1409029"/>
              <a:gd name="connsiteY0" fmla="*/ 529765 h 925270"/>
              <a:gd name="connsiteX1" fmla="*/ 612552 w 1409029"/>
              <a:gd name="connsiteY1" fmla="*/ 0 h 925270"/>
              <a:gd name="connsiteX2" fmla="*/ 1409029 w 1409029"/>
              <a:gd name="connsiteY2" fmla="*/ 925270 h 925270"/>
              <a:gd name="connsiteX3" fmla="*/ 0 w 1409029"/>
              <a:gd name="connsiteY3" fmla="*/ 529765 h 925270"/>
              <a:gd name="connsiteX0" fmla="*/ 0 w 1394871"/>
              <a:gd name="connsiteY0" fmla="*/ 509792 h 925270"/>
              <a:gd name="connsiteX1" fmla="*/ 598394 w 1394871"/>
              <a:gd name="connsiteY1" fmla="*/ 0 h 925270"/>
              <a:gd name="connsiteX2" fmla="*/ 1394871 w 1394871"/>
              <a:gd name="connsiteY2" fmla="*/ 925270 h 925270"/>
              <a:gd name="connsiteX3" fmla="*/ 0 w 1394871"/>
              <a:gd name="connsiteY3" fmla="*/ 509792 h 925270"/>
              <a:gd name="connsiteX0" fmla="*/ 0 w 1385859"/>
              <a:gd name="connsiteY0" fmla="*/ 502059 h 925270"/>
              <a:gd name="connsiteX1" fmla="*/ 589382 w 1385859"/>
              <a:gd name="connsiteY1" fmla="*/ 0 h 925270"/>
              <a:gd name="connsiteX2" fmla="*/ 1385859 w 1385859"/>
              <a:gd name="connsiteY2" fmla="*/ 925270 h 925270"/>
              <a:gd name="connsiteX3" fmla="*/ 0 w 1385859"/>
              <a:gd name="connsiteY3" fmla="*/ 502059 h 925270"/>
              <a:gd name="connsiteX0" fmla="*/ 0 w 1381993"/>
              <a:gd name="connsiteY0" fmla="*/ 506565 h 925270"/>
              <a:gd name="connsiteX1" fmla="*/ 585516 w 1381993"/>
              <a:gd name="connsiteY1" fmla="*/ 0 h 925270"/>
              <a:gd name="connsiteX2" fmla="*/ 1381993 w 1381993"/>
              <a:gd name="connsiteY2" fmla="*/ 925270 h 925270"/>
              <a:gd name="connsiteX3" fmla="*/ 0 w 1381993"/>
              <a:gd name="connsiteY3" fmla="*/ 506565 h 925270"/>
            </a:gdLst>
            <a:ahLst/>
            <a:cxnLst>
              <a:cxn ang="0">
                <a:pos x="connsiteX0" y="connsiteY0"/>
              </a:cxn>
              <a:cxn ang="0">
                <a:pos x="connsiteX1" y="connsiteY1"/>
              </a:cxn>
              <a:cxn ang="0">
                <a:pos x="connsiteX2" y="connsiteY2"/>
              </a:cxn>
              <a:cxn ang="0">
                <a:pos x="connsiteX3" y="connsiteY3"/>
              </a:cxn>
            </a:cxnLst>
            <a:rect l="l" t="t" r="r" b="b"/>
            <a:pathLst>
              <a:path w="1381993" h="925270">
                <a:moveTo>
                  <a:pt x="0" y="506565"/>
                </a:moveTo>
                <a:lnTo>
                  <a:pt x="585516" y="0"/>
                </a:lnTo>
                <a:lnTo>
                  <a:pt x="1381993" y="925270"/>
                </a:lnTo>
                <a:lnTo>
                  <a:pt x="0" y="506565"/>
                </a:lnTo>
                <a:close/>
              </a:path>
            </a:pathLst>
          </a:custGeom>
          <a:solidFill>
            <a:srgbClr val="565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11 CuadroTexto"/>
          <p:cNvSpPr txBox="1"/>
          <p:nvPr/>
        </p:nvSpPr>
        <p:spPr>
          <a:xfrm>
            <a:off x="1280592" y="224265"/>
            <a:ext cx="2324675" cy="523220"/>
          </a:xfrm>
          <a:prstGeom prst="rect">
            <a:avLst/>
          </a:prstGeom>
          <a:noFill/>
        </p:spPr>
        <p:txBody>
          <a:bodyPr wrap="none" rtlCol="0">
            <a:spAutoFit/>
          </a:bodyPr>
          <a:lstStyle>
            <a:defPPr>
              <a:defRPr lang="es-PE"/>
            </a:defPPr>
            <a:lvl1pPr>
              <a:defRPr sz="2800" b="1">
                <a:solidFill>
                  <a:srgbClr val="00B7AF"/>
                </a:solidFill>
              </a:defRPr>
            </a:lvl1pPr>
          </a:lstStyle>
          <a:p>
            <a:r>
              <a:rPr lang="es-PE" dirty="0" err="1" smtClean="0"/>
              <a:t>PlanCC</a:t>
            </a:r>
            <a:r>
              <a:rPr lang="es-PE" dirty="0" smtClean="0"/>
              <a:t> </a:t>
            </a:r>
            <a:r>
              <a:rPr lang="es-PE" dirty="0" err="1" smtClean="0"/>
              <a:t>Phases</a:t>
            </a:r>
            <a:endParaRPr lang="es-PE" dirty="0"/>
          </a:p>
        </p:txBody>
      </p:sp>
      <p:sp>
        <p:nvSpPr>
          <p:cNvPr id="28" name="2 Marcador de contenido"/>
          <p:cNvSpPr>
            <a:spLocks noGrp="1"/>
          </p:cNvSpPr>
          <p:nvPr>
            <p:ph idx="1"/>
          </p:nvPr>
        </p:nvSpPr>
        <p:spPr>
          <a:xfrm>
            <a:off x="2130124" y="5085184"/>
            <a:ext cx="6000792" cy="928694"/>
          </a:xfrm>
        </p:spPr>
        <p:txBody>
          <a:bodyPr>
            <a:noAutofit/>
          </a:bodyPr>
          <a:lstStyle/>
          <a:p>
            <a:pPr marL="0" algn="just">
              <a:lnSpc>
                <a:spcPts val="1700"/>
              </a:lnSpc>
              <a:spcBef>
                <a:spcPts val="0"/>
              </a:spcBef>
              <a:buNone/>
            </a:pPr>
            <a:r>
              <a:rPr lang="en-US" sz="1300" dirty="0" err="1">
                <a:solidFill>
                  <a:schemeClr val="tx1">
                    <a:lumMod val="75000"/>
                    <a:lumOff val="25000"/>
                  </a:schemeClr>
                </a:solidFill>
                <a:latin typeface="Helvetica"/>
                <a:cs typeface="Helvetica"/>
              </a:rPr>
              <a:t>PlanCC</a:t>
            </a:r>
            <a:r>
              <a:rPr lang="en-US" sz="1300" dirty="0">
                <a:solidFill>
                  <a:schemeClr val="tx1">
                    <a:lumMod val="75000"/>
                    <a:lumOff val="25000"/>
                  </a:schemeClr>
                </a:solidFill>
                <a:latin typeface="Helvetica"/>
                <a:cs typeface="Helvetica"/>
              </a:rPr>
              <a:t> has as main objective build the scientific bases, policies and capabilities to explore the feasibility of an "clean" or "low carbon" economy and incorporate the approach to climate change in the planning of the country</a:t>
            </a:r>
            <a:endParaRPr lang="es-PE" sz="1300" dirty="0">
              <a:solidFill>
                <a:schemeClr val="tx1">
                  <a:lumMod val="75000"/>
                  <a:lumOff val="25000"/>
                </a:schemeClr>
              </a:solidFill>
              <a:latin typeface="Helvetica"/>
              <a:cs typeface="Helvetica"/>
            </a:endParaRPr>
          </a:p>
        </p:txBody>
      </p:sp>
      <p:pic>
        <p:nvPicPr>
          <p:cNvPr id="29" name="28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560" y="2103268"/>
            <a:ext cx="8285920" cy="2320057"/>
          </a:xfrm>
          <a:prstGeom prst="rect">
            <a:avLst/>
          </a:prstGeom>
        </p:spPr>
      </p:pic>
    </p:spTree>
    <p:extLst>
      <p:ext uri="{BB962C8B-B14F-4D97-AF65-F5344CB8AC3E}">
        <p14:creationId xmlns:p14="http://schemas.microsoft.com/office/powerpoint/2010/main" val="1172773079"/>
      </p:ext>
    </p:ext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fade">
                                      <p:cBhvr>
                                        <p:cTn id="7" dur="20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6 Triángulo isósceles"/>
          <p:cNvSpPr/>
          <p:nvPr/>
        </p:nvSpPr>
        <p:spPr>
          <a:xfrm rot="18620873">
            <a:off x="-145204" y="-103204"/>
            <a:ext cx="653530" cy="424669"/>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Lst>
            <a:ahLst/>
            <a:cxnLst>
              <a:cxn ang="0">
                <a:pos x="connsiteX0" y="connsiteY0"/>
              </a:cxn>
              <a:cxn ang="0">
                <a:pos x="connsiteX1" y="connsiteY1"/>
              </a:cxn>
              <a:cxn ang="0">
                <a:pos x="connsiteX2" y="connsiteY2"/>
              </a:cxn>
              <a:cxn ang="0">
                <a:pos x="connsiteX3" y="connsiteY3"/>
              </a:cxn>
            </a:cxnLst>
            <a:rect l="l" t="t" r="r" b="b"/>
            <a:pathLst>
              <a:path w="1381323" h="897594">
                <a:moveTo>
                  <a:pt x="0" y="525260"/>
                </a:moveTo>
                <a:lnTo>
                  <a:pt x="616419" y="0"/>
                </a:lnTo>
                <a:lnTo>
                  <a:pt x="1381323" y="897594"/>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7" name="6 Triángulo isósceles"/>
          <p:cNvSpPr/>
          <p:nvPr/>
        </p:nvSpPr>
        <p:spPr>
          <a:xfrm rot="18620873">
            <a:off x="-207637" y="631332"/>
            <a:ext cx="938280" cy="607675"/>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 name="connsiteX0" fmla="*/ 0 w 1386959"/>
              <a:gd name="connsiteY0" fmla="*/ 525260 h 904228"/>
              <a:gd name="connsiteX1" fmla="*/ 616419 w 1386959"/>
              <a:gd name="connsiteY1" fmla="*/ 0 h 904228"/>
              <a:gd name="connsiteX2" fmla="*/ 1386959 w 1386959"/>
              <a:gd name="connsiteY2" fmla="*/ 904229 h 904228"/>
              <a:gd name="connsiteX3" fmla="*/ 0 w 1386959"/>
              <a:gd name="connsiteY3" fmla="*/ 525260 h 904228"/>
              <a:gd name="connsiteX0" fmla="*/ 0 w 1385961"/>
              <a:gd name="connsiteY0" fmla="*/ 525260 h 916501"/>
              <a:gd name="connsiteX1" fmla="*/ 616419 w 1385961"/>
              <a:gd name="connsiteY1" fmla="*/ 0 h 916501"/>
              <a:gd name="connsiteX2" fmla="*/ 1385961 w 1385961"/>
              <a:gd name="connsiteY2" fmla="*/ 916501 h 916501"/>
              <a:gd name="connsiteX3" fmla="*/ 0 w 1385961"/>
              <a:gd name="connsiteY3" fmla="*/ 525260 h 916501"/>
              <a:gd name="connsiteX0" fmla="*/ 0 w 1375687"/>
              <a:gd name="connsiteY0" fmla="*/ 525260 h 890959"/>
              <a:gd name="connsiteX1" fmla="*/ 616419 w 1375687"/>
              <a:gd name="connsiteY1" fmla="*/ 0 h 890959"/>
              <a:gd name="connsiteX2" fmla="*/ 1375688 w 1375687"/>
              <a:gd name="connsiteY2" fmla="*/ 890959 h 890959"/>
              <a:gd name="connsiteX3" fmla="*/ 0 w 1375687"/>
              <a:gd name="connsiteY3" fmla="*/ 525260 h 890959"/>
            </a:gdLst>
            <a:ahLst/>
            <a:cxnLst>
              <a:cxn ang="0">
                <a:pos x="connsiteX0" y="connsiteY0"/>
              </a:cxn>
              <a:cxn ang="0">
                <a:pos x="connsiteX1" y="connsiteY1"/>
              </a:cxn>
              <a:cxn ang="0">
                <a:pos x="connsiteX2" y="connsiteY2"/>
              </a:cxn>
              <a:cxn ang="0">
                <a:pos x="connsiteX3" y="connsiteY3"/>
              </a:cxn>
            </a:cxnLst>
            <a:rect l="l" t="t" r="r" b="b"/>
            <a:pathLst>
              <a:path w="1375687" h="890959">
                <a:moveTo>
                  <a:pt x="0" y="525260"/>
                </a:moveTo>
                <a:lnTo>
                  <a:pt x="616419" y="0"/>
                </a:lnTo>
                <a:lnTo>
                  <a:pt x="1375688" y="890959"/>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9 Rectángulo"/>
          <p:cNvSpPr/>
          <p:nvPr/>
        </p:nvSpPr>
        <p:spPr>
          <a:xfrm>
            <a:off x="1208583" y="736799"/>
            <a:ext cx="3029869" cy="45719"/>
          </a:xfrm>
          <a:prstGeom prst="rect">
            <a:avLst/>
          </a:pr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8" name="6 Triángulo isósceles"/>
          <p:cNvSpPr/>
          <p:nvPr/>
        </p:nvSpPr>
        <p:spPr>
          <a:xfrm rot="7837924">
            <a:off x="8832732" y="6196620"/>
            <a:ext cx="1381323" cy="897594"/>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Lst>
            <a:ahLst/>
            <a:cxnLst>
              <a:cxn ang="0">
                <a:pos x="connsiteX0" y="connsiteY0"/>
              </a:cxn>
              <a:cxn ang="0">
                <a:pos x="connsiteX1" y="connsiteY1"/>
              </a:cxn>
              <a:cxn ang="0">
                <a:pos x="connsiteX2" y="connsiteY2"/>
              </a:cxn>
              <a:cxn ang="0">
                <a:pos x="connsiteX3" y="connsiteY3"/>
              </a:cxn>
            </a:cxnLst>
            <a:rect l="l" t="t" r="r" b="b"/>
            <a:pathLst>
              <a:path w="1381323" h="897594">
                <a:moveTo>
                  <a:pt x="0" y="525260"/>
                </a:moveTo>
                <a:lnTo>
                  <a:pt x="616419" y="0"/>
                </a:lnTo>
                <a:lnTo>
                  <a:pt x="1381323" y="897594"/>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6 Triángulo isósceles"/>
          <p:cNvSpPr/>
          <p:nvPr/>
        </p:nvSpPr>
        <p:spPr>
          <a:xfrm rot="7837924">
            <a:off x="105804" y="97027"/>
            <a:ext cx="1381993" cy="925270"/>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 name="connsiteX0" fmla="*/ 0 w 1381323"/>
              <a:gd name="connsiteY0" fmla="*/ 521393 h 893727"/>
              <a:gd name="connsiteX1" fmla="*/ 611914 w 1381323"/>
              <a:gd name="connsiteY1" fmla="*/ 0 h 893727"/>
              <a:gd name="connsiteX2" fmla="*/ 1381323 w 1381323"/>
              <a:gd name="connsiteY2" fmla="*/ 893727 h 893727"/>
              <a:gd name="connsiteX3" fmla="*/ 0 w 1381323"/>
              <a:gd name="connsiteY3" fmla="*/ 521393 h 893727"/>
              <a:gd name="connsiteX0" fmla="*/ 0 w 1381323"/>
              <a:gd name="connsiteY0" fmla="*/ 529765 h 902099"/>
              <a:gd name="connsiteX1" fmla="*/ 612552 w 1381323"/>
              <a:gd name="connsiteY1" fmla="*/ 0 h 902099"/>
              <a:gd name="connsiteX2" fmla="*/ 1381323 w 1381323"/>
              <a:gd name="connsiteY2" fmla="*/ 902099 h 902099"/>
              <a:gd name="connsiteX3" fmla="*/ 0 w 1381323"/>
              <a:gd name="connsiteY3" fmla="*/ 529765 h 902099"/>
              <a:gd name="connsiteX0" fmla="*/ 0 w 1392923"/>
              <a:gd name="connsiteY0" fmla="*/ 529765 h 915618"/>
              <a:gd name="connsiteX1" fmla="*/ 612552 w 1392923"/>
              <a:gd name="connsiteY1" fmla="*/ 0 h 915618"/>
              <a:gd name="connsiteX2" fmla="*/ 1392923 w 1392923"/>
              <a:gd name="connsiteY2" fmla="*/ 915618 h 915618"/>
              <a:gd name="connsiteX3" fmla="*/ 0 w 1392923"/>
              <a:gd name="connsiteY3" fmla="*/ 529765 h 915618"/>
              <a:gd name="connsiteX0" fmla="*/ 0 w 1409029"/>
              <a:gd name="connsiteY0" fmla="*/ 529765 h 925270"/>
              <a:gd name="connsiteX1" fmla="*/ 612552 w 1409029"/>
              <a:gd name="connsiteY1" fmla="*/ 0 h 925270"/>
              <a:gd name="connsiteX2" fmla="*/ 1409029 w 1409029"/>
              <a:gd name="connsiteY2" fmla="*/ 925270 h 925270"/>
              <a:gd name="connsiteX3" fmla="*/ 0 w 1409029"/>
              <a:gd name="connsiteY3" fmla="*/ 529765 h 925270"/>
              <a:gd name="connsiteX0" fmla="*/ 0 w 1394871"/>
              <a:gd name="connsiteY0" fmla="*/ 509792 h 925270"/>
              <a:gd name="connsiteX1" fmla="*/ 598394 w 1394871"/>
              <a:gd name="connsiteY1" fmla="*/ 0 h 925270"/>
              <a:gd name="connsiteX2" fmla="*/ 1394871 w 1394871"/>
              <a:gd name="connsiteY2" fmla="*/ 925270 h 925270"/>
              <a:gd name="connsiteX3" fmla="*/ 0 w 1394871"/>
              <a:gd name="connsiteY3" fmla="*/ 509792 h 925270"/>
              <a:gd name="connsiteX0" fmla="*/ 0 w 1385859"/>
              <a:gd name="connsiteY0" fmla="*/ 502059 h 925270"/>
              <a:gd name="connsiteX1" fmla="*/ 589382 w 1385859"/>
              <a:gd name="connsiteY1" fmla="*/ 0 h 925270"/>
              <a:gd name="connsiteX2" fmla="*/ 1385859 w 1385859"/>
              <a:gd name="connsiteY2" fmla="*/ 925270 h 925270"/>
              <a:gd name="connsiteX3" fmla="*/ 0 w 1385859"/>
              <a:gd name="connsiteY3" fmla="*/ 502059 h 925270"/>
              <a:gd name="connsiteX0" fmla="*/ 0 w 1381993"/>
              <a:gd name="connsiteY0" fmla="*/ 506565 h 925270"/>
              <a:gd name="connsiteX1" fmla="*/ 585516 w 1381993"/>
              <a:gd name="connsiteY1" fmla="*/ 0 h 925270"/>
              <a:gd name="connsiteX2" fmla="*/ 1381993 w 1381993"/>
              <a:gd name="connsiteY2" fmla="*/ 925270 h 925270"/>
              <a:gd name="connsiteX3" fmla="*/ 0 w 1381993"/>
              <a:gd name="connsiteY3" fmla="*/ 506565 h 925270"/>
            </a:gdLst>
            <a:ahLst/>
            <a:cxnLst>
              <a:cxn ang="0">
                <a:pos x="connsiteX0" y="connsiteY0"/>
              </a:cxn>
              <a:cxn ang="0">
                <a:pos x="connsiteX1" y="connsiteY1"/>
              </a:cxn>
              <a:cxn ang="0">
                <a:pos x="connsiteX2" y="connsiteY2"/>
              </a:cxn>
              <a:cxn ang="0">
                <a:pos x="connsiteX3" y="connsiteY3"/>
              </a:cxn>
            </a:cxnLst>
            <a:rect l="l" t="t" r="r" b="b"/>
            <a:pathLst>
              <a:path w="1381993" h="925270">
                <a:moveTo>
                  <a:pt x="0" y="506565"/>
                </a:moveTo>
                <a:lnTo>
                  <a:pt x="585516" y="0"/>
                </a:lnTo>
                <a:lnTo>
                  <a:pt x="1381993" y="925270"/>
                </a:lnTo>
                <a:lnTo>
                  <a:pt x="0" y="506565"/>
                </a:lnTo>
                <a:close/>
              </a:path>
            </a:pathLst>
          </a:custGeom>
          <a:solidFill>
            <a:srgbClr val="565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8"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5917" r="67553"/>
          <a:stretch/>
        </p:blipFill>
        <p:spPr>
          <a:xfrm>
            <a:off x="1352600" y="2992608"/>
            <a:ext cx="2448173" cy="3604744"/>
          </a:xfrm>
          <a:prstGeom prst="rect">
            <a:avLst/>
          </a:prstGeom>
        </p:spPr>
      </p:pic>
      <p:pic>
        <p:nvPicPr>
          <p:cNvPr id="9" name="Imagen 1"/>
          <p:cNvPicPr>
            <a:picLocks noChangeAspect="1"/>
          </p:cNvPicPr>
          <p:nvPr/>
        </p:nvPicPr>
        <p:blipFill rotWithShape="1">
          <a:blip r:embed="rId2" cstate="print">
            <a:extLst>
              <a:ext uri="{28A0092B-C50C-407E-A947-70E740481C1C}">
                <a14:useLocalDpi xmlns:a14="http://schemas.microsoft.com/office/drawing/2010/main" val="0"/>
              </a:ext>
            </a:extLst>
          </a:blip>
          <a:srcRect l="40123" t="15917" b="48627"/>
          <a:stretch/>
        </p:blipFill>
        <p:spPr>
          <a:xfrm>
            <a:off x="5043629" y="3064616"/>
            <a:ext cx="4517883" cy="1520042"/>
          </a:xfrm>
          <a:prstGeom prst="rect">
            <a:avLst/>
          </a:prstGeom>
        </p:spPr>
      </p:pic>
      <p:pic>
        <p:nvPicPr>
          <p:cNvPr id="11" name="Imagen 1"/>
          <p:cNvPicPr>
            <a:picLocks noChangeAspect="1"/>
          </p:cNvPicPr>
          <p:nvPr/>
        </p:nvPicPr>
        <p:blipFill rotWithShape="1">
          <a:blip r:embed="rId2" cstate="print">
            <a:extLst>
              <a:ext uri="{28A0092B-C50C-407E-A947-70E740481C1C}">
                <a14:useLocalDpi xmlns:a14="http://schemas.microsoft.com/office/drawing/2010/main" val="0"/>
              </a:ext>
            </a:extLst>
          </a:blip>
          <a:srcRect l="40123" t="63838"/>
          <a:stretch/>
        </p:blipFill>
        <p:spPr>
          <a:xfrm>
            <a:off x="4395557" y="4898679"/>
            <a:ext cx="4517883" cy="1550313"/>
          </a:xfrm>
          <a:prstGeom prst="rect">
            <a:avLst/>
          </a:prstGeom>
        </p:spPr>
      </p:pic>
      <p:sp>
        <p:nvSpPr>
          <p:cNvPr id="12" name="11 CuadroTexto"/>
          <p:cNvSpPr txBox="1"/>
          <p:nvPr/>
        </p:nvSpPr>
        <p:spPr>
          <a:xfrm>
            <a:off x="1280592" y="224265"/>
            <a:ext cx="3007555" cy="523220"/>
          </a:xfrm>
          <a:prstGeom prst="rect">
            <a:avLst/>
          </a:prstGeom>
          <a:noFill/>
        </p:spPr>
        <p:txBody>
          <a:bodyPr wrap="none" rtlCol="0">
            <a:spAutoFit/>
          </a:bodyPr>
          <a:lstStyle>
            <a:defPPr>
              <a:defRPr lang="es-PE"/>
            </a:defPPr>
            <a:lvl1pPr>
              <a:defRPr sz="2800" b="1">
                <a:solidFill>
                  <a:srgbClr val="00B7AF"/>
                </a:solidFill>
              </a:defRPr>
            </a:lvl1pPr>
          </a:lstStyle>
          <a:p>
            <a:r>
              <a:rPr lang="es-PE" dirty="0"/>
              <a:t>Comunidad </a:t>
            </a:r>
            <a:r>
              <a:rPr lang="es-PE" dirty="0" err="1"/>
              <a:t>PlanCC</a:t>
            </a:r>
            <a:endParaRPr lang="es-PE" dirty="0"/>
          </a:p>
        </p:txBody>
      </p:sp>
      <p:cxnSp>
        <p:nvCxnSpPr>
          <p:cNvPr id="3" name="2 Conector recto"/>
          <p:cNvCxnSpPr/>
          <p:nvPr/>
        </p:nvCxnSpPr>
        <p:spPr>
          <a:xfrm>
            <a:off x="3440832" y="3280640"/>
            <a:ext cx="0" cy="2952328"/>
          </a:xfrm>
          <a:prstGeom prst="line">
            <a:avLst/>
          </a:prstGeom>
          <a:ln w="28575">
            <a:solidFill>
              <a:srgbClr val="00B7AF"/>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flipH="1">
            <a:off x="3440832" y="4720800"/>
            <a:ext cx="5832648" cy="0"/>
          </a:xfrm>
          <a:prstGeom prst="line">
            <a:avLst/>
          </a:prstGeom>
          <a:ln w="28575">
            <a:solidFill>
              <a:srgbClr val="00B7AF"/>
            </a:solidFill>
          </a:ln>
        </p:spPr>
        <p:style>
          <a:lnRef idx="1">
            <a:schemeClr val="accent1"/>
          </a:lnRef>
          <a:fillRef idx="0">
            <a:schemeClr val="accent1"/>
          </a:fillRef>
          <a:effectRef idx="0">
            <a:schemeClr val="accent1"/>
          </a:effectRef>
          <a:fontRef idx="minor">
            <a:schemeClr val="tx1"/>
          </a:fontRef>
        </p:style>
      </p:cxnSp>
      <p:sp>
        <p:nvSpPr>
          <p:cNvPr id="16" name="15 CuadroTexto"/>
          <p:cNvSpPr txBox="1"/>
          <p:nvPr/>
        </p:nvSpPr>
        <p:spPr>
          <a:xfrm>
            <a:off x="209195" y="3280640"/>
            <a:ext cx="1237839" cy="338554"/>
          </a:xfrm>
          <a:prstGeom prst="rect">
            <a:avLst/>
          </a:prstGeom>
          <a:noFill/>
        </p:spPr>
        <p:txBody>
          <a:bodyPr wrap="none" rtlCol="0">
            <a:spAutoFit/>
          </a:bodyPr>
          <a:lstStyle/>
          <a:p>
            <a:r>
              <a:rPr lang="es-PE" sz="1600" dirty="0" smtClean="0">
                <a:solidFill>
                  <a:srgbClr val="56545B"/>
                </a:solidFill>
                <a:latin typeface="DIN Medium" panose="02020500000000000000" pitchFamily="18" charset="0"/>
              </a:rPr>
              <a:t>DONANTES</a:t>
            </a:r>
            <a:endParaRPr lang="es-PE" sz="1600" dirty="0">
              <a:solidFill>
                <a:srgbClr val="56545B"/>
              </a:solidFill>
              <a:latin typeface="DIN Medium" panose="02020500000000000000" pitchFamily="18" charset="0"/>
            </a:endParaRPr>
          </a:p>
        </p:txBody>
      </p:sp>
      <p:sp>
        <p:nvSpPr>
          <p:cNvPr id="21" name="20 CuadroTexto"/>
          <p:cNvSpPr txBox="1"/>
          <p:nvPr/>
        </p:nvSpPr>
        <p:spPr>
          <a:xfrm>
            <a:off x="3507188" y="3294617"/>
            <a:ext cx="2197053" cy="338554"/>
          </a:xfrm>
          <a:prstGeom prst="rect">
            <a:avLst/>
          </a:prstGeom>
          <a:noFill/>
        </p:spPr>
        <p:txBody>
          <a:bodyPr wrap="square" rtlCol="0">
            <a:spAutoFit/>
          </a:bodyPr>
          <a:lstStyle/>
          <a:p>
            <a:r>
              <a:rPr lang="es-PE" sz="1600" dirty="0" smtClean="0">
                <a:solidFill>
                  <a:srgbClr val="56545B"/>
                </a:solidFill>
                <a:latin typeface="DIN Medium" panose="02020500000000000000" pitchFamily="18" charset="0"/>
              </a:rPr>
              <a:t>COLABORADORES</a:t>
            </a:r>
            <a:endParaRPr lang="es-PE" sz="1600" dirty="0">
              <a:solidFill>
                <a:srgbClr val="56545B"/>
              </a:solidFill>
              <a:latin typeface="DIN Medium" panose="02020500000000000000" pitchFamily="18" charset="0"/>
            </a:endParaRPr>
          </a:p>
        </p:txBody>
      </p:sp>
      <p:sp>
        <p:nvSpPr>
          <p:cNvPr id="24" name="23 CuadroTexto"/>
          <p:cNvSpPr txBox="1"/>
          <p:nvPr/>
        </p:nvSpPr>
        <p:spPr>
          <a:xfrm>
            <a:off x="3507187" y="4765375"/>
            <a:ext cx="2197053" cy="338554"/>
          </a:xfrm>
          <a:prstGeom prst="rect">
            <a:avLst/>
          </a:prstGeom>
          <a:noFill/>
        </p:spPr>
        <p:txBody>
          <a:bodyPr wrap="square" rtlCol="0">
            <a:spAutoFit/>
          </a:bodyPr>
          <a:lstStyle/>
          <a:p>
            <a:r>
              <a:rPr lang="es-PE" sz="1600" dirty="0" smtClean="0">
                <a:solidFill>
                  <a:srgbClr val="56545B"/>
                </a:solidFill>
                <a:latin typeface="DIN Medium" panose="02020500000000000000" pitchFamily="18" charset="0"/>
              </a:rPr>
              <a:t>PAÍSES</a:t>
            </a:r>
            <a:endParaRPr lang="es-PE" sz="1600" dirty="0">
              <a:solidFill>
                <a:srgbClr val="56545B"/>
              </a:solidFill>
              <a:latin typeface="DIN Medium" panose="02020500000000000000" pitchFamily="18" charset="0"/>
            </a:endParaRPr>
          </a:p>
        </p:txBody>
      </p:sp>
      <p:sp>
        <p:nvSpPr>
          <p:cNvPr id="25" name="24 CuadroTexto"/>
          <p:cNvSpPr txBox="1"/>
          <p:nvPr/>
        </p:nvSpPr>
        <p:spPr>
          <a:xfrm>
            <a:off x="209195" y="1429918"/>
            <a:ext cx="2197053" cy="338554"/>
          </a:xfrm>
          <a:prstGeom prst="rect">
            <a:avLst/>
          </a:prstGeom>
          <a:noFill/>
        </p:spPr>
        <p:txBody>
          <a:bodyPr wrap="square" rtlCol="0">
            <a:spAutoFit/>
          </a:bodyPr>
          <a:lstStyle/>
          <a:p>
            <a:r>
              <a:rPr lang="es-PE" sz="1600" dirty="0" smtClean="0">
                <a:solidFill>
                  <a:srgbClr val="56545B"/>
                </a:solidFill>
                <a:latin typeface="DIN Medium" panose="02020500000000000000" pitchFamily="18" charset="0"/>
              </a:rPr>
              <a:t>INVESTIGACIÓN</a:t>
            </a:r>
            <a:endParaRPr lang="es-PE" sz="1600" dirty="0">
              <a:solidFill>
                <a:srgbClr val="56545B"/>
              </a:solidFill>
              <a:latin typeface="DIN Medium" panose="02020500000000000000" pitchFamily="18" charset="0"/>
            </a:endParaRPr>
          </a:p>
        </p:txBody>
      </p:sp>
      <p:sp>
        <p:nvSpPr>
          <p:cNvPr id="26" name="25 Rectángulo"/>
          <p:cNvSpPr/>
          <p:nvPr/>
        </p:nvSpPr>
        <p:spPr>
          <a:xfrm>
            <a:off x="1928664" y="1120400"/>
            <a:ext cx="7344816" cy="1872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7" name="Picture 2" descr="https://encrypted-tbn3.gstatic.com/images?q=tbn:ANd9GcTYxOWcxcfSfjiQnAAOJZ9rmR6at3AGMHblrwnWZo0qqVXlet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0285" y="1336424"/>
            <a:ext cx="1547601" cy="45641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http://noticias.universia.edu.pe/pe/images/universia/u/un/uni/universidad-villarreal-celebra-su-aniversario-noticias-.jpg"/>
          <p:cNvPicPr>
            <a:picLocks noChangeAspect="1" noChangeArrowheads="1"/>
          </p:cNvPicPr>
          <p:nvPr/>
        </p:nvPicPr>
        <p:blipFill rotWithShape="1">
          <a:blip r:embed="rId4">
            <a:extLst>
              <a:ext uri="{28A0092B-C50C-407E-A947-70E740481C1C}">
                <a14:useLocalDpi xmlns:a14="http://schemas.microsoft.com/office/drawing/2010/main" val="0"/>
              </a:ext>
            </a:extLst>
          </a:blip>
          <a:srcRect t="13031" b="15106"/>
          <a:stretch/>
        </p:blipFill>
        <p:spPr bwMode="auto">
          <a:xfrm>
            <a:off x="5831332" y="1283719"/>
            <a:ext cx="1471238" cy="68816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https://encrypted-tbn3.gstatic.com/images?q=tbn:ANd9GcSLMCjT1xke5HHDZkrdPbEfykrRQn6qcT-jgWiF9lnJ-UCPTDPOcQ"/>
          <p:cNvPicPr>
            <a:picLocks noChangeAspect="1" noChangeArrowheads="1"/>
          </p:cNvPicPr>
          <p:nvPr/>
        </p:nvPicPr>
        <p:blipFill rotWithShape="1">
          <a:blip r:embed="rId5">
            <a:extLst>
              <a:ext uri="{28A0092B-C50C-407E-A947-70E740481C1C}">
                <a14:useLocalDpi xmlns:a14="http://schemas.microsoft.com/office/drawing/2010/main" val="0"/>
              </a:ext>
            </a:extLst>
          </a:blip>
          <a:srcRect l="10821" r="10820" b="1256"/>
          <a:stretch/>
        </p:blipFill>
        <p:spPr bwMode="auto">
          <a:xfrm>
            <a:off x="5831332" y="2195889"/>
            <a:ext cx="1571541" cy="57835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80258" y="1269994"/>
            <a:ext cx="1341883" cy="57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15" descr="http://mdaperu.com/img/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62981" y="2258959"/>
            <a:ext cx="952977" cy="501097"/>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8"/>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39309"/>
          <a:stretch/>
        </p:blipFill>
        <p:spPr bwMode="auto">
          <a:xfrm>
            <a:off x="2298248" y="2253794"/>
            <a:ext cx="1214592" cy="41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19"/>
          <p:cNvPicPr>
            <a:picLocks noChangeAspect="1" noChangeArrowheads="1"/>
          </p:cNvPicPr>
          <p:nvPr/>
        </p:nvPicPr>
        <p:blipFill rotWithShape="1">
          <a:blip r:embed="rId9">
            <a:extLst>
              <a:ext uri="{28A0092B-C50C-407E-A947-70E740481C1C}">
                <a14:useLocalDpi xmlns:a14="http://schemas.microsoft.com/office/drawing/2010/main" val="0"/>
              </a:ext>
            </a:extLst>
          </a:blip>
          <a:srcRect t="11850" b="18188"/>
          <a:stretch/>
        </p:blipFill>
        <p:spPr bwMode="auto">
          <a:xfrm>
            <a:off x="7912227" y="1269994"/>
            <a:ext cx="1054486" cy="67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43 Image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73562" y="2181594"/>
            <a:ext cx="1411486" cy="554673"/>
          </a:xfrm>
          <a:prstGeom prst="rect">
            <a:avLst/>
          </a:prstGeom>
        </p:spPr>
      </p:pic>
    </p:spTree>
    <p:extLst>
      <p:ext uri="{BB962C8B-B14F-4D97-AF65-F5344CB8AC3E}">
        <p14:creationId xmlns:p14="http://schemas.microsoft.com/office/powerpoint/2010/main" val="686266221"/>
      </p:ext>
    </p:extLst>
  </p:cSld>
  <p:clrMapOvr>
    <a:masterClrMapping/>
  </p:clrMapOvr>
  <p:transition spd="slow"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6 Triángulo isósceles"/>
          <p:cNvSpPr/>
          <p:nvPr/>
        </p:nvSpPr>
        <p:spPr>
          <a:xfrm rot="18620873">
            <a:off x="-145204" y="-103204"/>
            <a:ext cx="653530" cy="424669"/>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Lst>
            <a:ahLst/>
            <a:cxnLst>
              <a:cxn ang="0">
                <a:pos x="connsiteX0" y="connsiteY0"/>
              </a:cxn>
              <a:cxn ang="0">
                <a:pos x="connsiteX1" y="connsiteY1"/>
              </a:cxn>
              <a:cxn ang="0">
                <a:pos x="connsiteX2" y="connsiteY2"/>
              </a:cxn>
              <a:cxn ang="0">
                <a:pos x="connsiteX3" y="connsiteY3"/>
              </a:cxn>
            </a:cxnLst>
            <a:rect l="l" t="t" r="r" b="b"/>
            <a:pathLst>
              <a:path w="1381323" h="897594">
                <a:moveTo>
                  <a:pt x="0" y="525260"/>
                </a:moveTo>
                <a:lnTo>
                  <a:pt x="616419" y="0"/>
                </a:lnTo>
                <a:lnTo>
                  <a:pt x="1381323" y="897594"/>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7" name="6 Triángulo isósceles"/>
          <p:cNvSpPr/>
          <p:nvPr/>
        </p:nvSpPr>
        <p:spPr>
          <a:xfrm rot="18620873">
            <a:off x="-207637" y="631332"/>
            <a:ext cx="938280" cy="607675"/>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 name="connsiteX0" fmla="*/ 0 w 1386959"/>
              <a:gd name="connsiteY0" fmla="*/ 525260 h 904228"/>
              <a:gd name="connsiteX1" fmla="*/ 616419 w 1386959"/>
              <a:gd name="connsiteY1" fmla="*/ 0 h 904228"/>
              <a:gd name="connsiteX2" fmla="*/ 1386959 w 1386959"/>
              <a:gd name="connsiteY2" fmla="*/ 904229 h 904228"/>
              <a:gd name="connsiteX3" fmla="*/ 0 w 1386959"/>
              <a:gd name="connsiteY3" fmla="*/ 525260 h 904228"/>
              <a:gd name="connsiteX0" fmla="*/ 0 w 1385961"/>
              <a:gd name="connsiteY0" fmla="*/ 525260 h 916501"/>
              <a:gd name="connsiteX1" fmla="*/ 616419 w 1385961"/>
              <a:gd name="connsiteY1" fmla="*/ 0 h 916501"/>
              <a:gd name="connsiteX2" fmla="*/ 1385961 w 1385961"/>
              <a:gd name="connsiteY2" fmla="*/ 916501 h 916501"/>
              <a:gd name="connsiteX3" fmla="*/ 0 w 1385961"/>
              <a:gd name="connsiteY3" fmla="*/ 525260 h 916501"/>
              <a:gd name="connsiteX0" fmla="*/ 0 w 1375687"/>
              <a:gd name="connsiteY0" fmla="*/ 525260 h 890959"/>
              <a:gd name="connsiteX1" fmla="*/ 616419 w 1375687"/>
              <a:gd name="connsiteY1" fmla="*/ 0 h 890959"/>
              <a:gd name="connsiteX2" fmla="*/ 1375688 w 1375687"/>
              <a:gd name="connsiteY2" fmla="*/ 890959 h 890959"/>
              <a:gd name="connsiteX3" fmla="*/ 0 w 1375687"/>
              <a:gd name="connsiteY3" fmla="*/ 525260 h 890959"/>
            </a:gdLst>
            <a:ahLst/>
            <a:cxnLst>
              <a:cxn ang="0">
                <a:pos x="connsiteX0" y="connsiteY0"/>
              </a:cxn>
              <a:cxn ang="0">
                <a:pos x="connsiteX1" y="connsiteY1"/>
              </a:cxn>
              <a:cxn ang="0">
                <a:pos x="connsiteX2" y="connsiteY2"/>
              </a:cxn>
              <a:cxn ang="0">
                <a:pos x="connsiteX3" y="connsiteY3"/>
              </a:cxn>
            </a:cxnLst>
            <a:rect l="l" t="t" r="r" b="b"/>
            <a:pathLst>
              <a:path w="1375687" h="890959">
                <a:moveTo>
                  <a:pt x="0" y="525260"/>
                </a:moveTo>
                <a:lnTo>
                  <a:pt x="616419" y="0"/>
                </a:lnTo>
                <a:lnTo>
                  <a:pt x="1375688" y="890959"/>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9 Rectángulo"/>
          <p:cNvSpPr/>
          <p:nvPr/>
        </p:nvSpPr>
        <p:spPr>
          <a:xfrm>
            <a:off x="1208584" y="736799"/>
            <a:ext cx="5518948" cy="45719"/>
          </a:xfrm>
          <a:prstGeom prst="rect">
            <a:avLst/>
          </a:pr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8" name="6 Triángulo isósceles"/>
          <p:cNvSpPr/>
          <p:nvPr/>
        </p:nvSpPr>
        <p:spPr>
          <a:xfrm rot="7837924">
            <a:off x="8832732" y="6196620"/>
            <a:ext cx="1381323" cy="897594"/>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Lst>
            <a:ahLst/>
            <a:cxnLst>
              <a:cxn ang="0">
                <a:pos x="connsiteX0" y="connsiteY0"/>
              </a:cxn>
              <a:cxn ang="0">
                <a:pos x="connsiteX1" y="connsiteY1"/>
              </a:cxn>
              <a:cxn ang="0">
                <a:pos x="connsiteX2" y="connsiteY2"/>
              </a:cxn>
              <a:cxn ang="0">
                <a:pos x="connsiteX3" y="connsiteY3"/>
              </a:cxn>
            </a:cxnLst>
            <a:rect l="l" t="t" r="r" b="b"/>
            <a:pathLst>
              <a:path w="1381323" h="897594">
                <a:moveTo>
                  <a:pt x="0" y="525260"/>
                </a:moveTo>
                <a:lnTo>
                  <a:pt x="616419" y="0"/>
                </a:lnTo>
                <a:lnTo>
                  <a:pt x="1381323" y="897594"/>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6 Triángulo isósceles"/>
          <p:cNvSpPr/>
          <p:nvPr/>
        </p:nvSpPr>
        <p:spPr>
          <a:xfrm rot="7837924">
            <a:off x="105804" y="97027"/>
            <a:ext cx="1381993" cy="925270"/>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 name="connsiteX0" fmla="*/ 0 w 1381323"/>
              <a:gd name="connsiteY0" fmla="*/ 521393 h 893727"/>
              <a:gd name="connsiteX1" fmla="*/ 611914 w 1381323"/>
              <a:gd name="connsiteY1" fmla="*/ 0 h 893727"/>
              <a:gd name="connsiteX2" fmla="*/ 1381323 w 1381323"/>
              <a:gd name="connsiteY2" fmla="*/ 893727 h 893727"/>
              <a:gd name="connsiteX3" fmla="*/ 0 w 1381323"/>
              <a:gd name="connsiteY3" fmla="*/ 521393 h 893727"/>
              <a:gd name="connsiteX0" fmla="*/ 0 w 1381323"/>
              <a:gd name="connsiteY0" fmla="*/ 529765 h 902099"/>
              <a:gd name="connsiteX1" fmla="*/ 612552 w 1381323"/>
              <a:gd name="connsiteY1" fmla="*/ 0 h 902099"/>
              <a:gd name="connsiteX2" fmla="*/ 1381323 w 1381323"/>
              <a:gd name="connsiteY2" fmla="*/ 902099 h 902099"/>
              <a:gd name="connsiteX3" fmla="*/ 0 w 1381323"/>
              <a:gd name="connsiteY3" fmla="*/ 529765 h 902099"/>
              <a:gd name="connsiteX0" fmla="*/ 0 w 1392923"/>
              <a:gd name="connsiteY0" fmla="*/ 529765 h 915618"/>
              <a:gd name="connsiteX1" fmla="*/ 612552 w 1392923"/>
              <a:gd name="connsiteY1" fmla="*/ 0 h 915618"/>
              <a:gd name="connsiteX2" fmla="*/ 1392923 w 1392923"/>
              <a:gd name="connsiteY2" fmla="*/ 915618 h 915618"/>
              <a:gd name="connsiteX3" fmla="*/ 0 w 1392923"/>
              <a:gd name="connsiteY3" fmla="*/ 529765 h 915618"/>
              <a:gd name="connsiteX0" fmla="*/ 0 w 1409029"/>
              <a:gd name="connsiteY0" fmla="*/ 529765 h 925270"/>
              <a:gd name="connsiteX1" fmla="*/ 612552 w 1409029"/>
              <a:gd name="connsiteY1" fmla="*/ 0 h 925270"/>
              <a:gd name="connsiteX2" fmla="*/ 1409029 w 1409029"/>
              <a:gd name="connsiteY2" fmla="*/ 925270 h 925270"/>
              <a:gd name="connsiteX3" fmla="*/ 0 w 1409029"/>
              <a:gd name="connsiteY3" fmla="*/ 529765 h 925270"/>
              <a:gd name="connsiteX0" fmla="*/ 0 w 1394871"/>
              <a:gd name="connsiteY0" fmla="*/ 509792 h 925270"/>
              <a:gd name="connsiteX1" fmla="*/ 598394 w 1394871"/>
              <a:gd name="connsiteY1" fmla="*/ 0 h 925270"/>
              <a:gd name="connsiteX2" fmla="*/ 1394871 w 1394871"/>
              <a:gd name="connsiteY2" fmla="*/ 925270 h 925270"/>
              <a:gd name="connsiteX3" fmla="*/ 0 w 1394871"/>
              <a:gd name="connsiteY3" fmla="*/ 509792 h 925270"/>
              <a:gd name="connsiteX0" fmla="*/ 0 w 1385859"/>
              <a:gd name="connsiteY0" fmla="*/ 502059 h 925270"/>
              <a:gd name="connsiteX1" fmla="*/ 589382 w 1385859"/>
              <a:gd name="connsiteY1" fmla="*/ 0 h 925270"/>
              <a:gd name="connsiteX2" fmla="*/ 1385859 w 1385859"/>
              <a:gd name="connsiteY2" fmla="*/ 925270 h 925270"/>
              <a:gd name="connsiteX3" fmla="*/ 0 w 1385859"/>
              <a:gd name="connsiteY3" fmla="*/ 502059 h 925270"/>
              <a:gd name="connsiteX0" fmla="*/ 0 w 1381993"/>
              <a:gd name="connsiteY0" fmla="*/ 506565 h 925270"/>
              <a:gd name="connsiteX1" fmla="*/ 585516 w 1381993"/>
              <a:gd name="connsiteY1" fmla="*/ 0 h 925270"/>
              <a:gd name="connsiteX2" fmla="*/ 1381993 w 1381993"/>
              <a:gd name="connsiteY2" fmla="*/ 925270 h 925270"/>
              <a:gd name="connsiteX3" fmla="*/ 0 w 1381993"/>
              <a:gd name="connsiteY3" fmla="*/ 506565 h 925270"/>
            </a:gdLst>
            <a:ahLst/>
            <a:cxnLst>
              <a:cxn ang="0">
                <a:pos x="connsiteX0" y="connsiteY0"/>
              </a:cxn>
              <a:cxn ang="0">
                <a:pos x="connsiteX1" y="connsiteY1"/>
              </a:cxn>
              <a:cxn ang="0">
                <a:pos x="connsiteX2" y="connsiteY2"/>
              </a:cxn>
              <a:cxn ang="0">
                <a:pos x="connsiteX3" y="connsiteY3"/>
              </a:cxn>
            </a:cxnLst>
            <a:rect l="l" t="t" r="r" b="b"/>
            <a:pathLst>
              <a:path w="1381993" h="925270">
                <a:moveTo>
                  <a:pt x="0" y="506565"/>
                </a:moveTo>
                <a:lnTo>
                  <a:pt x="585516" y="0"/>
                </a:lnTo>
                <a:lnTo>
                  <a:pt x="1381993" y="925270"/>
                </a:lnTo>
                <a:lnTo>
                  <a:pt x="0" y="506565"/>
                </a:lnTo>
                <a:close/>
              </a:path>
            </a:pathLst>
          </a:custGeom>
          <a:solidFill>
            <a:srgbClr val="565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7 CuadroTexto"/>
          <p:cNvSpPr txBox="1"/>
          <p:nvPr/>
        </p:nvSpPr>
        <p:spPr>
          <a:xfrm>
            <a:off x="1280592" y="224265"/>
            <a:ext cx="5446940" cy="523220"/>
          </a:xfrm>
          <a:prstGeom prst="rect">
            <a:avLst/>
          </a:prstGeom>
          <a:noFill/>
        </p:spPr>
        <p:txBody>
          <a:bodyPr wrap="none" rtlCol="0">
            <a:spAutoFit/>
          </a:bodyPr>
          <a:lstStyle>
            <a:defPPr>
              <a:defRPr lang="es-PE"/>
            </a:defPPr>
            <a:lvl1pPr>
              <a:defRPr sz="2800" b="1">
                <a:solidFill>
                  <a:srgbClr val="00B7AF"/>
                </a:solidFill>
              </a:defRPr>
            </a:lvl1pPr>
          </a:lstStyle>
          <a:p>
            <a:r>
              <a:rPr lang="es-PE" dirty="0" err="1" smtClean="0"/>
              <a:t>National</a:t>
            </a:r>
            <a:r>
              <a:rPr lang="es-PE" dirty="0" smtClean="0"/>
              <a:t> </a:t>
            </a:r>
            <a:r>
              <a:rPr lang="es-PE" dirty="0" err="1" smtClean="0"/>
              <a:t>Prospective</a:t>
            </a:r>
            <a:r>
              <a:rPr lang="es-PE" dirty="0" smtClean="0"/>
              <a:t> </a:t>
            </a:r>
            <a:r>
              <a:rPr lang="es-PE" dirty="0" err="1" smtClean="0"/>
              <a:t>Team</a:t>
            </a:r>
            <a:r>
              <a:rPr lang="es-PE" dirty="0" smtClean="0"/>
              <a:t> (ENPCC)</a:t>
            </a:r>
            <a:endParaRPr lang="es-P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72" y="1081658"/>
            <a:ext cx="9509543" cy="5155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4592960" y="5877272"/>
            <a:ext cx="3096344" cy="369332"/>
          </a:xfrm>
          <a:prstGeom prst="rect">
            <a:avLst/>
          </a:prstGeom>
          <a:noFill/>
        </p:spPr>
        <p:txBody>
          <a:bodyPr wrap="square" rtlCol="0">
            <a:spAutoFit/>
          </a:bodyPr>
          <a:lstStyle/>
          <a:p>
            <a:r>
              <a:rPr lang="es-MX" dirty="0" err="1" smtClean="0">
                <a:solidFill>
                  <a:srgbClr val="00B7AF"/>
                </a:solidFill>
                <a:effectLst>
                  <a:outerShdw blurRad="38100" dist="38100" dir="2700000" algn="tl">
                    <a:srgbClr val="000000">
                      <a:alpha val="43137"/>
                    </a:srgbClr>
                  </a:outerShdw>
                </a:effectLst>
              </a:rPr>
              <a:t>January</a:t>
            </a:r>
            <a:r>
              <a:rPr lang="es-MX" dirty="0" smtClean="0">
                <a:solidFill>
                  <a:srgbClr val="00B7AF"/>
                </a:solidFill>
                <a:effectLst>
                  <a:outerShdw blurRad="38100" dist="38100" dir="2700000" algn="tl">
                    <a:srgbClr val="000000">
                      <a:alpha val="43137"/>
                    </a:srgbClr>
                  </a:outerShdw>
                </a:effectLst>
              </a:rPr>
              <a:t> 2012 – </a:t>
            </a:r>
            <a:r>
              <a:rPr lang="es-MX" dirty="0" err="1" smtClean="0">
                <a:solidFill>
                  <a:srgbClr val="00B7AF"/>
                </a:solidFill>
                <a:effectLst>
                  <a:outerShdw blurRad="38100" dist="38100" dir="2700000" algn="tl">
                    <a:srgbClr val="000000">
                      <a:alpha val="43137"/>
                    </a:srgbClr>
                  </a:outerShdw>
                </a:effectLst>
              </a:rPr>
              <a:t>July</a:t>
            </a:r>
            <a:r>
              <a:rPr lang="es-MX" dirty="0" smtClean="0">
                <a:solidFill>
                  <a:srgbClr val="00B7AF"/>
                </a:solidFill>
                <a:effectLst>
                  <a:outerShdw blurRad="38100" dist="38100" dir="2700000" algn="tl">
                    <a:srgbClr val="000000">
                      <a:alpha val="43137"/>
                    </a:srgbClr>
                  </a:outerShdw>
                </a:effectLst>
              </a:rPr>
              <a:t> 2014</a:t>
            </a:r>
            <a:endParaRPr lang="es-MX" dirty="0">
              <a:solidFill>
                <a:srgbClr val="00B7A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8536760"/>
      </p:ext>
    </p:extLst>
  </p:cSld>
  <p:clrMapOvr>
    <a:masterClrMapping/>
  </p:clrMapOvr>
  <p:transition spd="slow"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extLst>
              <p:ext uri="{D42A27DB-BD31-4B8C-83A1-F6EECF244321}">
                <p14:modId xmlns:p14="http://schemas.microsoft.com/office/powerpoint/2010/main" val="1850080671"/>
              </p:ext>
            </p:extLst>
          </p:nvPr>
        </p:nvGraphicFramePr>
        <p:xfrm>
          <a:off x="1428816" y="1556793"/>
          <a:ext cx="8475345" cy="4887699"/>
        </p:xfrm>
        <a:graphic>
          <a:graphicData uri="http://schemas.openxmlformats.org/drawingml/2006/chart">
            <c:chart xmlns:c="http://schemas.openxmlformats.org/drawingml/2006/chart" xmlns:r="http://schemas.openxmlformats.org/officeDocument/2006/relationships" r:id="rId3"/>
          </a:graphicData>
        </a:graphic>
      </p:graphicFrame>
      <p:sp>
        <p:nvSpPr>
          <p:cNvPr id="6" name="1 Título"/>
          <p:cNvSpPr txBox="1">
            <a:spLocks/>
          </p:cNvSpPr>
          <p:nvPr/>
        </p:nvSpPr>
        <p:spPr>
          <a:xfrm>
            <a:off x="1136576" y="259224"/>
            <a:ext cx="4072910" cy="523220"/>
          </a:xfrm>
          <a:prstGeom prst="rect">
            <a:avLst/>
          </a:prstGeom>
          <a:noFill/>
        </p:spPr>
        <p:txBody>
          <a:bodyPr wrap="none" rtlCol="0">
            <a:spAutoFit/>
          </a:bodyPr>
          <a:lstStyle>
            <a:defPPr>
              <a:defRPr lang="es-PE"/>
            </a:defPPr>
            <a:lvl1pPr>
              <a:defRPr sz="2800" b="1">
                <a:solidFill>
                  <a:srgbClr val="00B7AF"/>
                </a:solidFill>
              </a:defRPr>
            </a:lvl1pPr>
          </a:lstStyle>
          <a:p>
            <a:r>
              <a:rPr lang="es-PE" dirty="0" smtClean="0"/>
              <a:t> Reference </a:t>
            </a:r>
            <a:r>
              <a:rPr lang="es-PE" dirty="0" err="1" smtClean="0"/>
              <a:t>Scenario</a:t>
            </a:r>
            <a:r>
              <a:rPr lang="es-PE" dirty="0" smtClean="0"/>
              <a:t> (BAU)</a:t>
            </a:r>
            <a:endParaRPr lang="es-PE" dirty="0"/>
          </a:p>
        </p:txBody>
      </p:sp>
      <p:sp>
        <p:nvSpPr>
          <p:cNvPr id="8" name="1 CuadroTexto"/>
          <p:cNvSpPr txBox="1"/>
          <p:nvPr/>
        </p:nvSpPr>
        <p:spPr>
          <a:xfrm>
            <a:off x="1117794" y="1412777"/>
            <a:ext cx="7670413" cy="46355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PE" sz="1600" b="1" dirty="0" smtClean="0"/>
              <a:t>ESCENARIO BAU – </a:t>
            </a:r>
            <a:r>
              <a:rPr lang="es-PE" sz="1600" b="1" baseline="0" dirty="0" smtClean="0"/>
              <a:t>ANALISIS DE SENSIBILIDAD</a:t>
            </a:r>
            <a:endParaRPr lang="es-PE" sz="1600" b="1" dirty="0"/>
          </a:p>
        </p:txBody>
      </p:sp>
      <p:sp>
        <p:nvSpPr>
          <p:cNvPr id="7" name="6 Triángulo isósceles"/>
          <p:cNvSpPr/>
          <p:nvPr/>
        </p:nvSpPr>
        <p:spPr>
          <a:xfrm rot="18620873">
            <a:off x="-145204" y="-103204"/>
            <a:ext cx="653530" cy="424669"/>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Lst>
            <a:ahLst/>
            <a:cxnLst>
              <a:cxn ang="0">
                <a:pos x="connsiteX0" y="connsiteY0"/>
              </a:cxn>
              <a:cxn ang="0">
                <a:pos x="connsiteX1" y="connsiteY1"/>
              </a:cxn>
              <a:cxn ang="0">
                <a:pos x="connsiteX2" y="connsiteY2"/>
              </a:cxn>
              <a:cxn ang="0">
                <a:pos x="connsiteX3" y="connsiteY3"/>
              </a:cxn>
            </a:cxnLst>
            <a:rect l="l" t="t" r="r" b="b"/>
            <a:pathLst>
              <a:path w="1381323" h="897594">
                <a:moveTo>
                  <a:pt x="0" y="525260"/>
                </a:moveTo>
                <a:lnTo>
                  <a:pt x="616419" y="0"/>
                </a:lnTo>
                <a:lnTo>
                  <a:pt x="1381323" y="897594"/>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6 Triángulo isósceles"/>
          <p:cNvSpPr/>
          <p:nvPr/>
        </p:nvSpPr>
        <p:spPr>
          <a:xfrm rot="18620873">
            <a:off x="-207637" y="631332"/>
            <a:ext cx="938280" cy="607675"/>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 name="connsiteX0" fmla="*/ 0 w 1386959"/>
              <a:gd name="connsiteY0" fmla="*/ 525260 h 904228"/>
              <a:gd name="connsiteX1" fmla="*/ 616419 w 1386959"/>
              <a:gd name="connsiteY1" fmla="*/ 0 h 904228"/>
              <a:gd name="connsiteX2" fmla="*/ 1386959 w 1386959"/>
              <a:gd name="connsiteY2" fmla="*/ 904229 h 904228"/>
              <a:gd name="connsiteX3" fmla="*/ 0 w 1386959"/>
              <a:gd name="connsiteY3" fmla="*/ 525260 h 904228"/>
              <a:gd name="connsiteX0" fmla="*/ 0 w 1385961"/>
              <a:gd name="connsiteY0" fmla="*/ 525260 h 916501"/>
              <a:gd name="connsiteX1" fmla="*/ 616419 w 1385961"/>
              <a:gd name="connsiteY1" fmla="*/ 0 h 916501"/>
              <a:gd name="connsiteX2" fmla="*/ 1385961 w 1385961"/>
              <a:gd name="connsiteY2" fmla="*/ 916501 h 916501"/>
              <a:gd name="connsiteX3" fmla="*/ 0 w 1385961"/>
              <a:gd name="connsiteY3" fmla="*/ 525260 h 916501"/>
              <a:gd name="connsiteX0" fmla="*/ 0 w 1375687"/>
              <a:gd name="connsiteY0" fmla="*/ 525260 h 890959"/>
              <a:gd name="connsiteX1" fmla="*/ 616419 w 1375687"/>
              <a:gd name="connsiteY1" fmla="*/ 0 h 890959"/>
              <a:gd name="connsiteX2" fmla="*/ 1375688 w 1375687"/>
              <a:gd name="connsiteY2" fmla="*/ 890959 h 890959"/>
              <a:gd name="connsiteX3" fmla="*/ 0 w 1375687"/>
              <a:gd name="connsiteY3" fmla="*/ 525260 h 890959"/>
            </a:gdLst>
            <a:ahLst/>
            <a:cxnLst>
              <a:cxn ang="0">
                <a:pos x="connsiteX0" y="connsiteY0"/>
              </a:cxn>
              <a:cxn ang="0">
                <a:pos x="connsiteX1" y="connsiteY1"/>
              </a:cxn>
              <a:cxn ang="0">
                <a:pos x="connsiteX2" y="connsiteY2"/>
              </a:cxn>
              <a:cxn ang="0">
                <a:pos x="connsiteX3" y="connsiteY3"/>
              </a:cxn>
            </a:cxnLst>
            <a:rect l="l" t="t" r="r" b="b"/>
            <a:pathLst>
              <a:path w="1375687" h="890959">
                <a:moveTo>
                  <a:pt x="0" y="525260"/>
                </a:moveTo>
                <a:lnTo>
                  <a:pt x="616419" y="0"/>
                </a:lnTo>
                <a:lnTo>
                  <a:pt x="1375688" y="890959"/>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6 Triángulo isósceles"/>
          <p:cNvSpPr/>
          <p:nvPr/>
        </p:nvSpPr>
        <p:spPr>
          <a:xfrm rot="7837924">
            <a:off x="105804" y="97027"/>
            <a:ext cx="1381993" cy="925270"/>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 name="connsiteX0" fmla="*/ 0 w 1381323"/>
              <a:gd name="connsiteY0" fmla="*/ 521393 h 893727"/>
              <a:gd name="connsiteX1" fmla="*/ 611914 w 1381323"/>
              <a:gd name="connsiteY1" fmla="*/ 0 h 893727"/>
              <a:gd name="connsiteX2" fmla="*/ 1381323 w 1381323"/>
              <a:gd name="connsiteY2" fmla="*/ 893727 h 893727"/>
              <a:gd name="connsiteX3" fmla="*/ 0 w 1381323"/>
              <a:gd name="connsiteY3" fmla="*/ 521393 h 893727"/>
              <a:gd name="connsiteX0" fmla="*/ 0 w 1381323"/>
              <a:gd name="connsiteY0" fmla="*/ 529765 h 902099"/>
              <a:gd name="connsiteX1" fmla="*/ 612552 w 1381323"/>
              <a:gd name="connsiteY1" fmla="*/ 0 h 902099"/>
              <a:gd name="connsiteX2" fmla="*/ 1381323 w 1381323"/>
              <a:gd name="connsiteY2" fmla="*/ 902099 h 902099"/>
              <a:gd name="connsiteX3" fmla="*/ 0 w 1381323"/>
              <a:gd name="connsiteY3" fmla="*/ 529765 h 902099"/>
              <a:gd name="connsiteX0" fmla="*/ 0 w 1392923"/>
              <a:gd name="connsiteY0" fmla="*/ 529765 h 915618"/>
              <a:gd name="connsiteX1" fmla="*/ 612552 w 1392923"/>
              <a:gd name="connsiteY1" fmla="*/ 0 h 915618"/>
              <a:gd name="connsiteX2" fmla="*/ 1392923 w 1392923"/>
              <a:gd name="connsiteY2" fmla="*/ 915618 h 915618"/>
              <a:gd name="connsiteX3" fmla="*/ 0 w 1392923"/>
              <a:gd name="connsiteY3" fmla="*/ 529765 h 915618"/>
              <a:gd name="connsiteX0" fmla="*/ 0 w 1409029"/>
              <a:gd name="connsiteY0" fmla="*/ 529765 h 925270"/>
              <a:gd name="connsiteX1" fmla="*/ 612552 w 1409029"/>
              <a:gd name="connsiteY1" fmla="*/ 0 h 925270"/>
              <a:gd name="connsiteX2" fmla="*/ 1409029 w 1409029"/>
              <a:gd name="connsiteY2" fmla="*/ 925270 h 925270"/>
              <a:gd name="connsiteX3" fmla="*/ 0 w 1409029"/>
              <a:gd name="connsiteY3" fmla="*/ 529765 h 925270"/>
              <a:gd name="connsiteX0" fmla="*/ 0 w 1394871"/>
              <a:gd name="connsiteY0" fmla="*/ 509792 h 925270"/>
              <a:gd name="connsiteX1" fmla="*/ 598394 w 1394871"/>
              <a:gd name="connsiteY1" fmla="*/ 0 h 925270"/>
              <a:gd name="connsiteX2" fmla="*/ 1394871 w 1394871"/>
              <a:gd name="connsiteY2" fmla="*/ 925270 h 925270"/>
              <a:gd name="connsiteX3" fmla="*/ 0 w 1394871"/>
              <a:gd name="connsiteY3" fmla="*/ 509792 h 925270"/>
              <a:gd name="connsiteX0" fmla="*/ 0 w 1385859"/>
              <a:gd name="connsiteY0" fmla="*/ 502059 h 925270"/>
              <a:gd name="connsiteX1" fmla="*/ 589382 w 1385859"/>
              <a:gd name="connsiteY1" fmla="*/ 0 h 925270"/>
              <a:gd name="connsiteX2" fmla="*/ 1385859 w 1385859"/>
              <a:gd name="connsiteY2" fmla="*/ 925270 h 925270"/>
              <a:gd name="connsiteX3" fmla="*/ 0 w 1385859"/>
              <a:gd name="connsiteY3" fmla="*/ 502059 h 925270"/>
              <a:gd name="connsiteX0" fmla="*/ 0 w 1381993"/>
              <a:gd name="connsiteY0" fmla="*/ 506565 h 925270"/>
              <a:gd name="connsiteX1" fmla="*/ 585516 w 1381993"/>
              <a:gd name="connsiteY1" fmla="*/ 0 h 925270"/>
              <a:gd name="connsiteX2" fmla="*/ 1381993 w 1381993"/>
              <a:gd name="connsiteY2" fmla="*/ 925270 h 925270"/>
              <a:gd name="connsiteX3" fmla="*/ 0 w 1381993"/>
              <a:gd name="connsiteY3" fmla="*/ 506565 h 925270"/>
            </a:gdLst>
            <a:ahLst/>
            <a:cxnLst>
              <a:cxn ang="0">
                <a:pos x="connsiteX0" y="connsiteY0"/>
              </a:cxn>
              <a:cxn ang="0">
                <a:pos x="connsiteX1" y="connsiteY1"/>
              </a:cxn>
              <a:cxn ang="0">
                <a:pos x="connsiteX2" y="connsiteY2"/>
              </a:cxn>
              <a:cxn ang="0">
                <a:pos x="connsiteX3" y="connsiteY3"/>
              </a:cxn>
            </a:cxnLst>
            <a:rect l="l" t="t" r="r" b="b"/>
            <a:pathLst>
              <a:path w="1381993" h="925270">
                <a:moveTo>
                  <a:pt x="0" y="506565"/>
                </a:moveTo>
                <a:lnTo>
                  <a:pt x="585516" y="0"/>
                </a:lnTo>
                <a:lnTo>
                  <a:pt x="1381993" y="925270"/>
                </a:lnTo>
                <a:lnTo>
                  <a:pt x="0" y="506565"/>
                </a:lnTo>
                <a:close/>
              </a:path>
            </a:pathLst>
          </a:custGeom>
          <a:solidFill>
            <a:srgbClr val="565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6 Triángulo isósceles"/>
          <p:cNvSpPr/>
          <p:nvPr/>
        </p:nvSpPr>
        <p:spPr>
          <a:xfrm rot="7837924">
            <a:off x="8832732" y="6196620"/>
            <a:ext cx="1381323" cy="897594"/>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Lst>
            <a:ahLst/>
            <a:cxnLst>
              <a:cxn ang="0">
                <a:pos x="connsiteX0" y="connsiteY0"/>
              </a:cxn>
              <a:cxn ang="0">
                <a:pos x="connsiteX1" y="connsiteY1"/>
              </a:cxn>
              <a:cxn ang="0">
                <a:pos x="connsiteX2" y="connsiteY2"/>
              </a:cxn>
              <a:cxn ang="0">
                <a:pos x="connsiteX3" y="connsiteY3"/>
              </a:cxn>
            </a:cxnLst>
            <a:rect l="l" t="t" r="r" b="b"/>
            <a:pathLst>
              <a:path w="1381323" h="897594">
                <a:moveTo>
                  <a:pt x="0" y="525260"/>
                </a:moveTo>
                <a:lnTo>
                  <a:pt x="616419" y="0"/>
                </a:lnTo>
                <a:lnTo>
                  <a:pt x="1381323" y="897594"/>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11 Rectángulo"/>
          <p:cNvSpPr/>
          <p:nvPr/>
        </p:nvSpPr>
        <p:spPr>
          <a:xfrm>
            <a:off x="1208584" y="736799"/>
            <a:ext cx="4536504" cy="45719"/>
          </a:xfrm>
          <a:prstGeom prst="rect">
            <a:avLst/>
          </a:pr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365457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6 Triángulo isósceles"/>
          <p:cNvSpPr/>
          <p:nvPr/>
        </p:nvSpPr>
        <p:spPr>
          <a:xfrm rot="18620873">
            <a:off x="-145204" y="-103204"/>
            <a:ext cx="653530" cy="424669"/>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Lst>
            <a:ahLst/>
            <a:cxnLst>
              <a:cxn ang="0">
                <a:pos x="connsiteX0" y="connsiteY0"/>
              </a:cxn>
              <a:cxn ang="0">
                <a:pos x="connsiteX1" y="connsiteY1"/>
              </a:cxn>
              <a:cxn ang="0">
                <a:pos x="connsiteX2" y="connsiteY2"/>
              </a:cxn>
              <a:cxn ang="0">
                <a:pos x="connsiteX3" y="connsiteY3"/>
              </a:cxn>
            </a:cxnLst>
            <a:rect l="l" t="t" r="r" b="b"/>
            <a:pathLst>
              <a:path w="1381323" h="897594">
                <a:moveTo>
                  <a:pt x="0" y="525260"/>
                </a:moveTo>
                <a:lnTo>
                  <a:pt x="616419" y="0"/>
                </a:lnTo>
                <a:lnTo>
                  <a:pt x="1381323" y="897594"/>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7" name="6 Triángulo isósceles"/>
          <p:cNvSpPr/>
          <p:nvPr/>
        </p:nvSpPr>
        <p:spPr>
          <a:xfrm rot="18620873">
            <a:off x="-207637" y="631332"/>
            <a:ext cx="938280" cy="607675"/>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 name="connsiteX0" fmla="*/ 0 w 1386959"/>
              <a:gd name="connsiteY0" fmla="*/ 525260 h 904228"/>
              <a:gd name="connsiteX1" fmla="*/ 616419 w 1386959"/>
              <a:gd name="connsiteY1" fmla="*/ 0 h 904228"/>
              <a:gd name="connsiteX2" fmla="*/ 1386959 w 1386959"/>
              <a:gd name="connsiteY2" fmla="*/ 904229 h 904228"/>
              <a:gd name="connsiteX3" fmla="*/ 0 w 1386959"/>
              <a:gd name="connsiteY3" fmla="*/ 525260 h 904228"/>
              <a:gd name="connsiteX0" fmla="*/ 0 w 1385961"/>
              <a:gd name="connsiteY0" fmla="*/ 525260 h 916501"/>
              <a:gd name="connsiteX1" fmla="*/ 616419 w 1385961"/>
              <a:gd name="connsiteY1" fmla="*/ 0 h 916501"/>
              <a:gd name="connsiteX2" fmla="*/ 1385961 w 1385961"/>
              <a:gd name="connsiteY2" fmla="*/ 916501 h 916501"/>
              <a:gd name="connsiteX3" fmla="*/ 0 w 1385961"/>
              <a:gd name="connsiteY3" fmla="*/ 525260 h 916501"/>
              <a:gd name="connsiteX0" fmla="*/ 0 w 1375687"/>
              <a:gd name="connsiteY0" fmla="*/ 525260 h 890959"/>
              <a:gd name="connsiteX1" fmla="*/ 616419 w 1375687"/>
              <a:gd name="connsiteY1" fmla="*/ 0 h 890959"/>
              <a:gd name="connsiteX2" fmla="*/ 1375688 w 1375687"/>
              <a:gd name="connsiteY2" fmla="*/ 890959 h 890959"/>
              <a:gd name="connsiteX3" fmla="*/ 0 w 1375687"/>
              <a:gd name="connsiteY3" fmla="*/ 525260 h 890959"/>
            </a:gdLst>
            <a:ahLst/>
            <a:cxnLst>
              <a:cxn ang="0">
                <a:pos x="connsiteX0" y="connsiteY0"/>
              </a:cxn>
              <a:cxn ang="0">
                <a:pos x="connsiteX1" y="connsiteY1"/>
              </a:cxn>
              <a:cxn ang="0">
                <a:pos x="connsiteX2" y="connsiteY2"/>
              </a:cxn>
              <a:cxn ang="0">
                <a:pos x="connsiteX3" y="connsiteY3"/>
              </a:cxn>
            </a:cxnLst>
            <a:rect l="l" t="t" r="r" b="b"/>
            <a:pathLst>
              <a:path w="1375687" h="890959">
                <a:moveTo>
                  <a:pt x="0" y="525260"/>
                </a:moveTo>
                <a:lnTo>
                  <a:pt x="616419" y="0"/>
                </a:lnTo>
                <a:lnTo>
                  <a:pt x="1375688" y="890959"/>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9 Rectángulo"/>
          <p:cNvSpPr/>
          <p:nvPr/>
        </p:nvSpPr>
        <p:spPr>
          <a:xfrm>
            <a:off x="1208584" y="736799"/>
            <a:ext cx="7632848" cy="45719"/>
          </a:xfrm>
          <a:prstGeom prst="rect">
            <a:avLst/>
          </a:pr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8" name="6 Triángulo isósceles"/>
          <p:cNvSpPr/>
          <p:nvPr/>
        </p:nvSpPr>
        <p:spPr>
          <a:xfrm rot="7837924">
            <a:off x="8832732" y="6196620"/>
            <a:ext cx="1381323" cy="897594"/>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Lst>
            <a:ahLst/>
            <a:cxnLst>
              <a:cxn ang="0">
                <a:pos x="connsiteX0" y="connsiteY0"/>
              </a:cxn>
              <a:cxn ang="0">
                <a:pos x="connsiteX1" y="connsiteY1"/>
              </a:cxn>
              <a:cxn ang="0">
                <a:pos x="connsiteX2" y="connsiteY2"/>
              </a:cxn>
              <a:cxn ang="0">
                <a:pos x="connsiteX3" y="connsiteY3"/>
              </a:cxn>
            </a:cxnLst>
            <a:rect l="l" t="t" r="r" b="b"/>
            <a:pathLst>
              <a:path w="1381323" h="897594">
                <a:moveTo>
                  <a:pt x="0" y="525260"/>
                </a:moveTo>
                <a:lnTo>
                  <a:pt x="616419" y="0"/>
                </a:lnTo>
                <a:lnTo>
                  <a:pt x="1381323" y="897594"/>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6 Triángulo isósceles"/>
          <p:cNvSpPr/>
          <p:nvPr/>
        </p:nvSpPr>
        <p:spPr>
          <a:xfrm rot="7837924">
            <a:off x="105804" y="97027"/>
            <a:ext cx="1381993" cy="925270"/>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 name="connsiteX0" fmla="*/ 0 w 1381323"/>
              <a:gd name="connsiteY0" fmla="*/ 521393 h 893727"/>
              <a:gd name="connsiteX1" fmla="*/ 611914 w 1381323"/>
              <a:gd name="connsiteY1" fmla="*/ 0 h 893727"/>
              <a:gd name="connsiteX2" fmla="*/ 1381323 w 1381323"/>
              <a:gd name="connsiteY2" fmla="*/ 893727 h 893727"/>
              <a:gd name="connsiteX3" fmla="*/ 0 w 1381323"/>
              <a:gd name="connsiteY3" fmla="*/ 521393 h 893727"/>
              <a:gd name="connsiteX0" fmla="*/ 0 w 1381323"/>
              <a:gd name="connsiteY0" fmla="*/ 529765 h 902099"/>
              <a:gd name="connsiteX1" fmla="*/ 612552 w 1381323"/>
              <a:gd name="connsiteY1" fmla="*/ 0 h 902099"/>
              <a:gd name="connsiteX2" fmla="*/ 1381323 w 1381323"/>
              <a:gd name="connsiteY2" fmla="*/ 902099 h 902099"/>
              <a:gd name="connsiteX3" fmla="*/ 0 w 1381323"/>
              <a:gd name="connsiteY3" fmla="*/ 529765 h 902099"/>
              <a:gd name="connsiteX0" fmla="*/ 0 w 1392923"/>
              <a:gd name="connsiteY0" fmla="*/ 529765 h 915618"/>
              <a:gd name="connsiteX1" fmla="*/ 612552 w 1392923"/>
              <a:gd name="connsiteY1" fmla="*/ 0 h 915618"/>
              <a:gd name="connsiteX2" fmla="*/ 1392923 w 1392923"/>
              <a:gd name="connsiteY2" fmla="*/ 915618 h 915618"/>
              <a:gd name="connsiteX3" fmla="*/ 0 w 1392923"/>
              <a:gd name="connsiteY3" fmla="*/ 529765 h 915618"/>
              <a:gd name="connsiteX0" fmla="*/ 0 w 1409029"/>
              <a:gd name="connsiteY0" fmla="*/ 529765 h 925270"/>
              <a:gd name="connsiteX1" fmla="*/ 612552 w 1409029"/>
              <a:gd name="connsiteY1" fmla="*/ 0 h 925270"/>
              <a:gd name="connsiteX2" fmla="*/ 1409029 w 1409029"/>
              <a:gd name="connsiteY2" fmla="*/ 925270 h 925270"/>
              <a:gd name="connsiteX3" fmla="*/ 0 w 1409029"/>
              <a:gd name="connsiteY3" fmla="*/ 529765 h 925270"/>
              <a:gd name="connsiteX0" fmla="*/ 0 w 1394871"/>
              <a:gd name="connsiteY0" fmla="*/ 509792 h 925270"/>
              <a:gd name="connsiteX1" fmla="*/ 598394 w 1394871"/>
              <a:gd name="connsiteY1" fmla="*/ 0 h 925270"/>
              <a:gd name="connsiteX2" fmla="*/ 1394871 w 1394871"/>
              <a:gd name="connsiteY2" fmla="*/ 925270 h 925270"/>
              <a:gd name="connsiteX3" fmla="*/ 0 w 1394871"/>
              <a:gd name="connsiteY3" fmla="*/ 509792 h 925270"/>
              <a:gd name="connsiteX0" fmla="*/ 0 w 1385859"/>
              <a:gd name="connsiteY0" fmla="*/ 502059 h 925270"/>
              <a:gd name="connsiteX1" fmla="*/ 589382 w 1385859"/>
              <a:gd name="connsiteY1" fmla="*/ 0 h 925270"/>
              <a:gd name="connsiteX2" fmla="*/ 1385859 w 1385859"/>
              <a:gd name="connsiteY2" fmla="*/ 925270 h 925270"/>
              <a:gd name="connsiteX3" fmla="*/ 0 w 1385859"/>
              <a:gd name="connsiteY3" fmla="*/ 502059 h 925270"/>
              <a:gd name="connsiteX0" fmla="*/ 0 w 1381993"/>
              <a:gd name="connsiteY0" fmla="*/ 506565 h 925270"/>
              <a:gd name="connsiteX1" fmla="*/ 585516 w 1381993"/>
              <a:gd name="connsiteY1" fmla="*/ 0 h 925270"/>
              <a:gd name="connsiteX2" fmla="*/ 1381993 w 1381993"/>
              <a:gd name="connsiteY2" fmla="*/ 925270 h 925270"/>
              <a:gd name="connsiteX3" fmla="*/ 0 w 1381993"/>
              <a:gd name="connsiteY3" fmla="*/ 506565 h 925270"/>
            </a:gdLst>
            <a:ahLst/>
            <a:cxnLst>
              <a:cxn ang="0">
                <a:pos x="connsiteX0" y="connsiteY0"/>
              </a:cxn>
              <a:cxn ang="0">
                <a:pos x="connsiteX1" y="connsiteY1"/>
              </a:cxn>
              <a:cxn ang="0">
                <a:pos x="connsiteX2" y="connsiteY2"/>
              </a:cxn>
              <a:cxn ang="0">
                <a:pos x="connsiteX3" y="connsiteY3"/>
              </a:cxn>
            </a:cxnLst>
            <a:rect l="l" t="t" r="r" b="b"/>
            <a:pathLst>
              <a:path w="1381993" h="925270">
                <a:moveTo>
                  <a:pt x="0" y="506565"/>
                </a:moveTo>
                <a:lnTo>
                  <a:pt x="585516" y="0"/>
                </a:lnTo>
                <a:lnTo>
                  <a:pt x="1381993" y="925270"/>
                </a:lnTo>
                <a:lnTo>
                  <a:pt x="0" y="506565"/>
                </a:lnTo>
                <a:close/>
              </a:path>
            </a:pathLst>
          </a:custGeom>
          <a:solidFill>
            <a:srgbClr val="565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10 CuadroTexto"/>
          <p:cNvSpPr txBox="1"/>
          <p:nvPr/>
        </p:nvSpPr>
        <p:spPr>
          <a:xfrm>
            <a:off x="1280592" y="224265"/>
            <a:ext cx="6160982" cy="523220"/>
          </a:xfrm>
          <a:prstGeom prst="rect">
            <a:avLst/>
          </a:prstGeom>
          <a:noFill/>
        </p:spPr>
        <p:txBody>
          <a:bodyPr wrap="none" rtlCol="0">
            <a:spAutoFit/>
          </a:bodyPr>
          <a:lstStyle>
            <a:defPPr>
              <a:defRPr lang="es-PE"/>
            </a:defPPr>
            <a:lvl1pPr>
              <a:defRPr sz="2800" b="1">
                <a:solidFill>
                  <a:srgbClr val="00B7AF"/>
                </a:solidFill>
              </a:defRPr>
            </a:lvl1pPr>
          </a:lstStyle>
          <a:p>
            <a:r>
              <a:rPr lang="es-PE" dirty="0"/>
              <a:t>Marginal </a:t>
            </a:r>
            <a:r>
              <a:rPr lang="es-PE" dirty="0" err="1"/>
              <a:t>Abatement</a:t>
            </a:r>
            <a:r>
              <a:rPr lang="es-PE" dirty="0"/>
              <a:t> </a:t>
            </a:r>
            <a:r>
              <a:rPr lang="es-PE" dirty="0" err="1"/>
              <a:t>Cost</a:t>
            </a:r>
            <a:r>
              <a:rPr lang="es-PE" dirty="0"/>
              <a:t> Curve (MACC)</a:t>
            </a:r>
          </a:p>
        </p:txBody>
      </p:sp>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027" y="1033931"/>
            <a:ext cx="9499509" cy="5419405"/>
          </a:xfrm>
          <a:prstGeom prst="rect">
            <a:avLst/>
          </a:prstGeom>
        </p:spPr>
      </p:pic>
    </p:spTree>
    <p:extLst>
      <p:ext uri="{BB962C8B-B14F-4D97-AF65-F5344CB8AC3E}">
        <p14:creationId xmlns:p14="http://schemas.microsoft.com/office/powerpoint/2010/main" val="900221183"/>
      </p:ext>
    </p:extLst>
  </p:cSld>
  <p:clrMapOvr>
    <a:masterClrMapping/>
  </p:clrMapOvr>
  <p:transition spd="slow" advClick="0" advTm="9267"/>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6 Triángulo isósceles"/>
          <p:cNvSpPr/>
          <p:nvPr/>
        </p:nvSpPr>
        <p:spPr>
          <a:xfrm rot="18620873">
            <a:off x="-145204" y="-103204"/>
            <a:ext cx="653530" cy="424669"/>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Lst>
            <a:ahLst/>
            <a:cxnLst>
              <a:cxn ang="0">
                <a:pos x="connsiteX0" y="connsiteY0"/>
              </a:cxn>
              <a:cxn ang="0">
                <a:pos x="connsiteX1" y="connsiteY1"/>
              </a:cxn>
              <a:cxn ang="0">
                <a:pos x="connsiteX2" y="connsiteY2"/>
              </a:cxn>
              <a:cxn ang="0">
                <a:pos x="connsiteX3" y="connsiteY3"/>
              </a:cxn>
            </a:cxnLst>
            <a:rect l="l" t="t" r="r" b="b"/>
            <a:pathLst>
              <a:path w="1381323" h="897594">
                <a:moveTo>
                  <a:pt x="0" y="525260"/>
                </a:moveTo>
                <a:lnTo>
                  <a:pt x="616419" y="0"/>
                </a:lnTo>
                <a:lnTo>
                  <a:pt x="1381323" y="897594"/>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7" name="6 Triángulo isósceles"/>
          <p:cNvSpPr/>
          <p:nvPr/>
        </p:nvSpPr>
        <p:spPr>
          <a:xfrm rot="18620873">
            <a:off x="-207637" y="631332"/>
            <a:ext cx="938280" cy="607675"/>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 name="connsiteX0" fmla="*/ 0 w 1386959"/>
              <a:gd name="connsiteY0" fmla="*/ 525260 h 904228"/>
              <a:gd name="connsiteX1" fmla="*/ 616419 w 1386959"/>
              <a:gd name="connsiteY1" fmla="*/ 0 h 904228"/>
              <a:gd name="connsiteX2" fmla="*/ 1386959 w 1386959"/>
              <a:gd name="connsiteY2" fmla="*/ 904229 h 904228"/>
              <a:gd name="connsiteX3" fmla="*/ 0 w 1386959"/>
              <a:gd name="connsiteY3" fmla="*/ 525260 h 904228"/>
              <a:gd name="connsiteX0" fmla="*/ 0 w 1385961"/>
              <a:gd name="connsiteY0" fmla="*/ 525260 h 916501"/>
              <a:gd name="connsiteX1" fmla="*/ 616419 w 1385961"/>
              <a:gd name="connsiteY1" fmla="*/ 0 h 916501"/>
              <a:gd name="connsiteX2" fmla="*/ 1385961 w 1385961"/>
              <a:gd name="connsiteY2" fmla="*/ 916501 h 916501"/>
              <a:gd name="connsiteX3" fmla="*/ 0 w 1385961"/>
              <a:gd name="connsiteY3" fmla="*/ 525260 h 916501"/>
              <a:gd name="connsiteX0" fmla="*/ 0 w 1375687"/>
              <a:gd name="connsiteY0" fmla="*/ 525260 h 890959"/>
              <a:gd name="connsiteX1" fmla="*/ 616419 w 1375687"/>
              <a:gd name="connsiteY1" fmla="*/ 0 h 890959"/>
              <a:gd name="connsiteX2" fmla="*/ 1375688 w 1375687"/>
              <a:gd name="connsiteY2" fmla="*/ 890959 h 890959"/>
              <a:gd name="connsiteX3" fmla="*/ 0 w 1375687"/>
              <a:gd name="connsiteY3" fmla="*/ 525260 h 890959"/>
            </a:gdLst>
            <a:ahLst/>
            <a:cxnLst>
              <a:cxn ang="0">
                <a:pos x="connsiteX0" y="connsiteY0"/>
              </a:cxn>
              <a:cxn ang="0">
                <a:pos x="connsiteX1" y="connsiteY1"/>
              </a:cxn>
              <a:cxn ang="0">
                <a:pos x="connsiteX2" y="connsiteY2"/>
              </a:cxn>
              <a:cxn ang="0">
                <a:pos x="connsiteX3" y="connsiteY3"/>
              </a:cxn>
            </a:cxnLst>
            <a:rect l="l" t="t" r="r" b="b"/>
            <a:pathLst>
              <a:path w="1375687" h="890959">
                <a:moveTo>
                  <a:pt x="0" y="525260"/>
                </a:moveTo>
                <a:lnTo>
                  <a:pt x="616419" y="0"/>
                </a:lnTo>
                <a:lnTo>
                  <a:pt x="1375688" y="890959"/>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9 Rectángulo"/>
          <p:cNvSpPr/>
          <p:nvPr/>
        </p:nvSpPr>
        <p:spPr>
          <a:xfrm>
            <a:off x="1208584" y="736799"/>
            <a:ext cx="7848872" cy="45719"/>
          </a:xfrm>
          <a:prstGeom prst="rect">
            <a:avLst/>
          </a:pr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8" name="6 Triángulo isósceles"/>
          <p:cNvSpPr/>
          <p:nvPr/>
        </p:nvSpPr>
        <p:spPr>
          <a:xfrm rot="7837924">
            <a:off x="8832732" y="6196620"/>
            <a:ext cx="1381323" cy="897594"/>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Lst>
            <a:ahLst/>
            <a:cxnLst>
              <a:cxn ang="0">
                <a:pos x="connsiteX0" y="connsiteY0"/>
              </a:cxn>
              <a:cxn ang="0">
                <a:pos x="connsiteX1" y="connsiteY1"/>
              </a:cxn>
              <a:cxn ang="0">
                <a:pos x="connsiteX2" y="connsiteY2"/>
              </a:cxn>
              <a:cxn ang="0">
                <a:pos x="connsiteX3" y="connsiteY3"/>
              </a:cxn>
            </a:cxnLst>
            <a:rect l="l" t="t" r="r" b="b"/>
            <a:pathLst>
              <a:path w="1381323" h="897594">
                <a:moveTo>
                  <a:pt x="0" y="525260"/>
                </a:moveTo>
                <a:lnTo>
                  <a:pt x="616419" y="0"/>
                </a:lnTo>
                <a:lnTo>
                  <a:pt x="1381323" y="897594"/>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6 Triángulo isósceles"/>
          <p:cNvSpPr/>
          <p:nvPr/>
        </p:nvSpPr>
        <p:spPr>
          <a:xfrm rot="7837924">
            <a:off x="105804" y="97027"/>
            <a:ext cx="1381993" cy="925270"/>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 name="connsiteX0" fmla="*/ 0 w 1381323"/>
              <a:gd name="connsiteY0" fmla="*/ 521393 h 893727"/>
              <a:gd name="connsiteX1" fmla="*/ 611914 w 1381323"/>
              <a:gd name="connsiteY1" fmla="*/ 0 h 893727"/>
              <a:gd name="connsiteX2" fmla="*/ 1381323 w 1381323"/>
              <a:gd name="connsiteY2" fmla="*/ 893727 h 893727"/>
              <a:gd name="connsiteX3" fmla="*/ 0 w 1381323"/>
              <a:gd name="connsiteY3" fmla="*/ 521393 h 893727"/>
              <a:gd name="connsiteX0" fmla="*/ 0 w 1381323"/>
              <a:gd name="connsiteY0" fmla="*/ 529765 h 902099"/>
              <a:gd name="connsiteX1" fmla="*/ 612552 w 1381323"/>
              <a:gd name="connsiteY1" fmla="*/ 0 h 902099"/>
              <a:gd name="connsiteX2" fmla="*/ 1381323 w 1381323"/>
              <a:gd name="connsiteY2" fmla="*/ 902099 h 902099"/>
              <a:gd name="connsiteX3" fmla="*/ 0 w 1381323"/>
              <a:gd name="connsiteY3" fmla="*/ 529765 h 902099"/>
              <a:gd name="connsiteX0" fmla="*/ 0 w 1392923"/>
              <a:gd name="connsiteY0" fmla="*/ 529765 h 915618"/>
              <a:gd name="connsiteX1" fmla="*/ 612552 w 1392923"/>
              <a:gd name="connsiteY1" fmla="*/ 0 h 915618"/>
              <a:gd name="connsiteX2" fmla="*/ 1392923 w 1392923"/>
              <a:gd name="connsiteY2" fmla="*/ 915618 h 915618"/>
              <a:gd name="connsiteX3" fmla="*/ 0 w 1392923"/>
              <a:gd name="connsiteY3" fmla="*/ 529765 h 915618"/>
              <a:gd name="connsiteX0" fmla="*/ 0 w 1409029"/>
              <a:gd name="connsiteY0" fmla="*/ 529765 h 925270"/>
              <a:gd name="connsiteX1" fmla="*/ 612552 w 1409029"/>
              <a:gd name="connsiteY1" fmla="*/ 0 h 925270"/>
              <a:gd name="connsiteX2" fmla="*/ 1409029 w 1409029"/>
              <a:gd name="connsiteY2" fmla="*/ 925270 h 925270"/>
              <a:gd name="connsiteX3" fmla="*/ 0 w 1409029"/>
              <a:gd name="connsiteY3" fmla="*/ 529765 h 925270"/>
              <a:gd name="connsiteX0" fmla="*/ 0 w 1394871"/>
              <a:gd name="connsiteY0" fmla="*/ 509792 h 925270"/>
              <a:gd name="connsiteX1" fmla="*/ 598394 w 1394871"/>
              <a:gd name="connsiteY1" fmla="*/ 0 h 925270"/>
              <a:gd name="connsiteX2" fmla="*/ 1394871 w 1394871"/>
              <a:gd name="connsiteY2" fmla="*/ 925270 h 925270"/>
              <a:gd name="connsiteX3" fmla="*/ 0 w 1394871"/>
              <a:gd name="connsiteY3" fmla="*/ 509792 h 925270"/>
              <a:gd name="connsiteX0" fmla="*/ 0 w 1385859"/>
              <a:gd name="connsiteY0" fmla="*/ 502059 h 925270"/>
              <a:gd name="connsiteX1" fmla="*/ 589382 w 1385859"/>
              <a:gd name="connsiteY1" fmla="*/ 0 h 925270"/>
              <a:gd name="connsiteX2" fmla="*/ 1385859 w 1385859"/>
              <a:gd name="connsiteY2" fmla="*/ 925270 h 925270"/>
              <a:gd name="connsiteX3" fmla="*/ 0 w 1385859"/>
              <a:gd name="connsiteY3" fmla="*/ 502059 h 925270"/>
              <a:gd name="connsiteX0" fmla="*/ 0 w 1381993"/>
              <a:gd name="connsiteY0" fmla="*/ 506565 h 925270"/>
              <a:gd name="connsiteX1" fmla="*/ 585516 w 1381993"/>
              <a:gd name="connsiteY1" fmla="*/ 0 h 925270"/>
              <a:gd name="connsiteX2" fmla="*/ 1381993 w 1381993"/>
              <a:gd name="connsiteY2" fmla="*/ 925270 h 925270"/>
              <a:gd name="connsiteX3" fmla="*/ 0 w 1381993"/>
              <a:gd name="connsiteY3" fmla="*/ 506565 h 925270"/>
            </a:gdLst>
            <a:ahLst/>
            <a:cxnLst>
              <a:cxn ang="0">
                <a:pos x="connsiteX0" y="connsiteY0"/>
              </a:cxn>
              <a:cxn ang="0">
                <a:pos x="connsiteX1" y="connsiteY1"/>
              </a:cxn>
              <a:cxn ang="0">
                <a:pos x="connsiteX2" y="connsiteY2"/>
              </a:cxn>
              <a:cxn ang="0">
                <a:pos x="connsiteX3" y="connsiteY3"/>
              </a:cxn>
            </a:cxnLst>
            <a:rect l="l" t="t" r="r" b="b"/>
            <a:pathLst>
              <a:path w="1381993" h="925270">
                <a:moveTo>
                  <a:pt x="0" y="506565"/>
                </a:moveTo>
                <a:lnTo>
                  <a:pt x="585516" y="0"/>
                </a:lnTo>
                <a:lnTo>
                  <a:pt x="1381993" y="925270"/>
                </a:lnTo>
                <a:lnTo>
                  <a:pt x="0" y="506565"/>
                </a:lnTo>
                <a:close/>
              </a:path>
            </a:pathLst>
          </a:custGeom>
          <a:solidFill>
            <a:srgbClr val="565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11" name="10 Grupo"/>
          <p:cNvGrpSpPr/>
          <p:nvPr/>
        </p:nvGrpSpPr>
        <p:grpSpPr>
          <a:xfrm>
            <a:off x="924150" y="1582380"/>
            <a:ext cx="8475345" cy="3861682"/>
            <a:chOff x="1130575" y="2447638"/>
            <a:chExt cx="8475345" cy="3861682"/>
          </a:xfrm>
        </p:grpSpPr>
        <p:sp>
          <p:nvSpPr>
            <p:cNvPr id="39" name="1 CuadroTexto"/>
            <p:cNvSpPr txBox="1"/>
            <p:nvPr/>
          </p:nvSpPr>
          <p:spPr>
            <a:xfrm>
              <a:off x="6893668" y="5085184"/>
              <a:ext cx="1959765" cy="5760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s-PE" sz="1600" b="1" dirty="0">
                <a:solidFill>
                  <a:srgbClr val="0070C0"/>
                </a:solidFill>
                <a:latin typeface="Helvetica" pitchFamily="34" charset="0"/>
              </a:endParaRPr>
            </a:p>
          </p:txBody>
        </p:sp>
        <p:graphicFrame>
          <p:nvGraphicFramePr>
            <p:cNvPr id="41" name="2 Gráfico"/>
            <p:cNvGraphicFramePr>
              <a:graphicFrameLocks/>
            </p:cNvGraphicFramePr>
            <p:nvPr>
              <p:extLst>
                <p:ext uri="{D42A27DB-BD31-4B8C-83A1-F6EECF244321}">
                  <p14:modId xmlns:p14="http://schemas.microsoft.com/office/powerpoint/2010/main" val="3835780809"/>
                </p:ext>
              </p:extLst>
            </p:nvPr>
          </p:nvGraphicFramePr>
          <p:xfrm>
            <a:off x="1130575" y="2447638"/>
            <a:ext cx="6545145" cy="3861682"/>
          </p:xfrm>
          <a:graphic>
            <a:graphicData uri="http://schemas.openxmlformats.org/drawingml/2006/chart">
              <c:chart xmlns:c="http://schemas.openxmlformats.org/drawingml/2006/chart" xmlns:r="http://schemas.openxmlformats.org/officeDocument/2006/relationships" r:id="rId2"/>
            </a:graphicData>
          </a:graphic>
        </p:graphicFrame>
        <p:sp>
          <p:nvSpPr>
            <p:cNvPr id="42" name="41 CuadroTexto"/>
            <p:cNvSpPr txBox="1"/>
            <p:nvPr/>
          </p:nvSpPr>
          <p:spPr>
            <a:xfrm>
              <a:off x="7554887" y="3009947"/>
              <a:ext cx="1844608" cy="307777"/>
            </a:xfrm>
            <a:prstGeom prst="rect">
              <a:avLst/>
            </a:prstGeom>
            <a:solidFill>
              <a:schemeClr val="accent6">
                <a:lumMod val="40000"/>
                <a:lumOff val="60000"/>
              </a:schemeClr>
            </a:solidFill>
          </p:spPr>
          <p:txBody>
            <a:bodyPr wrap="square" rtlCol="0">
              <a:spAutoFit/>
            </a:bodyPr>
            <a:lstStyle/>
            <a:p>
              <a:r>
                <a:rPr lang="es-PE" sz="1400" b="1" dirty="0" err="1" smtClean="0"/>
                <a:t>Fast</a:t>
              </a:r>
              <a:r>
                <a:rPr lang="es-PE" sz="1400" b="1" dirty="0" smtClean="0"/>
                <a:t> Sc. ↓ 10%</a:t>
              </a:r>
              <a:endParaRPr lang="es-PE" sz="1400" b="1" dirty="0"/>
            </a:p>
          </p:txBody>
        </p:sp>
        <p:sp>
          <p:nvSpPr>
            <p:cNvPr id="43" name="42 CuadroTexto"/>
            <p:cNvSpPr txBox="1"/>
            <p:nvPr/>
          </p:nvSpPr>
          <p:spPr>
            <a:xfrm>
              <a:off x="7554886" y="4077073"/>
              <a:ext cx="2051034" cy="307777"/>
            </a:xfrm>
            <a:prstGeom prst="rect">
              <a:avLst/>
            </a:prstGeom>
            <a:solidFill>
              <a:schemeClr val="accent3">
                <a:lumMod val="60000"/>
                <a:lumOff val="40000"/>
              </a:schemeClr>
            </a:solidFill>
          </p:spPr>
          <p:txBody>
            <a:bodyPr wrap="square" rtlCol="0">
              <a:spAutoFit/>
            </a:bodyPr>
            <a:lstStyle/>
            <a:p>
              <a:r>
                <a:rPr lang="es-PE" sz="1400" b="1" dirty="0" err="1" smtClean="0"/>
                <a:t>Sustainable</a:t>
              </a:r>
              <a:r>
                <a:rPr lang="es-PE" sz="1400" b="1" dirty="0" smtClean="0"/>
                <a:t> Sc. </a:t>
              </a:r>
              <a:r>
                <a:rPr lang="es-PE" sz="1400" b="1" dirty="0"/>
                <a:t>↓ </a:t>
              </a:r>
              <a:r>
                <a:rPr lang="es-PE" sz="1400" b="1" dirty="0" smtClean="0"/>
                <a:t>41%</a:t>
              </a:r>
              <a:endParaRPr lang="es-PE" sz="1400" b="1" dirty="0"/>
            </a:p>
          </p:txBody>
        </p:sp>
        <p:sp>
          <p:nvSpPr>
            <p:cNvPr id="44" name="43 CuadroTexto"/>
            <p:cNvSpPr txBox="1"/>
            <p:nvPr/>
          </p:nvSpPr>
          <p:spPr>
            <a:xfrm>
              <a:off x="7554887" y="3539847"/>
              <a:ext cx="1844608" cy="307777"/>
            </a:xfrm>
            <a:prstGeom prst="rect">
              <a:avLst/>
            </a:prstGeom>
            <a:solidFill>
              <a:schemeClr val="accent4">
                <a:lumMod val="40000"/>
                <a:lumOff val="60000"/>
              </a:schemeClr>
            </a:solidFill>
          </p:spPr>
          <p:txBody>
            <a:bodyPr wrap="square" rtlCol="0">
              <a:spAutoFit/>
            </a:bodyPr>
            <a:lstStyle/>
            <a:p>
              <a:r>
                <a:rPr lang="es-PE" sz="1400" b="1" dirty="0" err="1" smtClean="0"/>
                <a:t>Savings</a:t>
              </a:r>
              <a:r>
                <a:rPr lang="es-PE" sz="1400" b="1" dirty="0" smtClean="0"/>
                <a:t> Sc. ↓ 20%</a:t>
              </a:r>
              <a:endParaRPr lang="es-PE" sz="1400" b="1" dirty="0"/>
            </a:p>
          </p:txBody>
        </p:sp>
        <p:sp>
          <p:nvSpPr>
            <p:cNvPr id="45" name="44 CuadroTexto"/>
            <p:cNvSpPr txBox="1"/>
            <p:nvPr/>
          </p:nvSpPr>
          <p:spPr>
            <a:xfrm>
              <a:off x="7554886" y="2564905"/>
              <a:ext cx="1454565" cy="307777"/>
            </a:xfrm>
            <a:prstGeom prst="rect">
              <a:avLst/>
            </a:prstGeom>
            <a:solidFill>
              <a:schemeClr val="bg1">
                <a:lumMod val="50000"/>
              </a:schemeClr>
            </a:solidFill>
          </p:spPr>
          <p:txBody>
            <a:bodyPr wrap="square" rtlCol="0">
              <a:spAutoFit/>
            </a:bodyPr>
            <a:lstStyle/>
            <a:p>
              <a:pPr algn="ctr"/>
              <a:r>
                <a:rPr lang="es-PE" sz="1400" b="1" dirty="0" smtClean="0">
                  <a:solidFill>
                    <a:schemeClr val="bg1"/>
                  </a:solidFill>
                </a:rPr>
                <a:t>BAU 9,932 MM</a:t>
              </a:r>
              <a:endParaRPr lang="es-PE" sz="1400" b="1" dirty="0">
                <a:solidFill>
                  <a:schemeClr val="bg1"/>
                </a:solidFill>
              </a:endParaRPr>
            </a:p>
          </p:txBody>
        </p:sp>
        <p:sp>
          <p:nvSpPr>
            <p:cNvPr id="46" name="45 CuadroTexto"/>
            <p:cNvSpPr txBox="1"/>
            <p:nvPr/>
          </p:nvSpPr>
          <p:spPr>
            <a:xfrm>
              <a:off x="7554886" y="5137448"/>
              <a:ext cx="1220539" cy="307777"/>
            </a:xfrm>
            <a:prstGeom prst="rect">
              <a:avLst/>
            </a:prstGeom>
            <a:solidFill>
              <a:schemeClr val="tx2">
                <a:lumMod val="40000"/>
                <a:lumOff val="60000"/>
              </a:schemeClr>
            </a:solidFill>
          </p:spPr>
          <p:txBody>
            <a:bodyPr wrap="square" rtlCol="0">
              <a:spAutoFit/>
            </a:bodyPr>
            <a:lstStyle/>
            <a:p>
              <a:r>
                <a:rPr lang="es-PE" sz="1400" b="1" dirty="0" smtClean="0"/>
                <a:t>RBS Sc.</a:t>
              </a:r>
              <a:endParaRPr lang="es-PE" sz="1400" b="1" dirty="0"/>
            </a:p>
          </p:txBody>
        </p:sp>
      </p:grpSp>
      <p:sp>
        <p:nvSpPr>
          <p:cNvPr id="12" name="11 CuadroTexto"/>
          <p:cNvSpPr txBox="1"/>
          <p:nvPr/>
        </p:nvSpPr>
        <p:spPr>
          <a:xfrm>
            <a:off x="1712640" y="5693186"/>
            <a:ext cx="5109835" cy="400110"/>
          </a:xfrm>
          <a:prstGeom prst="rect">
            <a:avLst/>
          </a:prstGeom>
          <a:noFill/>
        </p:spPr>
        <p:txBody>
          <a:bodyPr wrap="square" rtlCol="0">
            <a:spAutoFit/>
          </a:bodyPr>
          <a:lstStyle/>
          <a:p>
            <a:pPr>
              <a:spcAft>
                <a:spcPts val="1200"/>
              </a:spcAft>
            </a:pPr>
            <a:r>
              <a:rPr lang="en-US" sz="2000" dirty="0" smtClean="0">
                <a:solidFill>
                  <a:srgbClr val="56545B"/>
                </a:solidFill>
                <a:latin typeface="Calibri" panose="020F0502020204030204" pitchFamily="34" charset="0"/>
              </a:rPr>
              <a:t>Sustainable Scenario was recommended </a:t>
            </a:r>
            <a:endParaRPr lang="en-US" sz="2000" dirty="0">
              <a:solidFill>
                <a:srgbClr val="56545B"/>
              </a:solidFill>
              <a:latin typeface="Calibri" panose="020F0502020204030204" pitchFamily="34" charset="0"/>
            </a:endParaRPr>
          </a:p>
        </p:txBody>
      </p:sp>
      <p:sp>
        <p:nvSpPr>
          <p:cNvPr id="48" name="47 Rectángulo"/>
          <p:cNvSpPr/>
          <p:nvPr/>
        </p:nvSpPr>
        <p:spPr>
          <a:xfrm>
            <a:off x="1496616" y="5798682"/>
            <a:ext cx="137874" cy="216024"/>
          </a:xfrm>
          <a:prstGeom prst="rect">
            <a:avLst/>
          </a:pr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00">
              <a:latin typeface="+mj-lt"/>
            </a:endParaRPr>
          </a:p>
        </p:txBody>
      </p:sp>
      <p:sp>
        <p:nvSpPr>
          <p:cNvPr id="19" name="18 CuadroTexto"/>
          <p:cNvSpPr txBox="1"/>
          <p:nvPr/>
        </p:nvSpPr>
        <p:spPr>
          <a:xfrm>
            <a:off x="1280592" y="188640"/>
            <a:ext cx="7115602" cy="523220"/>
          </a:xfrm>
          <a:prstGeom prst="rect">
            <a:avLst/>
          </a:prstGeom>
          <a:noFill/>
        </p:spPr>
        <p:txBody>
          <a:bodyPr wrap="none" rtlCol="0">
            <a:spAutoFit/>
          </a:bodyPr>
          <a:lstStyle/>
          <a:p>
            <a:r>
              <a:rPr lang="es-PE" sz="2800" b="1" dirty="0" smtClean="0">
                <a:solidFill>
                  <a:srgbClr val="00B7AF"/>
                </a:solidFill>
              </a:rPr>
              <a:t>PLANCC: Long </a:t>
            </a:r>
            <a:r>
              <a:rPr lang="es-PE" sz="2800" b="1" dirty="0" err="1" smtClean="0">
                <a:solidFill>
                  <a:srgbClr val="00B7AF"/>
                </a:solidFill>
              </a:rPr>
              <a:t>Term</a:t>
            </a:r>
            <a:r>
              <a:rPr lang="es-PE" sz="2800" b="1" dirty="0" smtClean="0">
                <a:solidFill>
                  <a:srgbClr val="00B7AF"/>
                </a:solidFill>
              </a:rPr>
              <a:t> </a:t>
            </a:r>
            <a:r>
              <a:rPr lang="es-PE" sz="2800" b="1" dirty="0" err="1" smtClean="0">
                <a:solidFill>
                  <a:srgbClr val="00B7AF"/>
                </a:solidFill>
              </a:rPr>
              <a:t>Mitigation</a:t>
            </a:r>
            <a:r>
              <a:rPr lang="es-PE" sz="2800" b="1" dirty="0" smtClean="0">
                <a:solidFill>
                  <a:srgbClr val="00B7AF"/>
                </a:solidFill>
              </a:rPr>
              <a:t> </a:t>
            </a:r>
            <a:r>
              <a:rPr lang="es-PE" sz="2800" b="1" dirty="0" err="1" smtClean="0">
                <a:solidFill>
                  <a:srgbClr val="00B7AF"/>
                </a:solidFill>
              </a:rPr>
              <a:t>Scenarios</a:t>
            </a:r>
            <a:r>
              <a:rPr lang="es-PE" sz="2800" b="1" dirty="0" smtClean="0">
                <a:solidFill>
                  <a:srgbClr val="00B7AF"/>
                </a:solidFill>
              </a:rPr>
              <a:t>  2050</a:t>
            </a:r>
            <a:endParaRPr lang="es-PE" sz="2800" b="1" dirty="0">
              <a:solidFill>
                <a:srgbClr val="00B7AF"/>
              </a:solidFill>
            </a:endParaRPr>
          </a:p>
        </p:txBody>
      </p:sp>
      <p:sp>
        <p:nvSpPr>
          <p:cNvPr id="20" name="39 CuadroTexto"/>
          <p:cNvSpPr txBox="1"/>
          <p:nvPr/>
        </p:nvSpPr>
        <p:spPr>
          <a:xfrm>
            <a:off x="459276" y="1289443"/>
            <a:ext cx="1326147" cy="307777"/>
          </a:xfrm>
          <a:prstGeom prst="rect">
            <a:avLst/>
          </a:prstGeom>
          <a:noFill/>
        </p:spPr>
        <p:txBody>
          <a:bodyPr wrap="square" rtlCol="0">
            <a:spAutoFit/>
          </a:bodyPr>
          <a:lstStyle/>
          <a:p>
            <a:pPr algn="r"/>
            <a:r>
              <a:rPr lang="es-PE" sz="1400" dirty="0" smtClean="0">
                <a:latin typeface="Calibri Light" panose="020F0302020204030204" pitchFamily="34" charset="0"/>
                <a:cs typeface="Arial" pitchFamily="34" charset="0"/>
              </a:rPr>
              <a:t>MtCO</a:t>
            </a:r>
            <a:r>
              <a:rPr lang="es-PE" sz="1100" dirty="0" smtClean="0">
                <a:latin typeface="Calibri Light" panose="020F0302020204030204" pitchFamily="34" charset="0"/>
                <a:cs typeface="Arial" pitchFamily="34" charset="0"/>
              </a:rPr>
              <a:t>2</a:t>
            </a:r>
            <a:r>
              <a:rPr lang="es-PE" sz="1400" dirty="0" smtClean="0">
                <a:latin typeface="Calibri Light" panose="020F0302020204030204" pitchFamily="34" charset="0"/>
                <a:cs typeface="Arial" pitchFamily="34" charset="0"/>
              </a:rPr>
              <a:t>eq</a:t>
            </a:r>
            <a:endParaRPr lang="es-PE" sz="1400" dirty="0">
              <a:latin typeface="Calibri Light" panose="020F0302020204030204" pitchFamily="34" charset="0"/>
              <a:cs typeface="Arial" pitchFamily="34" charset="0"/>
            </a:endParaRPr>
          </a:p>
        </p:txBody>
      </p:sp>
    </p:spTree>
    <p:extLst>
      <p:ext uri="{BB962C8B-B14F-4D97-AF65-F5344CB8AC3E}">
        <p14:creationId xmlns:p14="http://schemas.microsoft.com/office/powerpoint/2010/main" val="868203206"/>
      </p:ext>
    </p:extLst>
  </p:cSld>
  <p:clrMapOvr>
    <a:masterClrMapping/>
  </p:clrMapOvr>
  <p:transition spd="slow" advClick="0" advTm="9267"/>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6 Triángulo isósceles"/>
          <p:cNvSpPr/>
          <p:nvPr/>
        </p:nvSpPr>
        <p:spPr>
          <a:xfrm rot="18620873">
            <a:off x="-145204" y="-103204"/>
            <a:ext cx="653530" cy="424669"/>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Lst>
            <a:ahLst/>
            <a:cxnLst>
              <a:cxn ang="0">
                <a:pos x="connsiteX0" y="connsiteY0"/>
              </a:cxn>
              <a:cxn ang="0">
                <a:pos x="connsiteX1" y="connsiteY1"/>
              </a:cxn>
              <a:cxn ang="0">
                <a:pos x="connsiteX2" y="connsiteY2"/>
              </a:cxn>
              <a:cxn ang="0">
                <a:pos x="connsiteX3" y="connsiteY3"/>
              </a:cxn>
            </a:cxnLst>
            <a:rect l="l" t="t" r="r" b="b"/>
            <a:pathLst>
              <a:path w="1381323" h="897594">
                <a:moveTo>
                  <a:pt x="0" y="525260"/>
                </a:moveTo>
                <a:lnTo>
                  <a:pt x="616419" y="0"/>
                </a:lnTo>
                <a:lnTo>
                  <a:pt x="1381323" y="897594"/>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7" name="6 Triángulo isósceles"/>
          <p:cNvSpPr/>
          <p:nvPr/>
        </p:nvSpPr>
        <p:spPr>
          <a:xfrm rot="18620873">
            <a:off x="-207637" y="631334"/>
            <a:ext cx="938280" cy="607675"/>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 name="connsiteX0" fmla="*/ 0 w 1386959"/>
              <a:gd name="connsiteY0" fmla="*/ 525260 h 904228"/>
              <a:gd name="connsiteX1" fmla="*/ 616419 w 1386959"/>
              <a:gd name="connsiteY1" fmla="*/ 0 h 904228"/>
              <a:gd name="connsiteX2" fmla="*/ 1386959 w 1386959"/>
              <a:gd name="connsiteY2" fmla="*/ 904229 h 904228"/>
              <a:gd name="connsiteX3" fmla="*/ 0 w 1386959"/>
              <a:gd name="connsiteY3" fmla="*/ 525260 h 904228"/>
              <a:gd name="connsiteX0" fmla="*/ 0 w 1385961"/>
              <a:gd name="connsiteY0" fmla="*/ 525260 h 916501"/>
              <a:gd name="connsiteX1" fmla="*/ 616419 w 1385961"/>
              <a:gd name="connsiteY1" fmla="*/ 0 h 916501"/>
              <a:gd name="connsiteX2" fmla="*/ 1385961 w 1385961"/>
              <a:gd name="connsiteY2" fmla="*/ 916501 h 916501"/>
              <a:gd name="connsiteX3" fmla="*/ 0 w 1385961"/>
              <a:gd name="connsiteY3" fmla="*/ 525260 h 916501"/>
              <a:gd name="connsiteX0" fmla="*/ 0 w 1375687"/>
              <a:gd name="connsiteY0" fmla="*/ 525260 h 890959"/>
              <a:gd name="connsiteX1" fmla="*/ 616419 w 1375687"/>
              <a:gd name="connsiteY1" fmla="*/ 0 h 890959"/>
              <a:gd name="connsiteX2" fmla="*/ 1375688 w 1375687"/>
              <a:gd name="connsiteY2" fmla="*/ 890959 h 890959"/>
              <a:gd name="connsiteX3" fmla="*/ 0 w 1375687"/>
              <a:gd name="connsiteY3" fmla="*/ 525260 h 890959"/>
            </a:gdLst>
            <a:ahLst/>
            <a:cxnLst>
              <a:cxn ang="0">
                <a:pos x="connsiteX0" y="connsiteY0"/>
              </a:cxn>
              <a:cxn ang="0">
                <a:pos x="connsiteX1" y="connsiteY1"/>
              </a:cxn>
              <a:cxn ang="0">
                <a:pos x="connsiteX2" y="connsiteY2"/>
              </a:cxn>
              <a:cxn ang="0">
                <a:pos x="connsiteX3" y="connsiteY3"/>
              </a:cxn>
            </a:cxnLst>
            <a:rect l="l" t="t" r="r" b="b"/>
            <a:pathLst>
              <a:path w="1375687" h="890959">
                <a:moveTo>
                  <a:pt x="0" y="525260"/>
                </a:moveTo>
                <a:lnTo>
                  <a:pt x="616419" y="0"/>
                </a:lnTo>
                <a:lnTo>
                  <a:pt x="1375688" y="890959"/>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9 Rectángulo"/>
          <p:cNvSpPr/>
          <p:nvPr/>
        </p:nvSpPr>
        <p:spPr>
          <a:xfrm>
            <a:off x="1208585" y="736803"/>
            <a:ext cx="7200799" cy="45719"/>
          </a:xfrm>
          <a:prstGeom prst="rect">
            <a:avLst/>
          </a:pr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8" name="6 Triángulo isósceles"/>
          <p:cNvSpPr/>
          <p:nvPr/>
        </p:nvSpPr>
        <p:spPr>
          <a:xfrm rot="7837924">
            <a:off x="8832734" y="6196620"/>
            <a:ext cx="1381323" cy="897594"/>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Lst>
            <a:ahLst/>
            <a:cxnLst>
              <a:cxn ang="0">
                <a:pos x="connsiteX0" y="connsiteY0"/>
              </a:cxn>
              <a:cxn ang="0">
                <a:pos x="connsiteX1" y="connsiteY1"/>
              </a:cxn>
              <a:cxn ang="0">
                <a:pos x="connsiteX2" y="connsiteY2"/>
              </a:cxn>
              <a:cxn ang="0">
                <a:pos x="connsiteX3" y="connsiteY3"/>
              </a:cxn>
            </a:cxnLst>
            <a:rect l="l" t="t" r="r" b="b"/>
            <a:pathLst>
              <a:path w="1381323" h="897594">
                <a:moveTo>
                  <a:pt x="0" y="525260"/>
                </a:moveTo>
                <a:lnTo>
                  <a:pt x="616419" y="0"/>
                </a:lnTo>
                <a:lnTo>
                  <a:pt x="1381323" y="897594"/>
                </a:lnTo>
                <a:lnTo>
                  <a:pt x="0" y="525260"/>
                </a:lnTo>
                <a:close/>
              </a:path>
            </a:pathLst>
          </a:cu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6 Triángulo isósceles"/>
          <p:cNvSpPr/>
          <p:nvPr/>
        </p:nvSpPr>
        <p:spPr>
          <a:xfrm rot="7837924">
            <a:off x="105806" y="97029"/>
            <a:ext cx="1381993" cy="925270"/>
          </a:xfrm>
          <a:custGeom>
            <a:avLst/>
            <a:gdLst>
              <a:gd name="connsiteX0" fmla="*/ 0 w 936104"/>
              <a:gd name="connsiteY0" fmla="*/ 576064 h 576064"/>
              <a:gd name="connsiteX1" fmla="*/ 468052 w 936104"/>
              <a:gd name="connsiteY1" fmla="*/ 0 h 576064"/>
              <a:gd name="connsiteX2" fmla="*/ 936104 w 936104"/>
              <a:gd name="connsiteY2" fmla="*/ 576064 h 576064"/>
              <a:gd name="connsiteX3" fmla="*/ 0 w 936104"/>
              <a:gd name="connsiteY3" fmla="*/ 576064 h 576064"/>
              <a:gd name="connsiteX0" fmla="*/ 0 w 936104"/>
              <a:gd name="connsiteY0" fmla="*/ 572677 h 572677"/>
              <a:gd name="connsiteX1" fmla="*/ 586208 w 936104"/>
              <a:gd name="connsiteY1" fmla="*/ 0 h 572677"/>
              <a:gd name="connsiteX2" fmla="*/ 936104 w 936104"/>
              <a:gd name="connsiteY2" fmla="*/ 572677 h 572677"/>
              <a:gd name="connsiteX3" fmla="*/ 0 w 936104"/>
              <a:gd name="connsiteY3" fmla="*/ 572677 h 572677"/>
              <a:gd name="connsiteX0" fmla="*/ 0 w 1373537"/>
              <a:gd name="connsiteY0" fmla="*/ 572677 h 899308"/>
              <a:gd name="connsiteX1" fmla="*/ 586208 w 1373537"/>
              <a:gd name="connsiteY1" fmla="*/ 0 h 899308"/>
              <a:gd name="connsiteX2" fmla="*/ 1373537 w 1373537"/>
              <a:gd name="connsiteY2" fmla="*/ 899308 h 899308"/>
              <a:gd name="connsiteX3" fmla="*/ 0 w 1373537"/>
              <a:gd name="connsiteY3" fmla="*/ 572677 h 899308"/>
              <a:gd name="connsiteX0" fmla="*/ 0 w 1410638"/>
              <a:gd name="connsiteY0" fmla="*/ 541649 h 899308"/>
              <a:gd name="connsiteX1" fmla="*/ 623309 w 1410638"/>
              <a:gd name="connsiteY1" fmla="*/ 0 h 899308"/>
              <a:gd name="connsiteX2" fmla="*/ 1410638 w 1410638"/>
              <a:gd name="connsiteY2" fmla="*/ 899308 h 899308"/>
              <a:gd name="connsiteX3" fmla="*/ 0 w 1410638"/>
              <a:gd name="connsiteY3" fmla="*/ 541649 h 899308"/>
              <a:gd name="connsiteX0" fmla="*/ 0 w 1388213"/>
              <a:gd name="connsiteY0" fmla="*/ 541649 h 897594"/>
              <a:gd name="connsiteX1" fmla="*/ 623309 w 1388213"/>
              <a:gd name="connsiteY1" fmla="*/ 0 h 897594"/>
              <a:gd name="connsiteX2" fmla="*/ 1388213 w 1388213"/>
              <a:gd name="connsiteY2" fmla="*/ 897594 h 897594"/>
              <a:gd name="connsiteX3" fmla="*/ 0 w 1388213"/>
              <a:gd name="connsiteY3" fmla="*/ 541649 h 897594"/>
              <a:gd name="connsiteX0" fmla="*/ 0 w 1381323"/>
              <a:gd name="connsiteY0" fmla="*/ 525260 h 897594"/>
              <a:gd name="connsiteX1" fmla="*/ 616419 w 1381323"/>
              <a:gd name="connsiteY1" fmla="*/ 0 h 897594"/>
              <a:gd name="connsiteX2" fmla="*/ 1381323 w 1381323"/>
              <a:gd name="connsiteY2" fmla="*/ 897594 h 897594"/>
              <a:gd name="connsiteX3" fmla="*/ 0 w 1381323"/>
              <a:gd name="connsiteY3" fmla="*/ 525260 h 897594"/>
              <a:gd name="connsiteX0" fmla="*/ 0 w 1381323"/>
              <a:gd name="connsiteY0" fmla="*/ 521393 h 893727"/>
              <a:gd name="connsiteX1" fmla="*/ 611914 w 1381323"/>
              <a:gd name="connsiteY1" fmla="*/ 0 h 893727"/>
              <a:gd name="connsiteX2" fmla="*/ 1381323 w 1381323"/>
              <a:gd name="connsiteY2" fmla="*/ 893727 h 893727"/>
              <a:gd name="connsiteX3" fmla="*/ 0 w 1381323"/>
              <a:gd name="connsiteY3" fmla="*/ 521393 h 893727"/>
              <a:gd name="connsiteX0" fmla="*/ 0 w 1381323"/>
              <a:gd name="connsiteY0" fmla="*/ 529765 h 902099"/>
              <a:gd name="connsiteX1" fmla="*/ 612552 w 1381323"/>
              <a:gd name="connsiteY1" fmla="*/ 0 h 902099"/>
              <a:gd name="connsiteX2" fmla="*/ 1381323 w 1381323"/>
              <a:gd name="connsiteY2" fmla="*/ 902099 h 902099"/>
              <a:gd name="connsiteX3" fmla="*/ 0 w 1381323"/>
              <a:gd name="connsiteY3" fmla="*/ 529765 h 902099"/>
              <a:gd name="connsiteX0" fmla="*/ 0 w 1392923"/>
              <a:gd name="connsiteY0" fmla="*/ 529765 h 915618"/>
              <a:gd name="connsiteX1" fmla="*/ 612552 w 1392923"/>
              <a:gd name="connsiteY1" fmla="*/ 0 h 915618"/>
              <a:gd name="connsiteX2" fmla="*/ 1392923 w 1392923"/>
              <a:gd name="connsiteY2" fmla="*/ 915618 h 915618"/>
              <a:gd name="connsiteX3" fmla="*/ 0 w 1392923"/>
              <a:gd name="connsiteY3" fmla="*/ 529765 h 915618"/>
              <a:gd name="connsiteX0" fmla="*/ 0 w 1409029"/>
              <a:gd name="connsiteY0" fmla="*/ 529765 h 925270"/>
              <a:gd name="connsiteX1" fmla="*/ 612552 w 1409029"/>
              <a:gd name="connsiteY1" fmla="*/ 0 h 925270"/>
              <a:gd name="connsiteX2" fmla="*/ 1409029 w 1409029"/>
              <a:gd name="connsiteY2" fmla="*/ 925270 h 925270"/>
              <a:gd name="connsiteX3" fmla="*/ 0 w 1409029"/>
              <a:gd name="connsiteY3" fmla="*/ 529765 h 925270"/>
              <a:gd name="connsiteX0" fmla="*/ 0 w 1394871"/>
              <a:gd name="connsiteY0" fmla="*/ 509792 h 925270"/>
              <a:gd name="connsiteX1" fmla="*/ 598394 w 1394871"/>
              <a:gd name="connsiteY1" fmla="*/ 0 h 925270"/>
              <a:gd name="connsiteX2" fmla="*/ 1394871 w 1394871"/>
              <a:gd name="connsiteY2" fmla="*/ 925270 h 925270"/>
              <a:gd name="connsiteX3" fmla="*/ 0 w 1394871"/>
              <a:gd name="connsiteY3" fmla="*/ 509792 h 925270"/>
              <a:gd name="connsiteX0" fmla="*/ 0 w 1385859"/>
              <a:gd name="connsiteY0" fmla="*/ 502059 h 925270"/>
              <a:gd name="connsiteX1" fmla="*/ 589382 w 1385859"/>
              <a:gd name="connsiteY1" fmla="*/ 0 h 925270"/>
              <a:gd name="connsiteX2" fmla="*/ 1385859 w 1385859"/>
              <a:gd name="connsiteY2" fmla="*/ 925270 h 925270"/>
              <a:gd name="connsiteX3" fmla="*/ 0 w 1385859"/>
              <a:gd name="connsiteY3" fmla="*/ 502059 h 925270"/>
              <a:gd name="connsiteX0" fmla="*/ 0 w 1381993"/>
              <a:gd name="connsiteY0" fmla="*/ 506565 h 925270"/>
              <a:gd name="connsiteX1" fmla="*/ 585516 w 1381993"/>
              <a:gd name="connsiteY1" fmla="*/ 0 h 925270"/>
              <a:gd name="connsiteX2" fmla="*/ 1381993 w 1381993"/>
              <a:gd name="connsiteY2" fmla="*/ 925270 h 925270"/>
              <a:gd name="connsiteX3" fmla="*/ 0 w 1381993"/>
              <a:gd name="connsiteY3" fmla="*/ 506565 h 925270"/>
            </a:gdLst>
            <a:ahLst/>
            <a:cxnLst>
              <a:cxn ang="0">
                <a:pos x="connsiteX0" y="connsiteY0"/>
              </a:cxn>
              <a:cxn ang="0">
                <a:pos x="connsiteX1" y="connsiteY1"/>
              </a:cxn>
              <a:cxn ang="0">
                <a:pos x="connsiteX2" y="connsiteY2"/>
              </a:cxn>
              <a:cxn ang="0">
                <a:pos x="connsiteX3" y="connsiteY3"/>
              </a:cxn>
            </a:cxnLst>
            <a:rect l="l" t="t" r="r" b="b"/>
            <a:pathLst>
              <a:path w="1381993" h="925270">
                <a:moveTo>
                  <a:pt x="0" y="506565"/>
                </a:moveTo>
                <a:lnTo>
                  <a:pt x="585516" y="0"/>
                </a:lnTo>
                <a:lnTo>
                  <a:pt x="1381993" y="925270"/>
                </a:lnTo>
                <a:lnTo>
                  <a:pt x="0" y="506565"/>
                </a:lnTo>
                <a:close/>
              </a:path>
            </a:pathLst>
          </a:custGeom>
          <a:solidFill>
            <a:srgbClr val="565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11 CuadroTexto"/>
          <p:cNvSpPr txBox="1"/>
          <p:nvPr/>
        </p:nvSpPr>
        <p:spPr>
          <a:xfrm>
            <a:off x="1280595" y="224265"/>
            <a:ext cx="6998967" cy="523220"/>
          </a:xfrm>
          <a:prstGeom prst="rect">
            <a:avLst/>
          </a:prstGeom>
          <a:noFill/>
        </p:spPr>
        <p:txBody>
          <a:bodyPr wrap="none" rtlCol="0">
            <a:spAutoFit/>
          </a:bodyPr>
          <a:lstStyle/>
          <a:p>
            <a:r>
              <a:rPr lang="en-US" sz="2800" b="1" dirty="0" smtClean="0">
                <a:solidFill>
                  <a:srgbClr val="00B7AF"/>
                </a:solidFill>
                <a:latin typeface="Calibri" panose="020F0502020204030204" pitchFamily="34" charset="0"/>
              </a:rPr>
              <a:t>Computable General Equilibrium Model (CGE)</a:t>
            </a:r>
            <a:endParaRPr lang="en-US" sz="2800" b="1" dirty="0">
              <a:solidFill>
                <a:srgbClr val="00B7AF"/>
              </a:solidFill>
              <a:latin typeface="Calibri" panose="020F0502020204030204" pitchFamily="34" charset="0"/>
            </a:endParaRPr>
          </a:p>
        </p:txBody>
      </p:sp>
      <p:sp>
        <p:nvSpPr>
          <p:cNvPr id="19" name="18 Rectángulo"/>
          <p:cNvSpPr/>
          <p:nvPr/>
        </p:nvSpPr>
        <p:spPr>
          <a:xfrm>
            <a:off x="1928664" y="1120400"/>
            <a:ext cx="7344816" cy="1872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26" name="25 Grupo"/>
          <p:cNvGrpSpPr/>
          <p:nvPr/>
        </p:nvGrpSpPr>
        <p:grpSpPr>
          <a:xfrm>
            <a:off x="554944" y="1385334"/>
            <a:ext cx="8684948" cy="4679950"/>
            <a:chOff x="683568" y="1340768"/>
            <a:chExt cx="8016875" cy="4679950"/>
          </a:xfrm>
        </p:grpSpPr>
        <p:sp>
          <p:nvSpPr>
            <p:cNvPr id="27" name="AutoShape 3"/>
            <p:cNvSpPr>
              <a:spLocks noChangeArrowheads="1"/>
            </p:cNvSpPr>
            <p:nvPr/>
          </p:nvSpPr>
          <p:spPr bwMode="auto">
            <a:xfrm>
              <a:off x="1642418" y="3377530"/>
              <a:ext cx="1003300" cy="336550"/>
            </a:xfrm>
            <a:prstGeom prst="rightArrow">
              <a:avLst>
                <a:gd name="adj1" fmla="val 50000"/>
                <a:gd name="adj2" fmla="val 61845"/>
              </a:avLst>
            </a:prstGeom>
            <a:solidFill>
              <a:srgbClr val="0070C0"/>
            </a:solidFill>
            <a:ln w="6350" algn="ctr">
              <a:noFill/>
              <a:miter lim="800000"/>
              <a:headEnd type="none" w="sm" len="sm"/>
              <a:tailEnd type="none" w="sm" len="sm"/>
            </a:ln>
            <a:effectLst>
              <a:outerShdw dist="17961" dir="2700000" algn="ctr" rotWithShape="0">
                <a:srgbClr val="808080"/>
              </a:outerShdw>
            </a:effectLst>
          </p:spPr>
          <p:txBody>
            <a:bodyPr tIns="91440" bIns="91440" anchor="ctr"/>
            <a:lstStyle/>
            <a:p>
              <a:pPr>
                <a:defRPr/>
              </a:pPr>
              <a:endParaRPr lang="en-US" dirty="0">
                <a:latin typeface="Arial" panose="020B0604020202020204" pitchFamily="34" charset="0"/>
                <a:cs typeface="Arial" panose="020B0604020202020204" pitchFamily="34" charset="0"/>
              </a:endParaRPr>
            </a:p>
          </p:txBody>
        </p:sp>
        <p:sp>
          <p:nvSpPr>
            <p:cNvPr id="35" name="AutoShape 4"/>
            <p:cNvSpPr>
              <a:spLocks noChangeArrowheads="1"/>
            </p:cNvSpPr>
            <p:nvPr/>
          </p:nvSpPr>
          <p:spPr bwMode="auto">
            <a:xfrm>
              <a:off x="3420418" y="3377530"/>
              <a:ext cx="814387" cy="336550"/>
            </a:xfrm>
            <a:prstGeom prst="rightArrow">
              <a:avLst>
                <a:gd name="adj1" fmla="val 50000"/>
                <a:gd name="adj2" fmla="val 50200"/>
              </a:avLst>
            </a:prstGeom>
            <a:solidFill>
              <a:srgbClr val="0070C0"/>
            </a:solidFill>
            <a:ln w="6350" algn="ctr">
              <a:noFill/>
              <a:miter lim="800000"/>
              <a:headEnd type="none" w="sm" len="sm"/>
              <a:tailEnd type="none" w="sm" len="sm"/>
            </a:ln>
            <a:effectLst>
              <a:outerShdw dist="17961" dir="2700000" algn="ctr" rotWithShape="0">
                <a:srgbClr val="808080"/>
              </a:outerShdw>
            </a:effectLst>
          </p:spPr>
          <p:txBody>
            <a:bodyPr tIns="91440" bIns="91440" anchor="ctr"/>
            <a:lstStyle/>
            <a:p>
              <a:pPr>
                <a:defRPr/>
              </a:pPr>
              <a:endParaRPr lang="en-US" dirty="0">
                <a:latin typeface="Arial" panose="020B0604020202020204" pitchFamily="34" charset="0"/>
                <a:cs typeface="Arial" panose="020B0604020202020204" pitchFamily="34" charset="0"/>
              </a:endParaRPr>
            </a:p>
          </p:txBody>
        </p:sp>
        <p:sp>
          <p:nvSpPr>
            <p:cNvPr id="39" name="AutoShape 5"/>
            <p:cNvSpPr>
              <a:spLocks noChangeArrowheads="1"/>
            </p:cNvSpPr>
            <p:nvPr/>
          </p:nvSpPr>
          <p:spPr bwMode="auto">
            <a:xfrm>
              <a:off x="4763443" y="3374355"/>
              <a:ext cx="671512" cy="341313"/>
            </a:xfrm>
            <a:prstGeom prst="rightArrow">
              <a:avLst>
                <a:gd name="adj1" fmla="val 50000"/>
                <a:gd name="adj2" fmla="val 49186"/>
              </a:avLst>
            </a:prstGeom>
            <a:solidFill>
              <a:srgbClr val="0070C0"/>
            </a:solidFill>
            <a:ln w="6350" algn="ctr">
              <a:noFill/>
              <a:miter lim="800000"/>
              <a:headEnd type="none" w="sm" len="sm"/>
              <a:tailEnd type="none" w="sm" len="sm"/>
            </a:ln>
            <a:effectLst>
              <a:outerShdw dist="17961" dir="2700000" algn="ctr" rotWithShape="0">
                <a:srgbClr val="808080"/>
              </a:outerShdw>
            </a:effectLst>
          </p:spPr>
          <p:txBody>
            <a:bodyPr tIns="91440" bIns="91440" anchor="ctr"/>
            <a:lstStyle/>
            <a:p>
              <a:pPr>
                <a:defRPr/>
              </a:pPr>
              <a:endParaRPr lang="en-US" dirty="0">
                <a:latin typeface="Arial" panose="020B0604020202020204" pitchFamily="34" charset="0"/>
                <a:cs typeface="Arial" panose="020B0604020202020204" pitchFamily="34" charset="0"/>
              </a:endParaRPr>
            </a:p>
          </p:txBody>
        </p:sp>
        <p:sp>
          <p:nvSpPr>
            <p:cNvPr id="40" name="AutoShape 6"/>
            <p:cNvSpPr>
              <a:spLocks noChangeArrowheads="1"/>
            </p:cNvSpPr>
            <p:nvPr/>
          </p:nvSpPr>
          <p:spPr bwMode="auto">
            <a:xfrm>
              <a:off x="6420793" y="3374355"/>
              <a:ext cx="671512" cy="341313"/>
            </a:xfrm>
            <a:prstGeom prst="rightArrow">
              <a:avLst>
                <a:gd name="adj1" fmla="val 50000"/>
                <a:gd name="adj2" fmla="val 49186"/>
              </a:avLst>
            </a:prstGeom>
            <a:solidFill>
              <a:srgbClr val="0070C0"/>
            </a:solidFill>
            <a:ln w="6350" algn="ctr">
              <a:noFill/>
              <a:miter lim="800000"/>
              <a:headEnd type="none" w="sm" len="sm"/>
              <a:tailEnd type="none" w="sm" len="sm"/>
            </a:ln>
            <a:effectLst>
              <a:outerShdw dist="17961" dir="2700000" algn="ctr" rotWithShape="0">
                <a:srgbClr val="808080"/>
              </a:outerShdw>
            </a:effectLst>
          </p:spPr>
          <p:txBody>
            <a:bodyPr tIns="91440" bIns="91440" anchor="ctr"/>
            <a:lstStyle/>
            <a:p>
              <a:pPr>
                <a:defRPr/>
              </a:pPr>
              <a:endParaRPr lang="en-US" dirty="0">
                <a:latin typeface="Arial" panose="020B0604020202020204" pitchFamily="34" charset="0"/>
                <a:cs typeface="Arial" panose="020B0604020202020204" pitchFamily="34" charset="0"/>
              </a:endParaRPr>
            </a:p>
          </p:txBody>
        </p:sp>
        <p:sp>
          <p:nvSpPr>
            <p:cNvPr id="41" name="Freeform 9"/>
            <p:cNvSpPr>
              <a:spLocks/>
            </p:cNvSpPr>
            <p:nvPr/>
          </p:nvSpPr>
          <p:spPr bwMode="auto">
            <a:xfrm>
              <a:off x="1340793" y="3932510"/>
              <a:ext cx="3303587" cy="1296045"/>
            </a:xfrm>
            <a:custGeom>
              <a:avLst/>
              <a:gdLst>
                <a:gd name="T0" fmla="*/ 3840 w 3840"/>
                <a:gd name="T1" fmla="*/ 0 h 1032"/>
                <a:gd name="T2" fmla="*/ 3840 w 3840"/>
                <a:gd name="T3" fmla="*/ 1032 h 1032"/>
                <a:gd name="T4" fmla="*/ 0 w 3840"/>
                <a:gd name="T5" fmla="*/ 1032 h 1032"/>
                <a:gd name="T6" fmla="*/ 0 w 3840"/>
                <a:gd name="T7" fmla="*/ 672 h 1032"/>
                <a:gd name="T8" fmla="*/ 0 60000 65536"/>
                <a:gd name="T9" fmla="*/ 0 60000 65536"/>
                <a:gd name="T10" fmla="*/ 0 60000 65536"/>
                <a:gd name="T11" fmla="*/ 0 60000 65536"/>
                <a:gd name="T12" fmla="*/ 0 w 3840"/>
                <a:gd name="T13" fmla="*/ 0 h 1032"/>
                <a:gd name="T14" fmla="*/ 3840 w 3840"/>
                <a:gd name="T15" fmla="*/ 1032 h 1032"/>
              </a:gdLst>
              <a:ahLst/>
              <a:cxnLst>
                <a:cxn ang="T8">
                  <a:pos x="T0" y="T1"/>
                </a:cxn>
                <a:cxn ang="T9">
                  <a:pos x="T2" y="T3"/>
                </a:cxn>
                <a:cxn ang="T10">
                  <a:pos x="T4" y="T5"/>
                </a:cxn>
                <a:cxn ang="T11">
                  <a:pos x="T6" y="T7"/>
                </a:cxn>
              </a:cxnLst>
              <a:rect l="T12" t="T13" r="T14" b="T15"/>
              <a:pathLst>
                <a:path w="3840" h="1032">
                  <a:moveTo>
                    <a:pt x="3840" y="0"/>
                  </a:moveTo>
                  <a:lnTo>
                    <a:pt x="3840" y="1032"/>
                  </a:lnTo>
                  <a:lnTo>
                    <a:pt x="0" y="1032"/>
                  </a:lnTo>
                  <a:lnTo>
                    <a:pt x="0" y="672"/>
                  </a:lnTo>
                </a:path>
              </a:pathLst>
            </a:custGeom>
            <a:noFill/>
            <a:ln w="38100">
              <a:solidFill>
                <a:srgbClr val="C00000"/>
              </a:solidFill>
              <a:prstDash val="sysDot"/>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defRPr sz="1200">
                  <a:solidFill>
                    <a:schemeClr val="tx1"/>
                  </a:solidFill>
                  <a:latin typeface="Verdana" pitchFamily="34" charset="0"/>
                </a:defRPr>
              </a:lvl1pPr>
              <a:lvl2pPr marL="742950" indent="-285750">
                <a:defRPr sz="1200">
                  <a:solidFill>
                    <a:schemeClr val="tx1"/>
                  </a:solidFill>
                  <a:latin typeface="Verdana" pitchFamily="34" charset="0"/>
                </a:defRPr>
              </a:lvl2pPr>
              <a:lvl3pPr marL="1143000" indent="-228600">
                <a:defRPr sz="1200">
                  <a:solidFill>
                    <a:schemeClr val="tx1"/>
                  </a:solidFill>
                  <a:latin typeface="Verdana" pitchFamily="34" charset="0"/>
                </a:defRPr>
              </a:lvl3pPr>
              <a:lvl4pPr marL="1600200" indent="-228600">
                <a:defRPr sz="1200">
                  <a:solidFill>
                    <a:schemeClr val="tx1"/>
                  </a:solidFill>
                  <a:latin typeface="Verdana" pitchFamily="34" charset="0"/>
                </a:defRPr>
              </a:lvl4pPr>
              <a:lvl5pPr marL="2057400" indent="-228600">
                <a:defRPr sz="1200">
                  <a:solidFill>
                    <a:schemeClr val="tx1"/>
                  </a:solidFill>
                  <a:latin typeface="Verdana" pitchFamily="34" charset="0"/>
                </a:defRPr>
              </a:lvl5pPr>
              <a:lvl6pPr marL="2514600" indent="-228600" algn="ctr" eaLnBrk="0" fontAlgn="base" hangingPunct="0">
                <a:spcBef>
                  <a:spcPct val="0"/>
                </a:spcBef>
                <a:spcAft>
                  <a:spcPct val="0"/>
                </a:spcAft>
                <a:defRPr sz="1200">
                  <a:solidFill>
                    <a:schemeClr val="tx1"/>
                  </a:solidFill>
                  <a:latin typeface="Verdana" pitchFamily="34" charset="0"/>
                </a:defRPr>
              </a:lvl6pPr>
              <a:lvl7pPr marL="2971800" indent="-228600" algn="ctr" eaLnBrk="0" fontAlgn="base" hangingPunct="0">
                <a:spcBef>
                  <a:spcPct val="0"/>
                </a:spcBef>
                <a:spcAft>
                  <a:spcPct val="0"/>
                </a:spcAft>
                <a:defRPr sz="1200">
                  <a:solidFill>
                    <a:schemeClr val="tx1"/>
                  </a:solidFill>
                  <a:latin typeface="Verdana" pitchFamily="34" charset="0"/>
                </a:defRPr>
              </a:lvl7pPr>
              <a:lvl8pPr marL="3429000" indent="-228600" algn="ctr" eaLnBrk="0" fontAlgn="base" hangingPunct="0">
                <a:spcBef>
                  <a:spcPct val="0"/>
                </a:spcBef>
                <a:spcAft>
                  <a:spcPct val="0"/>
                </a:spcAft>
                <a:defRPr sz="1200">
                  <a:solidFill>
                    <a:schemeClr val="tx1"/>
                  </a:solidFill>
                  <a:latin typeface="Verdana" pitchFamily="34" charset="0"/>
                </a:defRPr>
              </a:lvl8pPr>
              <a:lvl9pPr marL="3886200" indent="-228600" algn="ctr" eaLnBrk="0" fontAlgn="base" hangingPunct="0">
                <a:spcBef>
                  <a:spcPct val="0"/>
                </a:spcBef>
                <a:spcAft>
                  <a:spcPct val="0"/>
                </a:spcAft>
                <a:defRPr sz="1200">
                  <a:solidFill>
                    <a:schemeClr val="tx1"/>
                  </a:solidFill>
                  <a:latin typeface="Verdana" pitchFamily="34" charset="0"/>
                </a:defRPr>
              </a:lvl9pPr>
            </a:lstStyle>
            <a:p>
              <a:endParaRPr lang="en-US" altLang="es-MX" dirty="0">
                <a:latin typeface="Arial" panose="020B0604020202020204" pitchFamily="34" charset="0"/>
                <a:cs typeface="Arial" panose="020B0604020202020204" pitchFamily="34" charset="0"/>
              </a:endParaRPr>
            </a:p>
          </p:txBody>
        </p:sp>
        <p:sp>
          <p:nvSpPr>
            <p:cNvPr id="42" name="AutoShape 10"/>
            <p:cNvSpPr>
              <a:spLocks noChangeArrowheads="1"/>
            </p:cNvSpPr>
            <p:nvPr/>
          </p:nvSpPr>
          <p:spPr bwMode="auto">
            <a:xfrm>
              <a:off x="2464742" y="1340768"/>
              <a:ext cx="2016000" cy="576262"/>
            </a:xfrm>
            <a:prstGeom prst="chevron">
              <a:avLst>
                <a:gd name="adj" fmla="val 27802"/>
              </a:avLst>
            </a:prstGeom>
            <a:solidFill>
              <a:srgbClr val="C00000"/>
            </a:solidFill>
            <a:ln w="6350" algn="ctr">
              <a:noFill/>
              <a:miter lim="800000"/>
              <a:headEnd type="none" w="sm" len="sm"/>
              <a:tailEnd type="none" w="sm" len="sm"/>
            </a:ln>
            <a:effectLst>
              <a:outerShdw dist="17961" dir="2700000" algn="ctr" rotWithShape="0">
                <a:srgbClr val="808080"/>
              </a:outerShdw>
            </a:effectLst>
          </p:spPr>
          <p:txBody>
            <a:bodyPr tIns="91440" bIns="91440" anchor="ctr"/>
            <a:lstStyle/>
            <a:p>
              <a:pPr>
                <a:defRPr/>
              </a:pPr>
              <a:r>
                <a:rPr lang="nl-NL" sz="1100" b="1" dirty="0" smtClean="0">
                  <a:solidFill>
                    <a:srgbClr val="FFFFFF"/>
                  </a:solidFill>
                  <a:latin typeface="Arial" panose="020B0604020202020204" pitchFamily="34" charset="0"/>
                  <a:cs typeface="Arial" panose="020B0604020202020204" pitchFamily="34" charset="0"/>
                </a:rPr>
                <a:t>Social Accounting Matrix (SAM)</a:t>
              </a:r>
              <a:endParaRPr lang="nl-NL" sz="1100" b="1" dirty="0">
                <a:solidFill>
                  <a:srgbClr val="FFFFFF"/>
                </a:solidFill>
                <a:latin typeface="Arial" panose="020B0604020202020204" pitchFamily="34" charset="0"/>
                <a:cs typeface="Arial" panose="020B0604020202020204" pitchFamily="34" charset="0"/>
              </a:endParaRPr>
            </a:p>
          </p:txBody>
        </p:sp>
        <p:sp>
          <p:nvSpPr>
            <p:cNvPr id="43" name="AutoShape 11"/>
            <p:cNvSpPr>
              <a:spLocks noChangeArrowheads="1"/>
            </p:cNvSpPr>
            <p:nvPr/>
          </p:nvSpPr>
          <p:spPr bwMode="auto">
            <a:xfrm>
              <a:off x="683568" y="1340768"/>
              <a:ext cx="1858962" cy="576262"/>
            </a:xfrm>
            <a:prstGeom prst="homePlate">
              <a:avLst>
                <a:gd name="adj" fmla="val 31930"/>
              </a:avLst>
            </a:prstGeom>
            <a:solidFill>
              <a:srgbClr val="C00000"/>
            </a:solidFill>
            <a:ln w="6350" algn="ctr">
              <a:noFill/>
              <a:miter lim="800000"/>
              <a:headEnd type="none" w="sm" len="sm"/>
              <a:tailEnd type="none" w="sm" len="sm"/>
            </a:ln>
            <a:effectLst>
              <a:outerShdw dist="17961" dir="2700000" algn="ctr" rotWithShape="0">
                <a:srgbClr val="808080"/>
              </a:outerShdw>
            </a:effectLst>
          </p:spPr>
          <p:txBody>
            <a:bodyPr tIns="91440" bIns="91440" anchor="ctr"/>
            <a:lstStyle/>
            <a:p>
              <a:pPr>
                <a:defRPr/>
              </a:pPr>
              <a:r>
                <a:rPr lang="nl-NL" sz="1100" b="1" dirty="0" smtClean="0">
                  <a:solidFill>
                    <a:srgbClr val="FFFFFF"/>
                  </a:solidFill>
                  <a:latin typeface="Arial" panose="020B0604020202020204" pitchFamily="34" charset="0"/>
                  <a:cs typeface="Arial" panose="020B0604020202020204" pitchFamily="34" charset="0"/>
                </a:rPr>
                <a:t>BAU Projections</a:t>
              </a:r>
              <a:endParaRPr lang="nl-NL" sz="1100" b="1" dirty="0">
                <a:solidFill>
                  <a:srgbClr val="FFFFFF"/>
                </a:solidFill>
                <a:latin typeface="Arial" panose="020B0604020202020204" pitchFamily="34" charset="0"/>
                <a:cs typeface="Arial" panose="020B0604020202020204" pitchFamily="34" charset="0"/>
              </a:endParaRPr>
            </a:p>
          </p:txBody>
        </p:sp>
        <p:sp>
          <p:nvSpPr>
            <p:cNvPr id="44" name="AutoShape 13"/>
            <p:cNvSpPr>
              <a:spLocks noChangeArrowheads="1"/>
            </p:cNvSpPr>
            <p:nvPr/>
          </p:nvSpPr>
          <p:spPr bwMode="auto">
            <a:xfrm flipV="1">
              <a:off x="1096318" y="3063205"/>
              <a:ext cx="498475" cy="130175"/>
            </a:xfrm>
            <a:prstGeom prst="triangle">
              <a:avLst>
                <a:gd name="adj" fmla="val 50000"/>
              </a:avLst>
            </a:prstGeom>
            <a:solidFill>
              <a:srgbClr val="0070C0"/>
            </a:solidFill>
            <a:ln w="6350" algn="ctr">
              <a:noFill/>
              <a:miter lim="800000"/>
              <a:headEnd type="none" w="sm" len="sm"/>
              <a:tailEnd type="none" w="sm" len="sm"/>
            </a:ln>
            <a:effectLst>
              <a:outerShdw dist="17961" dir="2700000" algn="ctr" rotWithShape="0">
                <a:srgbClr val="808080"/>
              </a:outerShdw>
            </a:effectLst>
          </p:spPr>
          <p:txBody>
            <a:bodyPr tIns="91440" bIns="91440" anchor="ctr"/>
            <a:lstStyle/>
            <a:p>
              <a:pPr>
                <a:defRPr/>
              </a:pPr>
              <a:endParaRPr lang="en-US" dirty="0">
                <a:latin typeface="Arial" panose="020B0604020202020204" pitchFamily="34" charset="0"/>
                <a:cs typeface="Arial" panose="020B0604020202020204" pitchFamily="34" charset="0"/>
              </a:endParaRPr>
            </a:p>
          </p:txBody>
        </p:sp>
        <p:sp>
          <p:nvSpPr>
            <p:cNvPr id="45" name="AutoShape 14"/>
            <p:cNvSpPr>
              <a:spLocks noChangeArrowheads="1"/>
            </p:cNvSpPr>
            <p:nvPr/>
          </p:nvSpPr>
          <p:spPr bwMode="auto">
            <a:xfrm>
              <a:off x="1096318" y="3837905"/>
              <a:ext cx="498475" cy="131763"/>
            </a:xfrm>
            <a:prstGeom prst="triangle">
              <a:avLst>
                <a:gd name="adj" fmla="val 50000"/>
              </a:avLst>
            </a:prstGeom>
            <a:solidFill>
              <a:srgbClr val="0070C0"/>
            </a:solidFill>
            <a:ln w="6350" algn="ctr">
              <a:noFill/>
              <a:miter lim="800000"/>
              <a:headEnd type="none" w="sm" len="sm"/>
              <a:tailEnd type="none" w="sm" len="sm"/>
            </a:ln>
            <a:effectLst>
              <a:outerShdw dist="17961" dir="2700000" algn="ctr" rotWithShape="0">
                <a:srgbClr val="808080"/>
              </a:outerShdw>
            </a:effectLst>
          </p:spPr>
          <p:txBody>
            <a:bodyPr tIns="91440" bIns="91440" anchor="ctr"/>
            <a:lstStyle/>
            <a:p>
              <a:pPr>
                <a:defRPr/>
              </a:pPr>
              <a:endParaRPr lang="en-US" dirty="0">
                <a:latin typeface="Arial" panose="020B0604020202020204" pitchFamily="34" charset="0"/>
                <a:cs typeface="Arial" panose="020B0604020202020204" pitchFamily="34" charset="0"/>
              </a:endParaRPr>
            </a:p>
          </p:txBody>
        </p:sp>
        <p:sp>
          <p:nvSpPr>
            <p:cNvPr id="46" name="Rectangle 15"/>
            <p:cNvSpPr>
              <a:spLocks noChangeArrowheads="1"/>
            </p:cNvSpPr>
            <p:nvPr/>
          </p:nvSpPr>
          <p:spPr bwMode="auto">
            <a:xfrm>
              <a:off x="866130" y="2340893"/>
              <a:ext cx="958850" cy="619125"/>
            </a:xfrm>
            <a:prstGeom prst="rect">
              <a:avLst/>
            </a:prstGeom>
            <a:solidFill>
              <a:srgbClr val="FFFFFF"/>
            </a:solidFill>
            <a:ln w="12700">
              <a:solidFill>
                <a:schemeClr val="tx1"/>
              </a:solidFill>
              <a:miter lim="800000"/>
              <a:headEnd type="none" w="sm" len="sm"/>
              <a:tailEnd type="none" w="sm" len="sm"/>
            </a:ln>
          </p:spPr>
          <p:txBody>
            <a:bodyPr anchor="ctr"/>
            <a:lstStyle>
              <a:lvl1pPr>
                <a:defRPr sz="1200">
                  <a:solidFill>
                    <a:schemeClr val="tx1"/>
                  </a:solidFill>
                  <a:latin typeface="Verdana" pitchFamily="34" charset="0"/>
                </a:defRPr>
              </a:lvl1pPr>
              <a:lvl2pPr marL="742950" indent="-285750">
                <a:defRPr sz="1200">
                  <a:solidFill>
                    <a:schemeClr val="tx1"/>
                  </a:solidFill>
                  <a:latin typeface="Verdana" pitchFamily="34" charset="0"/>
                </a:defRPr>
              </a:lvl2pPr>
              <a:lvl3pPr marL="1143000" indent="-228600">
                <a:defRPr sz="1200">
                  <a:solidFill>
                    <a:schemeClr val="tx1"/>
                  </a:solidFill>
                  <a:latin typeface="Verdana" pitchFamily="34" charset="0"/>
                </a:defRPr>
              </a:lvl3pPr>
              <a:lvl4pPr marL="1600200" indent="-228600">
                <a:defRPr sz="1200">
                  <a:solidFill>
                    <a:schemeClr val="tx1"/>
                  </a:solidFill>
                  <a:latin typeface="Verdana" pitchFamily="34" charset="0"/>
                </a:defRPr>
              </a:lvl4pPr>
              <a:lvl5pPr marL="2057400" indent="-228600">
                <a:defRPr sz="1200">
                  <a:solidFill>
                    <a:schemeClr val="tx1"/>
                  </a:solidFill>
                  <a:latin typeface="Verdana" pitchFamily="34" charset="0"/>
                </a:defRPr>
              </a:lvl5pPr>
              <a:lvl6pPr marL="2514600" indent="-228600" algn="ctr" eaLnBrk="0" fontAlgn="base" hangingPunct="0">
                <a:spcBef>
                  <a:spcPct val="0"/>
                </a:spcBef>
                <a:spcAft>
                  <a:spcPct val="0"/>
                </a:spcAft>
                <a:defRPr sz="1200">
                  <a:solidFill>
                    <a:schemeClr val="tx1"/>
                  </a:solidFill>
                  <a:latin typeface="Verdana" pitchFamily="34" charset="0"/>
                </a:defRPr>
              </a:lvl6pPr>
              <a:lvl7pPr marL="2971800" indent="-228600" algn="ctr" eaLnBrk="0" fontAlgn="base" hangingPunct="0">
                <a:spcBef>
                  <a:spcPct val="0"/>
                </a:spcBef>
                <a:spcAft>
                  <a:spcPct val="0"/>
                </a:spcAft>
                <a:defRPr sz="1200">
                  <a:solidFill>
                    <a:schemeClr val="tx1"/>
                  </a:solidFill>
                  <a:latin typeface="Verdana" pitchFamily="34" charset="0"/>
                </a:defRPr>
              </a:lvl7pPr>
              <a:lvl8pPr marL="3429000" indent="-228600" algn="ctr" eaLnBrk="0" fontAlgn="base" hangingPunct="0">
                <a:spcBef>
                  <a:spcPct val="0"/>
                </a:spcBef>
                <a:spcAft>
                  <a:spcPct val="0"/>
                </a:spcAft>
                <a:defRPr sz="1200">
                  <a:solidFill>
                    <a:schemeClr val="tx1"/>
                  </a:solidFill>
                  <a:latin typeface="Verdana" pitchFamily="34" charset="0"/>
                </a:defRPr>
              </a:lvl8pPr>
              <a:lvl9pPr marL="3886200" indent="-228600" algn="ctr" eaLnBrk="0" fontAlgn="base" hangingPunct="0">
                <a:spcBef>
                  <a:spcPct val="0"/>
                </a:spcBef>
                <a:spcAft>
                  <a:spcPct val="0"/>
                </a:spcAft>
                <a:defRPr sz="1200">
                  <a:solidFill>
                    <a:schemeClr val="tx1"/>
                  </a:solidFill>
                  <a:latin typeface="Verdana" pitchFamily="34" charset="0"/>
                </a:defRPr>
              </a:lvl9pPr>
            </a:lstStyle>
            <a:p>
              <a:pPr algn="ctr"/>
              <a:r>
                <a:rPr lang="nl-NL" altLang="es-MX" sz="1000" dirty="0" smtClean="0">
                  <a:latin typeface="Arial" panose="020B0604020202020204" pitchFamily="34" charset="0"/>
                  <a:cs typeface="Arial" panose="020B0604020202020204" pitchFamily="34" charset="0"/>
                </a:rPr>
                <a:t>GDP and Population Projection</a:t>
              </a:r>
              <a:endParaRPr lang="nl-NL" altLang="es-MX" sz="1000" dirty="0">
                <a:latin typeface="Arial" panose="020B0604020202020204" pitchFamily="34" charset="0"/>
                <a:cs typeface="Arial" panose="020B0604020202020204" pitchFamily="34" charset="0"/>
              </a:endParaRPr>
            </a:p>
          </p:txBody>
        </p:sp>
        <p:sp>
          <p:nvSpPr>
            <p:cNvPr id="47" name="Rectangle 16"/>
            <p:cNvSpPr>
              <a:spLocks noChangeArrowheads="1"/>
            </p:cNvSpPr>
            <p:nvPr/>
          </p:nvSpPr>
          <p:spPr bwMode="auto">
            <a:xfrm>
              <a:off x="801043" y="4106193"/>
              <a:ext cx="1089025" cy="619125"/>
            </a:xfrm>
            <a:prstGeom prst="rect">
              <a:avLst/>
            </a:prstGeom>
            <a:solidFill>
              <a:srgbClr val="FFFFFF"/>
            </a:solidFill>
            <a:ln w="12700">
              <a:solidFill>
                <a:schemeClr val="tx1"/>
              </a:solidFill>
              <a:miter lim="800000"/>
              <a:headEnd type="none" w="sm" len="sm"/>
              <a:tailEnd type="none" w="sm" len="sm"/>
            </a:ln>
          </p:spPr>
          <p:txBody>
            <a:bodyPr anchor="ctr"/>
            <a:lstStyle>
              <a:lvl1pPr>
                <a:defRPr sz="1200">
                  <a:solidFill>
                    <a:schemeClr val="tx1"/>
                  </a:solidFill>
                  <a:latin typeface="Verdana" pitchFamily="34" charset="0"/>
                </a:defRPr>
              </a:lvl1pPr>
              <a:lvl2pPr marL="742950" indent="-285750">
                <a:defRPr sz="1200">
                  <a:solidFill>
                    <a:schemeClr val="tx1"/>
                  </a:solidFill>
                  <a:latin typeface="Verdana" pitchFamily="34" charset="0"/>
                </a:defRPr>
              </a:lvl2pPr>
              <a:lvl3pPr marL="1143000" indent="-228600">
                <a:defRPr sz="1200">
                  <a:solidFill>
                    <a:schemeClr val="tx1"/>
                  </a:solidFill>
                  <a:latin typeface="Verdana" pitchFamily="34" charset="0"/>
                </a:defRPr>
              </a:lvl3pPr>
              <a:lvl4pPr marL="1600200" indent="-228600">
                <a:defRPr sz="1200">
                  <a:solidFill>
                    <a:schemeClr val="tx1"/>
                  </a:solidFill>
                  <a:latin typeface="Verdana" pitchFamily="34" charset="0"/>
                </a:defRPr>
              </a:lvl4pPr>
              <a:lvl5pPr marL="2057400" indent="-228600">
                <a:defRPr sz="1200">
                  <a:solidFill>
                    <a:schemeClr val="tx1"/>
                  </a:solidFill>
                  <a:latin typeface="Verdana" pitchFamily="34" charset="0"/>
                </a:defRPr>
              </a:lvl5pPr>
              <a:lvl6pPr marL="2514600" indent="-228600" algn="ctr" eaLnBrk="0" fontAlgn="base" hangingPunct="0">
                <a:spcBef>
                  <a:spcPct val="0"/>
                </a:spcBef>
                <a:spcAft>
                  <a:spcPct val="0"/>
                </a:spcAft>
                <a:defRPr sz="1200">
                  <a:solidFill>
                    <a:schemeClr val="tx1"/>
                  </a:solidFill>
                  <a:latin typeface="Verdana" pitchFamily="34" charset="0"/>
                </a:defRPr>
              </a:lvl6pPr>
              <a:lvl7pPr marL="2971800" indent="-228600" algn="ctr" eaLnBrk="0" fontAlgn="base" hangingPunct="0">
                <a:spcBef>
                  <a:spcPct val="0"/>
                </a:spcBef>
                <a:spcAft>
                  <a:spcPct val="0"/>
                </a:spcAft>
                <a:defRPr sz="1200">
                  <a:solidFill>
                    <a:schemeClr val="tx1"/>
                  </a:solidFill>
                  <a:latin typeface="Verdana" pitchFamily="34" charset="0"/>
                </a:defRPr>
              </a:lvl7pPr>
              <a:lvl8pPr marL="3429000" indent="-228600" algn="ctr" eaLnBrk="0" fontAlgn="base" hangingPunct="0">
                <a:spcBef>
                  <a:spcPct val="0"/>
                </a:spcBef>
                <a:spcAft>
                  <a:spcPct val="0"/>
                </a:spcAft>
                <a:defRPr sz="1200">
                  <a:solidFill>
                    <a:schemeClr val="tx1"/>
                  </a:solidFill>
                  <a:latin typeface="Verdana" pitchFamily="34" charset="0"/>
                </a:defRPr>
              </a:lvl8pPr>
              <a:lvl9pPr marL="3886200" indent="-228600" algn="ctr" eaLnBrk="0" fontAlgn="base" hangingPunct="0">
                <a:spcBef>
                  <a:spcPct val="0"/>
                </a:spcBef>
                <a:spcAft>
                  <a:spcPct val="0"/>
                </a:spcAft>
                <a:defRPr sz="1200">
                  <a:solidFill>
                    <a:schemeClr val="tx1"/>
                  </a:solidFill>
                  <a:latin typeface="Verdana" pitchFamily="34" charset="0"/>
                </a:defRPr>
              </a:lvl9pPr>
            </a:lstStyle>
            <a:p>
              <a:pPr algn="ctr"/>
              <a:r>
                <a:rPr lang="nl-NL" altLang="es-MX" sz="1000" dirty="0" smtClean="0">
                  <a:latin typeface="Arial" panose="020B0604020202020204" pitchFamily="34" charset="0"/>
                  <a:cs typeface="Arial" panose="020B0604020202020204" pitchFamily="34" charset="0"/>
                </a:rPr>
                <a:t>Emission Inventory</a:t>
              </a:r>
              <a:endParaRPr lang="nl-NL" altLang="es-MX" sz="1000" dirty="0">
                <a:latin typeface="Arial" panose="020B0604020202020204" pitchFamily="34" charset="0"/>
                <a:cs typeface="Arial" panose="020B0604020202020204" pitchFamily="34" charset="0"/>
              </a:endParaRPr>
            </a:p>
          </p:txBody>
        </p:sp>
        <p:sp>
          <p:nvSpPr>
            <p:cNvPr id="48" name="Oval 17"/>
            <p:cNvSpPr>
              <a:spLocks noChangeArrowheads="1"/>
            </p:cNvSpPr>
            <p:nvPr/>
          </p:nvSpPr>
          <p:spPr bwMode="auto">
            <a:xfrm>
              <a:off x="696268" y="3266405"/>
              <a:ext cx="1298575" cy="503238"/>
            </a:xfrm>
            <a:prstGeom prst="ellipse">
              <a:avLst/>
            </a:prstGeom>
            <a:solidFill>
              <a:srgbClr val="0070C0"/>
            </a:solidFill>
            <a:ln w="6350" algn="ctr">
              <a:noFill/>
              <a:round/>
              <a:headEnd type="none" w="sm" len="sm"/>
              <a:tailEnd type="none" w="sm" len="sm"/>
            </a:ln>
            <a:effectLst>
              <a:outerShdw dist="17961" dir="2700000" algn="ctr" rotWithShape="0">
                <a:srgbClr val="808080"/>
              </a:outerShdw>
            </a:effectLst>
          </p:spPr>
          <p:txBody>
            <a:bodyPr lIns="36000" tIns="91440" rIns="36000" bIns="91440" anchor="ctr"/>
            <a:lstStyle/>
            <a:p>
              <a:pPr algn="ctr">
                <a:defRPr/>
              </a:pPr>
              <a:r>
                <a:rPr lang="nl-NL" sz="1000" b="1" dirty="0" smtClean="0">
                  <a:solidFill>
                    <a:srgbClr val="FFFFFF"/>
                  </a:solidFill>
                  <a:latin typeface="Arial" panose="020B0604020202020204" pitchFamily="34" charset="0"/>
                  <a:cs typeface="Arial" panose="020B0604020202020204" pitchFamily="34" charset="0"/>
                </a:rPr>
                <a:t>Emission Projectios</a:t>
              </a:r>
              <a:endParaRPr lang="nl-NL" sz="1000" b="1" dirty="0">
                <a:solidFill>
                  <a:srgbClr val="FFFFFF"/>
                </a:solidFill>
                <a:latin typeface="Arial" panose="020B0604020202020204" pitchFamily="34" charset="0"/>
                <a:cs typeface="Arial" panose="020B0604020202020204" pitchFamily="34" charset="0"/>
              </a:endParaRPr>
            </a:p>
          </p:txBody>
        </p:sp>
        <p:sp>
          <p:nvSpPr>
            <p:cNvPr id="49" name="AutoShape 19"/>
            <p:cNvSpPr>
              <a:spLocks noChangeArrowheads="1"/>
            </p:cNvSpPr>
            <p:nvPr/>
          </p:nvSpPr>
          <p:spPr bwMode="auto">
            <a:xfrm flipV="1">
              <a:off x="3075930" y="3063205"/>
              <a:ext cx="498475" cy="130175"/>
            </a:xfrm>
            <a:prstGeom prst="triangle">
              <a:avLst>
                <a:gd name="adj" fmla="val 50000"/>
              </a:avLst>
            </a:prstGeom>
            <a:solidFill>
              <a:srgbClr val="0070C0"/>
            </a:solidFill>
            <a:ln w="6350" algn="ctr">
              <a:noFill/>
              <a:miter lim="800000"/>
              <a:headEnd type="none" w="sm" len="sm"/>
              <a:tailEnd type="none" w="sm" len="sm"/>
            </a:ln>
            <a:effectLst>
              <a:outerShdw dist="17961" dir="2700000" algn="ctr" rotWithShape="0">
                <a:srgbClr val="808080"/>
              </a:outerShdw>
            </a:effectLst>
          </p:spPr>
          <p:txBody>
            <a:bodyPr tIns="91440" bIns="91440" anchor="ctr"/>
            <a:lstStyle/>
            <a:p>
              <a:pPr>
                <a:defRPr/>
              </a:pPr>
              <a:endParaRPr lang="en-US" dirty="0">
                <a:latin typeface="Arial" panose="020B0604020202020204" pitchFamily="34" charset="0"/>
                <a:cs typeface="Arial" panose="020B0604020202020204" pitchFamily="34" charset="0"/>
              </a:endParaRPr>
            </a:p>
          </p:txBody>
        </p:sp>
        <p:sp>
          <p:nvSpPr>
            <p:cNvPr id="50" name="AutoShape 20"/>
            <p:cNvSpPr>
              <a:spLocks noChangeArrowheads="1"/>
            </p:cNvSpPr>
            <p:nvPr/>
          </p:nvSpPr>
          <p:spPr bwMode="auto">
            <a:xfrm>
              <a:off x="3075930" y="3837905"/>
              <a:ext cx="498475" cy="131763"/>
            </a:xfrm>
            <a:prstGeom prst="triangle">
              <a:avLst>
                <a:gd name="adj" fmla="val 50000"/>
              </a:avLst>
            </a:prstGeom>
            <a:solidFill>
              <a:srgbClr val="0070C0"/>
            </a:solidFill>
            <a:ln w="6350" algn="ctr">
              <a:noFill/>
              <a:miter lim="800000"/>
              <a:headEnd type="none" w="sm" len="sm"/>
              <a:tailEnd type="none" w="sm" len="sm"/>
            </a:ln>
            <a:effectLst>
              <a:outerShdw dist="17961" dir="2700000" algn="ctr" rotWithShape="0">
                <a:srgbClr val="808080"/>
              </a:outerShdw>
            </a:effectLst>
          </p:spPr>
          <p:txBody>
            <a:bodyPr tIns="91440" bIns="91440" anchor="ctr"/>
            <a:lstStyle/>
            <a:p>
              <a:pPr>
                <a:defRPr/>
              </a:pPr>
              <a:endParaRPr lang="en-US" dirty="0">
                <a:latin typeface="Arial" panose="020B0604020202020204" pitchFamily="34" charset="0"/>
                <a:cs typeface="Arial" panose="020B0604020202020204" pitchFamily="34" charset="0"/>
              </a:endParaRPr>
            </a:p>
          </p:txBody>
        </p:sp>
        <p:sp>
          <p:nvSpPr>
            <p:cNvPr id="51" name="Rectangle 21"/>
            <p:cNvSpPr>
              <a:spLocks noChangeArrowheads="1"/>
            </p:cNvSpPr>
            <p:nvPr/>
          </p:nvSpPr>
          <p:spPr bwMode="auto">
            <a:xfrm>
              <a:off x="2845743" y="2340893"/>
              <a:ext cx="958850" cy="619125"/>
            </a:xfrm>
            <a:prstGeom prst="rect">
              <a:avLst/>
            </a:prstGeom>
            <a:solidFill>
              <a:srgbClr val="FFFFFF"/>
            </a:solidFill>
            <a:ln w="12700">
              <a:solidFill>
                <a:schemeClr val="tx1"/>
              </a:solidFill>
              <a:miter lim="800000"/>
              <a:headEnd type="none" w="sm" len="sm"/>
              <a:tailEnd type="none" w="sm" len="sm"/>
            </a:ln>
          </p:spPr>
          <p:txBody>
            <a:bodyPr anchor="ctr"/>
            <a:lstStyle>
              <a:lvl1pPr>
                <a:defRPr sz="1200">
                  <a:solidFill>
                    <a:schemeClr val="tx1"/>
                  </a:solidFill>
                  <a:latin typeface="Verdana" pitchFamily="34" charset="0"/>
                </a:defRPr>
              </a:lvl1pPr>
              <a:lvl2pPr marL="742950" indent="-285750">
                <a:defRPr sz="1200">
                  <a:solidFill>
                    <a:schemeClr val="tx1"/>
                  </a:solidFill>
                  <a:latin typeface="Verdana" pitchFamily="34" charset="0"/>
                </a:defRPr>
              </a:lvl2pPr>
              <a:lvl3pPr marL="1143000" indent="-228600">
                <a:defRPr sz="1200">
                  <a:solidFill>
                    <a:schemeClr val="tx1"/>
                  </a:solidFill>
                  <a:latin typeface="Verdana" pitchFamily="34" charset="0"/>
                </a:defRPr>
              </a:lvl3pPr>
              <a:lvl4pPr marL="1600200" indent="-228600">
                <a:defRPr sz="1200">
                  <a:solidFill>
                    <a:schemeClr val="tx1"/>
                  </a:solidFill>
                  <a:latin typeface="Verdana" pitchFamily="34" charset="0"/>
                </a:defRPr>
              </a:lvl4pPr>
              <a:lvl5pPr marL="2057400" indent="-228600">
                <a:defRPr sz="1200">
                  <a:solidFill>
                    <a:schemeClr val="tx1"/>
                  </a:solidFill>
                  <a:latin typeface="Verdana" pitchFamily="34" charset="0"/>
                </a:defRPr>
              </a:lvl5pPr>
              <a:lvl6pPr marL="2514600" indent="-228600" algn="ctr" eaLnBrk="0" fontAlgn="base" hangingPunct="0">
                <a:spcBef>
                  <a:spcPct val="0"/>
                </a:spcBef>
                <a:spcAft>
                  <a:spcPct val="0"/>
                </a:spcAft>
                <a:defRPr sz="1200">
                  <a:solidFill>
                    <a:schemeClr val="tx1"/>
                  </a:solidFill>
                  <a:latin typeface="Verdana" pitchFamily="34" charset="0"/>
                </a:defRPr>
              </a:lvl6pPr>
              <a:lvl7pPr marL="2971800" indent="-228600" algn="ctr" eaLnBrk="0" fontAlgn="base" hangingPunct="0">
                <a:spcBef>
                  <a:spcPct val="0"/>
                </a:spcBef>
                <a:spcAft>
                  <a:spcPct val="0"/>
                </a:spcAft>
                <a:defRPr sz="1200">
                  <a:solidFill>
                    <a:schemeClr val="tx1"/>
                  </a:solidFill>
                  <a:latin typeface="Verdana" pitchFamily="34" charset="0"/>
                </a:defRPr>
              </a:lvl7pPr>
              <a:lvl8pPr marL="3429000" indent="-228600" algn="ctr" eaLnBrk="0" fontAlgn="base" hangingPunct="0">
                <a:spcBef>
                  <a:spcPct val="0"/>
                </a:spcBef>
                <a:spcAft>
                  <a:spcPct val="0"/>
                </a:spcAft>
                <a:defRPr sz="1200">
                  <a:solidFill>
                    <a:schemeClr val="tx1"/>
                  </a:solidFill>
                  <a:latin typeface="Verdana" pitchFamily="34" charset="0"/>
                </a:defRPr>
              </a:lvl8pPr>
              <a:lvl9pPr marL="3886200" indent="-228600" algn="ctr" eaLnBrk="0" fontAlgn="base" hangingPunct="0">
                <a:spcBef>
                  <a:spcPct val="0"/>
                </a:spcBef>
                <a:spcAft>
                  <a:spcPct val="0"/>
                </a:spcAft>
                <a:defRPr sz="1200">
                  <a:solidFill>
                    <a:schemeClr val="tx1"/>
                  </a:solidFill>
                  <a:latin typeface="Verdana" pitchFamily="34" charset="0"/>
                </a:defRPr>
              </a:lvl9pPr>
            </a:lstStyle>
            <a:p>
              <a:pPr algn="ctr"/>
              <a:r>
                <a:rPr lang="nl-NL" altLang="es-MX" sz="1000" dirty="0" smtClean="0">
                  <a:latin typeface="Arial" panose="020B0604020202020204" pitchFamily="34" charset="0"/>
                  <a:cs typeface="Arial" panose="020B0604020202020204" pitchFamily="34" charset="0"/>
                </a:rPr>
                <a:t>Matriz IO Matrix, National Accounts</a:t>
              </a:r>
              <a:endParaRPr lang="nl-NL" altLang="es-MX" sz="1000" dirty="0">
                <a:latin typeface="Arial" panose="020B0604020202020204" pitchFamily="34" charset="0"/>
                <a:cs typeface="Arial" panose="020B0604020202020204" pitchFamily="34" charset="0"/>
              </a:endParaRPr>
            </a:p>
          </p:txBody>
        </p:sp>
        <p:sp>
          <p:nvSpPr>
            <p:cNvPr id="52" name="Rectangle 22"/>
            <p:cNvSpPr>
              <a:spLocks noChangeArrowheads="1"/>
            </p:cNvSpPr>
            <p:nvPr/>
          </p:nvSpPr>
          <p:spPr bwMode="auto">
            <a:xfrm>
              <a:off x="2845743" y="4106193"/>
              <a:ext cx="958850" cy="619125"/>
            </a:xfrm>
            <a:prstGeom prst="rect">
              <a:avLst/>
            </a:prstGeom>
            <a:noFill/>
            <a:ln w="12700">
              <a:solidFill>
                <a:schemeClr val="tx1"/>
              </a:solidFill>
              <a:miter lim="800000"/>
              <a:headEnd type="none" w="sm" len="sm"/>
              <a:tailEnd type="none" w="sm" len="sm"/>
            </a:ln>
          </p:spPr>
          <p:txBody>
            <a:bodyPr anchor="ctr"/>
            <a:lstStyle>
              <a:lvl1pPr>
                <a:defRPr sz="1200">
                  <a:solidFill>
                    <a:schemeClr val="tx1"/>
                  </a:solidFill>
                  <a:latin typeface="Verdana" pitchFamily="34" charset="0"/>
                </a:defRPr>
              </a:lvl1pPr>
              <a:lvl2pPr marL="742950" indent="-285750">
                <a:defRPr sz="1200">
                  <a:solidFill>
                    <a:schemeClr val="tx1"/>
                  </a:solidFill>
                  <a:latin typeface="Verdana" pitchFamily="34" charset="0"/>
                </a:defRPr>
              </a:lvl2pPr>
              <a:lvl3pPr marL="1143000" indent="-228600">
                <a:defRPr sz="1200">
                  <a:solidFill>
                    <a:schemeClr val="tx1"/>
                  </a:solidFill>
                  <a:latin typeface="Verdana" pitchFamily="34" charset="0"/>
                </a:defRPr>
              </a:lvl3pPr>
              <a:lvl4pPr marL="1600200" indent="-228600">
                <a:defRPr sz="1200">
                  <a:solidFill>
                    <a:schemeClr val="tx1"/>
                  </a:solidFill>
                  <a:latin typeface="Verdana" pitchFamily="34" charset="0"/>
                </a:defRPr>
              </a:lvl4pPr>
              <a:lvl5pPr marL="2057400" indent="-228600">
                <a:defRPr sz="1200">
                  <a:solidFill>
                    <a:schemeClr val="tx1"/>
                  </a:solidFill>
                  <a:latin typeface="Verdana" pitchFamily="34" charset="0"/>
                </a:defRPr>
              </a:lvl5pPr>
              <a:lvl6pPr marL="2514600" indent="-228600" algn="ctr" eaLnBrk="0" fontAlgn="base" hangingPunct="0">
                <a:spcBef>
                  <a:spcPct val="0"/>
                </a:spcBef>
                <a:spcAft>
                  <a:spcPct val="0"/>
                </a:spcAft>
                <a:defRPr sz="1200">
                  <a:solidFill>
                    <a:schemeClr val="tx1"/>
                  </a:solidFill>
                  <a:latin typeface="Verdana" pitchFamily="34" charset="0"/>
                </a:defRPr>
              </a:lvl6pPr>
              <a:lvl7pPr marL="2971800" indent="-228600" algn="ctr" eaLnBrk="0" fontAlgn="base" hangingPunct="0">
                <a:spcBef>
                  <a:spcPct val="0"/>
                </a:spcBef>
                <a:spcAft>
                  <a:spcPct val="0"/>
                </a:spcAft>
                <a:defRPr sz="1200">
                  <a:solidFill>
                    <a:schemeClr val="tx1"/>
                  </a:solidFill>
                  <a:latin typeface="Verdana" pitchFamily="34" charset="0"/>
                </a:defRPr>
              </a:lvl7pPr>
              <a:lvl8pPr marL="3429000" indent="-228600" algn="ctr" eaLnBrk="0" fontAlgn="base" hangingPunct="0">
                <a:spcBef>
                  <a:spcPct val="0"/>
                </a:spcBef>
                <a:spcAft>
                  <a:spcPct val="0"/>
                </a:spcAft>
                <a:defRPr sz="1200">
                  <a:solidFill>
                    <a:schemeClr val="tx1"/>
                  </a:solidFill>
                  <a:latin typeface="Verdana" pitchFamily="34" charset="0"/>
                </a:defRPr>
              </a:lvl8pPr>
              <a:lvl9pPr marL="3886200" indent="-228600" algn="ctr" eaLnBrk="0" fontAlgn="base" hangingPunct="0">
                <a:spcBef>
                  <a:spcPct val="0"/>
                </a:spcBef>
                <a:spcAft>
                  <a:spcPct val="0"/>
                </a:spcAft>
                <a:defRPr sz="1200">
                  <a:solidFill>
                    <a:schemeClr val="tx1"/>
                  </a:solidFill>
                  <a:latin typeface="Verdana" pitchFamily="34" charset="0"/>
                </a:defRPr>
              </a:lvl9pPr>
            </a:lstStyle>
            <a:p>
              <a:pPr algn="ctr"/>
              <a:r>
                <a:rPr lang="nl-NL" altLang="es-MX" sz="1000" dirty="0" smtClean="0">
                  <a:latin typeface="Arial" panose="020B0604020202020204" pitchFamily="34" charset="0"/>
                  <a:cs typeface="Arial" panose="020B0604020202020204" pitchFamily="34" charset="0"/>
                </a:rPr>
                <a:t>Emissions</a:t>
              </a:r>
              <a:endParaRPr lang="nl-NL" altLang="es-MX" sz="1000" dirty="0">
                <a:latin typeface="Arial" panose="020B0604020202020204" pitchFamily="34" charset="0"/>
                <a:cs typeface="Arial" panose="020B0604020202020204" pitchFamily="34" charset="0"/>
              </a:endParaRPr>
            </a:p>
          </p:txBody>
        </p:sp>
        <p:sp>
          <p:nvSpPr>
            <p:cNvPr id="53" name="Oval 23"/>
            <p:cNvSpPr>
              <a:spLocks noChangeArrowheads="1"/>
            </p:cNvSpPr>
            <p:nvPr/>
          </p:nvSpPr>
          <p:spPr bwMode="auto">
            <a:xfrm>
              <a:off x="2720330" y="3266405"/>
              <a:ext cx="1209675" cy="503238"/>
            </a:xfrm>
            <a:prstGeom prst="ellipse">
              <a:avLst/>
            </a:prstGeom>
            <a:solidFill>
              <a:srgbClr val="0070C0"/>
            </a:solidFill>
            <a:ln w="6350" algn="ctr">
              <a:noFill/>
              <a:round/>
              <a:headEnd type="none" w="sm" len="sm"/>
              <a:tailEnd type="none" w="sm" len="sm"/>
            </a:ln>
            <a:effectLst>
              <a:outerShdw dist="17961" dir="2700000" algn="ctr" rotWithShape="0">
                <a:srgbClr val="808080"/>
              </a:outerShdw>
            </a:effectLst>
          </p:spPr>
          <p:txBody>
            <a:bodyPr tIns="91440" bIns="91440" anchor="ctr"/>
            <a:lstStyle/>
            <a:p>
              <a:pPr algn="ctr">
                <a:defRPr/>
              </a:pPr>
              <a:r>
                <a:rPr lang="nl-NL" sz="1000" b="1" dirty="0" smtClean="0">
                  <a:solidFill>
                    <a:srgbClr val="FFFFFF"/>
                  </a:solidFill>
                  <a:latin typeface="Arial" panose="020B0604020202020204" pitchFamily="34" charset="0"/>
                  <a:cs typeface="Arial" panose="020B0604020202020204" pitchFamily="34" charset="0"/>
                </a:rPr>
                <a:t>SAM</a:t>
              </a:r>
              <a:endParaRPr lang="nl-NL" sz="1000" b="1" dirty="0">
                <a:solidFill>
                  <a:srgbClr val="FFFFFF"/>
                </a:solidFill>
                <a:latin typeface="Arial" panose="020B0604020202020204" pitchFamily="34" charset="0"/>
                <a:cs typeface="Arial" panose="020B0604020202020204" pitchFamily="34" charset="0"/>
              </a:endParaRPr>
            </a:p>
          </p:txBody>
        </p:sp>
        <p:grpSp>
          <p:nvGrpSpPr>
            <p:cNvPr id="54" name="Group 24"/>
            <p:cNvGrpSpPr>
              <a:grpSpLocks/>
            </p:cNvGrpSpPr>
            <p:nvPr/>
          </p:nvGrpSpPr>
          <p:grpSpPr bwMode="auto">
            <a:xfrm>
              <a:off x="4234805" y="3067968"/>
              <a:ext cx="930275" cy="814387"/>
              <a:chOff x="2862" y="1797"/>
              <a:chExt cx="586" cy="513"/>
            </a:xfrm>
            <a:solidFill>
              <a:schemeClr val="bg1">
                <a:lumMod val="85000"/>
              </a:schemeClr>
            </a:solidFill>
          </p:grpSpPr>
          <p:sp>
            <p:nvSpPr>
              <p:cNvPr id="72" name="Rectangle 25"/>
              <p:cNvSpPr>
                <a:spLocks noChangeArrowheads="1"/>
              </p:cNvSpPr>
              <p:nvPr/>
            </p:nvSpPr>
            <p:spPr bwMode="auto">
              <a:xfrm>
                <a:off x="2937" y="1797"/>
                <a:ext cx="511" cy="441"/>
              </a:xfrm>
              <a:prstGeom prst="rect">
                <a:avLst/>
              </a:prstGeom>
              <a:grpFill/>
              <a:ln w="6350" algn="ctr">
                <a:noFill/>
                <a:miter lim="800000"/>
                <a:headEnd type="none" w="sm" len="sm"/>
                <a:tailEnd type="none" w="sm" len="sm"/>
              </a:ln>
              <a:effectLst>
                <a:outerShdw dist="17961" dir="2700000" algn="ctr" rotWithShape="0">
                  <a:srgbClr val="808080"/>
                </a:outerShdw>
              </a:effectLst>
            </p:spPr>
            <p:txBody>
              <a:bodyPr wrap="none" tIns="91440" bIns="91440" anchor="ctr"/>
              <a:lstStyle/>
              <a:p>
                <a:pPr>
                  <a:defRPr/>
                </a:pPr>
                <a:endParaRPr lang="en-US" dirty="0">
                  <a:latin typeface="Arial" panose="020B0604020202020204" pitchFamily="34" charset="0"/>
                  <a:cs typeface="Arial" panose="020B0604020202020204" pitchFamily="34" charset="0"/>
                </a:endParaRPr>
              </a:p>
            </p:txBody>
          </p:sp>
          <p:sp>
            <p:nvSpPr>
              <p:cNvPr id="73" name="Rectangle 26"/>
              <p:cNvSpPr>
                <a:spLocks noChangeArrowheads="1"/>
              </p:cNvSpPr>
              <p:nvPr/>
            </p:nvSpPr>
            <p:spPr bwMode="auto">
              <a:xfrm>
                <a:off x="2899" y="1833"/>
                <a:ext cx="512" cy="441"/>
              </a:xfrm>
              <a:prstGeom prst="rect">
                <a:avLst/>
              </a:prstGeom>
              <a:grpFill/>
              <a:ln w="6350" algn="ctr">
                <a:noFill/>
                <a:miter lim="800000"/>
                <a:headEnd type="none" w="sm" len="sm"/>
                <a:tailEnd type="none" w="sm" len="sm"/>
              </a:ln>
              <a:effectLst>
                <a:outerShdw dist="17961" dir="2700000" algn="ctr" rotWithShape="0">
                  <a:srgbClr val="808080"/>
                </a:outerShdw>
              </a:effectLst>
            </p:spPr>
            <p:txBody>
              <a:bodyPr wrap="none" tIns="91440" bIns="91440" anchor="ctr"/>
              <a:lstStyle/>
              <a:p>
                <a:pPr>
                  <a:defRPr/>
                </a:pPr>
                <a:endParaRPr lang="en-US" dirty="0">
                  <a:latin typeface="Arial" panose="020B0604020202020204" pitchFamily="34" charset="0"/>
                  <a:cs typeface="Arial" panose="020B0604020202020204" pitchFamily="34" charset="0"/>
                </a:endParaRPr>
              </a:p>
            </p:txBody>
          </p:sp>
          <p:sp>
            <p:nvSpPr>
              <p:cNvPr id="74" name="Rectangle 27"/>
              <p:cNvSpPr>
                <a:spLocks noChangeArrowheads="1"/>
              </p:cNvSpPr>
              <p:nvPr/>
            </p:nvSpPr>
            <p:spPr bwMode="auto">
              <a:xfrm>
                <a:off x="2862" y="1869"/>
                <a:ext cx="511" cy="441"/>
              </a:xfrm>
              <a:prstGeom prst="rect">
                <a:avLst/>
              </a:prstGeom>
              <a:grpFill/>
              <a:ln w="6350" algn="ctr">
                <a:noFill/>
                <a:miter lim="800000"/>
                <a:headEnd type="none" w="sm" len="sm"/>
                <a:tailEnd type="none" w="sm" len="sm"/>
              </a:ln>
              <a:effectLst>
                <a:outerShdw dist="17961" dir="2700000" algn="ctr" rotWithShape="0">
                  <a:srgbClr val="808080"/>
                </a:outerShdw>
              </a:effectLst>
            </p:spPr>
            <p:txBody>
              <a:bodyPr wrap="none" tIns="91440" bIns="91440" anchor="ctr"/>
              <a:lstStyle/>
              <a:p>
                <a:pPr>
                  <a:defRPr/>
                </a:pPr>
                <a:endParaRPr lang="en-US" dirty="0">
                  <a:latin typeface="Arial" panose="020B0604020202020204" pitchFamily="34" charset="0"/>
                  <a:cs typeface="Arial" panose="020B0604020202020204" pitchFamily="34" charset="0"/>
                </a:endParaRPr>
              </a:p>
            </p:txBody>
          </p:sp>
          <p:sp>
            <p:nvSpPr>
              <p:cNvPr id="75" name="Rectangle 28"/>
              <p:cNvSpPr>
                <a:spLocks noChangeArrowheads="1"/>
              </p:cNvSpPr>
              <p:nvPr/>
            </p:nvSpPr>
            <p:spPr bwMode="auto">
              <a:xfrm>
                <a:off x="2862" y="1869"/>
                <a:ext cx="511" cy="441"/>
              </a:xfrm>
              <a:prstGeom prst="rect">
                <a:avLst/>
              </a:prstGeom>
              <a:grpFill/>
              <a:ln w="6350" algn="ctr">
                <a:noFill/>
                <a:miter lim="800000"/>
                <a:headEnd type="none" w="sm" len="sm"/>
                <a:tailEnd type="none" w="sm" len="sm"/>
              </a:ln>
              <a:effectLst>
                <a:outerShdw dist="17961" dir="2700000" algn="ctr" rotWithShape="0">
                  <a:srgbClr val="808080"/>
                </a:outerShdw>
              </a:effectLst>
            </p:spPr>
            <p:txBody>
              <a:bodyPr wrap="none" tIns="91440" bIns="91440" anchor="ctr"/>
              <a:lstStyle/>
              <a:p>
                <a:pPr algn="ctr">
                  <a:defRPr/>
                </a:pPr>
                <a:r>
                  <a:rPr lang="en-US" sz="1000" b="1" dirty="0" smtClean="0">
                    <a:latin typeface="Arial" panose="020B0604020202020204" pitchFamily="34" charset="0"/>
                    <a:cs typeface="Arial" panose="020B0604020202020204" pitchFamily="34" charset="0"/>
                  </a:rPr>
                  <a:t>Calibration</a:t>
                </a:r>
              </a:p>
            </p:txBody>
          </p:sp>
        </p:grpSp>
        <p:sp>
          <p:nvSpPr>
            <p:cNvPr id="55" name="AutoShape 29"/>
            <p:cNvSpPr>
              <a:spLocks noChangeArrowheads="1"/>
            </p:cNvSpPr>
            <p:nvPr/>
          </p:nvSpPr>
          <p:spPr bwMode="auto">
            <a:xfrm>
              <a:off x="4392068" y="1340768"/>
              <a:ext cx="2592000" cy="576262"/>
            </a:xfrm>
            <a:prstGeom prst="chevron">
              <a:avLst>
                <a:gd name="adj" fmla="val 29754"/>
              </a:avLst>
            </a:prstGeom>
            <a:solidFill>
              <a:srgbClr val="C00000"/>
            </a:solidFill>
            <a:ln w="6350" algn="ctr">
              <a:noFill/>
              <a:miter lim="800000"/>
              <a:headEnd type="none" w="sm" len="sm"/>
              <a:tailEnd type="none" w="sm" len="sm"/>
            </a:ln>
            <a:effectLst>
              <a:outerShdw dist="17961" dir="2700000" algn="ctr" rotWithShape="0">
                <a:srgbClr val="808080"/>
              </a:outerShdw>
            </a:effectLst>
          </p:spPr>
          <p:txBody>
            <a:bodyPr tIns="91440" bIns="91440" anchor="ctr"/>
            <a:lstStyle/>
            <a:p>
              <a:pPr>
                <a:defRPr/>
              </a:pPr>
              <a:r>
                <a:rPr lang="nl-NL" sz="1100" b="1" dirty="0" smtClean="0">
                  <a:solidFill>
                    <a:srgbClr val="FFFFFF"/>
                  </a:solidFill>
                  <a:latin typeface="Arial" panose="020B0604020202020204" pitchFamily="34" charset="0"/>
                  <a:cs typeface="Arial" panose="020B0604020202020204" pitchFamily="34" charset="0"/>
                </a:rPr>
                <a:t>General Equilibrium Model</a:t>
              </a:r>
              <a:endParaRPr lang="nl-NL" sz="1100" b="1" dirty="0">
                <a:solidFill>
                  <a:srgbClr val="FFFFFF"/>
                </a:solidFill>
                <a:latin typeface="Arial" panose="020B0604020202020204" pitchFamily="34" charset="0"/>
                <a:cs typeface="Arial" panose="020B0604020202020204" pitchFamily="34" charset="0"/>
              </a:endParaRPr>
            </a:p>
          </p:txBody>
        </p:sp>
        <p:sp>
          <p:nvSpPr>
            <p:cNvPr id="56" name="AutoShape 30"/>
            <p:cNvSpPr>
              <a:spLocks noChangeArrowheads="1"/>
            </p:cNvSpPr>
            <p:nvPr/>
          </p:nvSpPr>
          <p:spPr bwMode="auto">
            <a:xfrm>
              <a:off x="6898630" y="1340768"/>
              <a:ext cx="1801813" cy="576262"/>
            </a:xfrm>
            <a:prstGeom prst="chevron">
              <a:avLst>
                <a:gd name="adj" fmla="val 27851"/>
              </a:avLst>
            </a:prstGeom>
            <a:solidFill>
              <a:srgbClr val="C00000"/>
            </a:solidFill>
            <a:ln w="6350" algn="ctr">
              <a:noFill/>
              <a:miter lim="800000"/>
              <a:headEnd type="none" w="sm" len="sm"/>
              <a:tailEnd type="none" w="sm" len="sm"/>
            </a:ln>
            <a:effectLst>
              <a:outerShdw dist="17961" dir="2700000" algn="ctr" rotWithShape="0">
                <a:srgbClr val="808080"/>
              </a:outerShdw>
            </a:effectLst>
          </p:spPr>
          <p:txBody>
            <a:bodyPr tIns="91440" bIns="91440" anchor="ctr"/>
            <a:lstStyle/>
            <a:p>
              <a:pPr>
                <a:defRPr/>
              </a:pPr>
              <a:r>
                <a:rPr lang="nl-NL" sz="1100" b="1" dirty="0" smtClean="0">
                  <a:solidFill>
                    <a:srgbClr val="FFFFFF"/>
                  </a:solidFill>
                  <a:latin typeface="Arial" panose="020B0604020202020204" pitchFamily="34" charset="0"/>
                  <a:cs typeface="Arial" panose="020B0604020202020204" pitchFamily="34" charset="0"/>
                </a:rPr>
                <a:t>Mitigation Scenarios</a:t>
              </a:r>
              <a:endParaRPr lang="nl-NL" sz="1100" b="1" dirty="0">
                <a:solidFill>
                  <a:srgbClr val="FFFFFF"/>
                </a:solidFill>
                <a:latin typeface="Arial" panose="020B0604020202020204" pitchFamily="34" charset="0"/>
                <a:cs typeface="Arial" panose="020B0604020202020204" pitchFamily="34" charset="0"/>
              </a:endParaRPr>
            </a:p>
          </p:txBody>
        </p:sp>
        <p:sp>
          <p:nvSpPr>
            <p:cNvPr id="57" name="AutoShape 32"/>
            <p:cNvSpPr>
              <a:spLocks noChangeArrowheads="1"/>
            </p:cNvSpPr>
            <p:nvPr/>
          </p:nvSpPr>
          <p:spPr bwMode="auto">
            <a:xfrm>
              <a:off x="7527280" y="3063205"/>
              <a:ext cx="498475" cy="130175"/>
            </a:xfrm>
            <a:prstGeom prst="triangle">
              <a:avLst>
                <a:gd name="adj" fmla="val 50000"/>
              </a:avLst>
            </a:prstGeom>
            <a:solidFill>
              <a:srgbClr val="0070C0"/>
            </a:solidFill>
            <a:ln w="6350" algn="ctr">
              <a:noFill/>
              <a:miter lim="800000"/>
              <a:headEnd type="none" w="sm" len="sm"/>
              <a:tailEnd type="none" w="sm" len="sm"/>
            </a:ln>
            <a:effectLst>
              <a:outerShdw dist="17961" dir="2700000" algn="ctr" rotWithShape="0">
                <a:srgbClr val="808080"/>
              </a:outerShdw>
            </a:effectLst>
          </p:spPr>
          <p:txBody>
            <a:bodyPr tIns="91440" bIns="91440" anchor="ctr"/>
            <a:lstStyle/>
            <a:p>
              <a:pPr>
                <a:defRPr/>
              </a:pPr>
              <a:endParaRPr lang="en-US" dirty="0">
                <a:latin typeface="Arial" panose="020B0604020202020204" pitchFamily="34" charset="0"/>
                <a:cs typeface="Arial" panose="020B0604020202020204" pitchFamily="34" charset="0"/>
              </a:endParaRPr>
            </a:p>
          </p:txBody>
        </p:sp>
        <p:sp>
          <p:nvSpPr>
            <p:cNvPr id="58" name="AutoShape 33"/>
            <p:cNvSpPr>
              <a:spLocks noChangeArrowheads="1"/>
            </p:cNvSpPr>
            <p:nvPr/>
          </p:nvSpPr>
          <p:spPr bwMode="auto">
            <a:xfrm flipV="1">
              <a:off x="7527280" y="3837905"/>
              <a:ext cx="498475" cy="131763"/>
            </a:xfrm>
            <a:prstGeom prst="triangle">
              <a:avLst>
                <a:gd name="adj" fmla="val 50000"/>
              </a:avLst>
            </a:prstGeom>
            <a:solidFill>
              <a:srgbClr val="0070C0"/>
            </a:solidFill>
            <a:ln w="6350" algn="ctr">
              <a:noFill/>
              <a:miter lim="800000"/>
              <a:headEnd type="none" w="sm" len="sm"/>
              <a:tailEnd type="none" w="sm" len="sm"/>
            </a:ln>
            <a:effectLst>
              <a:outerShdw dist="17961" dir="2700000" algn="ctr" rotWithShape="0">
                <a:srgbClr val="808080"/>
              </a:outerShdw>
            </a:effectLst>
          </p:spPr>
          <p:txBody>
            <a:bodyPr tIns="91440" bIns="91440" anchor="ctr"/>
            <a:lstStyle/>
            <a:p>
              <a:pPr>
                <a:defRPr/>
              </a:pPr>
              <a:endParaRPr lang="en-US" dirty="0">
                <a:latin typeface="Arial" panose="020B0604020202020204" pitchFamily="34" charset="0"/>
                <a:cs typeface="Arial" panose="020B0604020202020204" pitchFamily="34" charset="0"/>
              </a:endParaRPr>
            </a:p>
          </p:txBody>
        </p:sp>
        <p:sp>
          <p:nvSpPr>
            <p:cNvPr id="59" name="Rectangle 34"/>
            <p:cNvSpPr>
              <a:spLocks noChangeArrowheads="1"/>
            </p:cNvSpPr>
            <p:nvPr/>
          </p:nvSpPr>
          <p:spPr bwMode="auto">
            <a:xfrm>
              <a:off x="7297093" y="2340893"/>
              <a:ext cx="958850" cy="619125"/>
            </a:xfrm>
            <a:prstGeom prst="rect">
              <a:avLst/>
            </a:prstGeom>
            <a:solidFill>
              <a:srgbClr val="99CC00"/>
            </a:solidFill>
            <a:ln w="12700">
              <a:solidFill>
                <a:schemeClr val="tx1"/>
              </a:solidFill>
              <a:miter lim="800000"/>
              <a:headEnd type="none" w="sm" len="sm"/>
              <a:tailEnd type="none" w="sm" len="sm"/>
            </a:ln>
          </p:spPr>
          <p:txBody>
            <a:bodyPr anchor="ctr"/>
            <a:lstStyle>
              <a:lvl1pPr>
                <a:defRPr sz="1200">
                  <a:solidFill>
                    <a:schemeClr val="tx1"/>
                  </a:solidFill>
                  <a:latin typeface="Verdana" pitchFamily="34" charset="0"/>
                </a:defRPr>
              </a:lvl1pPr>
              <a:lvl2pPr marL="742950" indent="-285750">
                <a:defRPr sz="1200">
                  <a:solidFill>
                    <a:schemeClr val="tx1"/>
                  </a:solidFill>
                  <a:latin typeface="Verdana" pitchFamily="34" charset="0"/>
                </a:defRPr>
              </a:lvl2pPr>
              <a:lvl3pPr marL="1143000" indent="-228600">
                <a:defRPr sz="1200">
                  <a:solidFill>
                    <a:schemeClr val="tx1"/>
                  </a:solidFill>
                  <a:latin typeface="Verdana" pitchFamily="34" charset="0"/>
                </a:defRPr>
              </a:lvl3pPr>
              <a:lvl4pPr marL="1600200" indent="-228600">
                <a:defRPr sz="1200">
                  <a:solidFill>
                    <a:schemeClr val="tx1"/>
                  </a:solidFill>
                  <a:latin typeface="Verdana" pitchFamily="34" charset="0"/>
                </a:defRPr>
              </a:lvl4pPr>
              <a:lvl5pPr marL="2057400" indent="-228600">
                <a:defRPr sz="1200">
                  <a:solidFill>
                    <a:schemeClr val="tx1"/>
                  </a:solidFill>
                  <a:latin typeface="Verdana" pitchFamily="34" charset="0"/>
                </a:defRPr>
              </a:lvl5pPr>
              <a:lvl6pPr marL="2514600" indent="-228600" algn="ctr" eaLnBrk="0" fontAlgn="base" hangingPunct="0">
                <a:spcBef>
                  <a:spcPct val="0"/>
                </a:spcBef>
                <a:spcAft>
                  <a:spcPct val="0"/>
                </a:spcAft>
                <a:defRPr sz="1200">
                  <a:solidFill>
                    <a:schemeClr val="tx1"/>
                  </a:solidFill>
                  <a:latin typeface="Verdana" pitchFamily="34" charset="0"/>
                </a:defRPr>
              </a:lvl6pPr>
              <a:lvl7pPr marL="2971800" indent="-228600" algn="ctr" eaLnBrk="0" fontAlgn="base" hangingPunct="0">
                <a:spcBef>
                  <a:spcPct val="0"/>
                </a:spcBef>
                <a:spcAft>
                  <a:spcPct val="0"/>
                </a:spcAft>
                <a:defRPr sz="1200">
                  <a:solidFill>
                    <a:schemeClr val="tx1"/>
                  </a:solidFill>
                  <a:latin typeface="Verdana" pitchFamily="34" charset="0"/>
                </a:defRPr>
              </a:lvl7pPr>
              <a:lvl8pPr marL="3429000" indent="-228600" algn="ctr" eaLnBrk="0" fontAlgn="base" hangingPunct="0">
                <a:spcBef>
                  <a:spcPct val="0"/>
                </a:spcBef>
                <a:spcAft>
                  <a:spcPct val="0"/>
                </a:spcAft>
                <a:defRPr sz="1200">
                  <a:solidFill>
                    <a:schemeClr val="tx1"/>
                  </a:solidFill>
                  <a:latin typeface="Verdana" pitchFamily="34" charset="0"/>
                </a:defRPr>
              </a:lvl8pPr>
              <a:lvl9pPr marL="3886200" indent="-228600" algn="ctr" eaLnBrk="0" fontAlgn="base" hangingPunct="0">
                <a:spcBef>
                  <a:spcPct val="0"/>
                </a:spcBef>
                <a:spcAft>
                  <a:spcPct val="0"/>
                </a:spcAft>
                <a:defRPr sz="1200">
                  <a:solidFill>
                    <a:schemeClr val="tx1"/>
                  </a:solidFill>
                  <a:latin typeface="Verdana" pitchFamily="34" charset="0"/>
                </a:defRPr>
              </a:lvl9pPr>
            </a:lstStyle>
            <a:p>
              <a:pPr algn="ctr"/>
              <a:r>
                <a:rPr lang="nl-NL" altLang="es-MX" sz="1000" b="1" dirty="0" smtClean="0">
                  <a:latin typeface="Arial" panose="020B0604020202020204" pitchFamily="34" charset="0"/>
                  <a:cs typeface="Arial" panose="020B0604020202020204" pitchFamily="34" charset="0"/>
                </a:rPr>
                <a:t>Emission Reductions</a:t>
              </a:r>
              <a:endParaRPr lang="nl-NL" altLang="es-MX" sz="1000" b="1" dirty="0">
                <a:latin typeface="Arial" panose="020B0604020202020204" pitchFamily="34" charset="0"/>
                <a:cs typeface="Arial" panose="020B0604020202020204" pitchFamily="34" charset="0"/>
              </a:endParaRPr>
            </a:p>
          </p:txBody>
        </p:sp>
        <p:sp>
          <p:nvSpPr>
            <p:cNvPr id="60" name="Rectangle 35"/>
            <p:cNvSpPr>
              <a:spLocks noChangeArrowheads="1"/>
            </p:cNvSpPr>
            <p:nvPr/>
          </p:nvSpPr>
          <p:spPr bwMode="auto">
            <a:xfrm>
              <a:off x="7297093" y="4106193"/>
              <a:ext cx="958850" cy="619125"/>
            </a:xfrm>
            <a:prstGeom prst="rect">
              <a:avLst/>
            </a:prstGeom>
            <a:solidFill>
              <a:srgbClr val="FFC000"/>
            </a:solidFill>
            <a:ln w="12700">
              <a:solidFill>
                <a:schemeClr val="tx1"/>
              </a:solidFill>
              <a:miter lim="800000"/>
              <a:headEnd type="none" w="sm" len="sm"/>
              <a:tailEnd type="none" w="sm" len="sm"/>
            </a:ln>
          </p:spPr>
          <p:txBody>
            <a:bodyPr anchor="ctr"/>
            <a:lstStyle>
              <a:lvl1pPr>
                <a:defRPr sz="1200">
                  <a:solidFill>
                    <a:schemeClr val="tx1"/>
                  </a:solidFill>
                  <a:latin typeface="Verdana" pitchFamily="34" charset="0"/>
                </a:defRPr>
              </a:lvl1pPr>
              <a:lvl2pPr marL="742950" indent="-285750">
                <a:defRPr sz="1200">
                  <a:solidFill>
                    <a:schemeClr val="tx1"/>
                  </a:solidFill>
                  <a:latin typeface="Verdana" pitchFamily="34" charset="0"/>
                </a:defRPr>
              </a:lvl2pPr>
              <a:lvl3pPr marL="1143000" indent="-228600">
                <a:defRPr sz="1200">
                  <a:solidFill>
                    <a:schemeClr val="tx1"/>
                  </a:solidFill>
                  <a:latin typeface="Verdana" pitchFamily="34" charset="0"/>
                </a:defRPr>
              </a:lvl3pPr>
              <a:lvl4pPr marL="1600200" indent="-228600">
                <a:defRPr sz="1200">
                  <a:solidFill>
                    <a:schemeClr val="tx1"/>
                  </a:solidFill>
                  <a:latin typeface="Verdana" pitchFamily="34" charset="0"/>
                </a:defRPr>
              </a:lvl4pPr>
              <a:lvl5pPr marL="2057400" indent="-228600">
                <a:defRPr sz="1200">
                  <a:solidFill>
                    <a:schemeClr val="tx1"/>
                  </a:solidFill>
                  <a:latin typeface="Verdana" pitchFamily="34" charset="0"/>
                </a:defRPr>
              </a:lvl5pPr>
              <a:lvl6pPr marL="2514600" indent="-228600" algn="ctr" eaLnBrk="0" fontAlgn="base" hangingPunct="0">
                <a:spcBef>
                  <a:spcPct val="0"/>
                </a:spcBef>
                <a:spcAft>
                  <a:spcPct val="0"/>
                </a:spcAft>
                <a:defRPr sz="1200">
                  <a:solidFill>
                    <a:schemeClr val="tx1"/>
                  </a:solidFill>
                  <a:latin typeface="Verdana" pitchFamily="34" charset="0"/>
                </a:defRPr>
              </a:lvl6pPr>
              <a:lvl7pPr marL="2971800" indent="-228600" algn="ctr" eaLnBrk="0" fontAlgn="base" hangingPunct="0">
                <a:spcBef>
                  <a:spcPct val="0"/>
                </a:spcBef>
                <a:spcAft>
                  <a:spcPct val="0"/>
                </a:spcAft>
                <a:defRPr sz="1200">
                  <a:solidFill>
                    <a:schemeClr val="tx1"/>
                  </a:solidFill>
                  <a:latin typeface="Verdana" pitchFamily="34" charset="0"/>
                </a:defRPr>
              </a:lvl7pPr>
              <a:lvl8pPr marL="3429000" indent="-228600" algn="ctr" eaLnBrk="0" fontAlgn="base" hangingPunct="0">
                <a:spcBef>
                  <a:spcPct val="0"/>
                </a:spcBef>
                <a:spcAft>
                  <a:spcPct val="0"/>
                </a:spcAft>
                <a:defRPr sz="1200">
                  <a:solidFill>
                    <a:schemeClr val="tx1"/>
                  </a:solidFill>
                  <a:latin typeface="Verdana" pitchFamily="34" charset="0"/>
                </a:defRPr>
              </a:lvl8pPr>
              <a:lvl9pPr marL="3886200" indent="-228600" algn="ctr" eaLnBrk="0" fontAlgn="base" hangingPunct="0">
                <a:spcBef>
                  <a:spcPct val="0"/>
                </a:spcBef>
                <a:spcAft>
                  <a:spcPct val="0"/>
                </a:spcAft>
                <a:defRPr sz="1200">
                  <a:solidFill>
                    <a:schemeClr val="tx1"/>
                  </a:solidFill>
                  <a:latin typeface="Verdana" pitchFamily="34" charset="0"/>
                </a:defRPr>
              </a:lvl9pPr>
            </a:lstStyle>
            <a:p>
              <a:pPr algn="ctr"/>
              <a:r>
                <a:rPr lang="nl-NL" altLang="es-MX" sz="1000" b="1" dirty="0" smtClean="0">
                  <a:latin typeface="Arial" panose="020B0604020202020204" pitchFamily="34" charset="0"/>
                  <a:cs typeface="Arial" panose="020B0604020202020204" pitchFamily="34" charset="0"/>
                </a:rPr>
                <a:t>Socio economic Impacts</a:t>
              </a:r>
              <a:endParaRPr lang="nl-NL" altLang="es-MX" sz="1000" b="1" dirty="0">
                <a:latin typeface="Arial" panose="020B0604020202020204" pitchFamily="34" charset="0"/>
                <a:cs typeface="Arial" panose="020B0604020202020204" pitchFamily="34" charset="0"/>
              </a:endParaRPr>
            </a:p>
          </p:txBody>
        </p:sp>
        <p:sp>
          <p:nvSpPr>
            <p:cNvPr id="61" name="Oval 36"/>
            <p:cNvSpPr>
              <a:spLocks noChangeArrowheads="1"/>
            </p:cNvSpPr>
            <p:nvPr/>
          </p:nvSpPr>
          <p:spPr bwMode="auto">
            <a:xfrm>
              <a:off x="7173268" y="3266405"/>
              <a:ext cx="1208087" cy="503238"/>
            </a:xfrm>
            <a:prstGeom prst="ellipse">
              <a:avLst/>
            </a:prstGeom>
            <a:solidFill>
              <a:srgbClr val="0070C0"/>
            </a:solidFill>
            <a:ln w="6350" algn="ctr">
              <a:noFill/>
              <a:round/>
              <a:headEnd type="none" w="sm" len="sm"/>
              <a:tailEnd type="none" w="sm" len="sm"/>
            </a:ln>
            <a:effectLst>
              <a:outerShdw dist="17961" dir="2700000" algn="ctr" rotWithShape="0">
                <a:srgbClr val="808080"/>
              </a:outerShdw>
            </a:effectLst>
          </p:spPr>
          <p:txBody>
            <a:bodyPr lIns="36000" tIns="91440" rIns="36000" bIns="91440" anchor="ctr"/>
            <a:lstStyle/>
            <a:p>
              <a:pPr algn="ctr">
                <a:defRPr/>
              </a:pPr>
              <a:r>
                <a:rPr lang="nl-NL" sz="1000" b="1" dirty="0" smtClean="0">
                  <a:solidFill>
                    <a:srgbClr val="FFFFFF"/>
                  </a:solidFill>
                  <a:latin typeface="Arial" panose="020B0604020202020204" pitchFamily="34" charset="0"/>
                  <a:cs typeface="Arial" panose="020B0604020202020204" pitchFamily="34" charset="0"/>
                </a:rPr>
                <a:t>Results</a:t>
              </a:r>
              <a:endParaRPr lang="nl-NL" sz="1000" b="1" dirty="0">
                <a:solidFill>
                  <a:srgbClr val="FFFFFF"/>
                </a:solidFill>
                <a:latin typeface="Arial" panose="020B0604020202020204" pitchFamily="34" charset="0"/>
                <a:cs typeface="Arial" panose="020B0604020202020204" pitchFamily="34" charset="0"/>
              </a:endParaRPr>
            </a:p>
          </p:txBody>
        </p:sp>
        <p:sp>
          <p:nvSpPr>
            <p:cNvPr id="62" name="AutoShape 38"/>
            <p:cNvSpPr>
              <a:spLocks noChangeArrowheads="1"/>
            </p:cNvSpPr>
            <p:nvPr/>
          </p:nvSpPr>
          <p:spPr bwMode="auto">
            <a:xfrm flipV="1">
              <a:off x="5873105" y="3063205"/>
              <a:ext cx="496888" cy="130175"/>
            </a:xfrm>
            <a:prstGeom prst="triangle">
              <a:avLst>
                <a:gd name="adj" fmla="val 50000"/>
              </a:avLst>
            </a:prstGeom>
            <a:solidFill>
              <a:srgbClr val="0070C0"/>
            </a:solidFill>
            <a:ln w="6350" algn="ctr">
              <a:noFill/>
              <a:miter lim="800000"/>
              <a:headEnd type="none" w="sm" len="sm"/>
              <a:tailEnd type="none" w="sm" len="sm"/>
            </a:ln>
            <a:effectLst>
              <a:outerShdw dist="17961" dir="2700000" algn="ctr" rotWithShape="0">
                <a:srgbClr val="808080"/>
              </a:outerShdw>
            </a:effectLst>
          </p:spPr>
          <p:txBody>
            <a:bodyPr tIns="91440" bIns="91440" anchor="ctr"/>
            <a:lstStyle/>
            <a:p>
              <a:pPr>
                <a:defRPr/>
              </a:pPr>
              <a:endParaRPr lang="en-US" dirty="0">
                <a:latin typeface="Arial" panose="020B0604020202020204" pitchFamily="34" charset="0"/>
                <a:cs typeface="Arial" panose="020B0604020202020204" pitchFamily="34" charset="0"/>
              </a:endParaRPr>
            </a:p>
          </p:txBody>
        </p:sp>
        <p:sp>
          <p:nvSpPr>
            <p:cNvPr id="63" name="AutoShape 39"/>
            <p:cNvSpPr>
              <a:spLocks noChangeArrowheads="1"/>
            </p:cNvSpPr>
            <p:nvPr/>
          </p:nvSpPr>
          <p:spPr bwMode="auto">
            <a:xfrm>
              <a:off x="5873105" y="3837905"/>
              <a:ext cx="496888" cy="131763"/>
            </a:xfrm>
            <a:prstGeom prst="triangle">
              <a:avLst>
                <a:gd name="adj" fmla="val 50000"/>
              </a:avLst>
            </a:prstGeom>
            <a:solidFill>
              <a:srgbClr val="0070C0"/>
            </a:solidFill>
            <a:ln w="6350" algn="ctr">
              <a:noFill/>
              <a:miter lim="800000"/>
              <a:headEnd type="none" w="sm" len="sm"/>
              <a:tailEnd type="none" w="sm" len="sm"/>
            </a:ln>
            <a:effectLst>
              <a:outerShdw dist="17961" dir="2700000" algn="ctr" rotWithShape="0">
                <a:srgbClr val="808080"/>
              </a:outerShdw>
            </a:effectLst>
          </p:spPr>
          <p:txBody>
            <a:bodyPr tIns="91440" bIns="91440" anchor="ctr"/>
            <a:lstStyle/>
            <a:p>
              <a:pPr>
                <a:defRPr/>
              </a:pPr>
              <a:endParaRPr lang="en-US" dirty="0">
                <a:latin typeface="Arial" panose="020B0604020202020204" pitchFamily="34" charset="0"/>
                <a:cs typeface="Arial" panose="020B0604020202020204" pitchFamily="34" charset="0"/>
              </a:endParaRPr>
            </a:p>
          </p:txBody>
        </p:sp>
        <p:sp>
          <p:nvSpPr>
            <p:cNvPr id="64" name="Rectangle 40"/>
            <p:cNvSpPr>
              <a:spLocks noChangeArrowheads="1"/>
            </p:cNvSpPr>
            <p:nvPr/>
          </p:nvSpPr>
          <p:spPr bwMode="auto">
            <a:xfrm>
              <a:off x="5641330" y="2340893"/>
              <a:ext cx="958850" cy="619125"/>
            </a:xfrm>
            <a:prstGeom prst="rect">
              <a:avLst/>
            </a:prstGeom>
            <a:solidFill>
              <a:srgbClr val="FFFFFF"/>
            </a:solidFill>
            <a:ln w="12700">
              <a:solidFill>
                <a:schemeClr val="tx1"/>
              </a:solidFill>
              <a:miter lim="800000"/>
              <a:headEnd type="none" w="sm" len="sm"/>
              <a:tailEnd type="none" w="sm" len="sm"/>
            </a:ln>
          </p:spPr>
          <p:txBody>
            <a:bodyPr anchor="ctr"/>
            <a:lstStyle>
              <a:lvl1pPr>
                <a:defRPr sz="1200">
                  <a:solidFill>
                    <a:schemeClr val="tx1"/>
                  </a:solidFill>
                  <a:latin typeface="Verdana" pitchFamily="34" charset="0"/>
                </a:defRPr>
              </a:lvl1pPr>
              <a:lvl2pPr marL="742950" indent="-285750">
                <a:defRPr sz="1200">
                  <a:solidFill>
                    <a:schemeClr val="tx1"/>
                  </a:solidFill>
                  <a:latin typeface="Verdana" pitchFamily="34" charset="0"/>
                </a:defRPr>
              </a:lvl2pPr>
              <a:lvl3pPr marL="1143000" indent="-228600">
                <a:defRPr sz="1200">
                  <a:solidFill>
                    <a:schemeClr val="tx1"/>
                  </a:solidFill>
                  <a:latin typeface="Verdana" pitchFamily="34" charset="0"/>
                </a:defRPr>
              </a:lvl3pPr>
              <a:lvl4pPr marL="1600200" indent="-228600">
                <a:defRPr sz="1200">
                  <a:solidFill>
                    <a:schemeClr val="tx1"/>
                  </a:solidFill>
                  <a:latin typeface="Verdana" pitchFamily="34" charset="0"/>
                </a:defRPr>
              </a:lvl4pPr>
              <a:lvl5pPr marL="2057400" indent="-228600">
                <a:defRPr sz="1200">
                  <a:solidFill>
                    <a:schemeClr val="tx1"/>
                  </a:solidFill>
                  <a:latin typeface="Verdana" pitchFamily="34" charset="0"/>
                </a:defRPr>
              </a:lvl5pPr>
              <a:lvl6pPr marL="2514600" indent="-228600" algn="ctr" eaLnBrk="0" fontAlgn="base" hangingPunct="0">
                <a:spcBef>
                  <a:spcPct val="0"/>
                </a:spcBef>
                <a:spcAft>
                  <a:spcPct val="0"/>
                </a:spcAft>
                <a:defRPr sz="1200">
                  <a:solidFill>
                    <a:schemeClr val="tx1"/>
                  </a:solidFill>
                  <a:latin typeface="Verdana" pitchFamily="34" charset="0"/>
                </a:defRPr>
              </a:lvl6pPr>
              <a:lvl7pPr marL="2971800" indent="-228600" algn="ctr" eaLnBrk="0" fontAlgn="base" hangingPunct="0">
                <a:spcBef>
                  <a:spcPct val="0"/>
                </a:spcBef>
                <a:spcAft>
                  <a:spcPct val="0"/>
                </a:spcAft>
                <a:defRPr sz="1200">
                  <a:solidFill>
                    <a:schemeClr val="tx1"/>
                  </a:solidFill>
                  <a:latin typeface="Verdana" pitchFamily="34" charset="0"/>
                </a:defRPr>
              </a:lvl7pPr>
              <a:lvl8pPr marL="3429000" indent="-228600" algn="ctr" eaLnBrk="0" fontAlgn="base" hangingPunct="0">
                <a:spcBef>
                  <a:spcPct val="0"/>
                </a:spcBef>
                <a:spcAft>
                  <a:spcPct val="0"/>
                </a:spcAft>
                <a:defRPr sz="1200">
                  <a:solidFill>
                    <a:schemeClr val="tx1"/>
                  </a:solidFill>
                  <a:latin typeface="Verdana" pitchFamily="34" charset="0"/>
                </a:defRPr>
              </a:lvl8pPr>
              <a:lvl9pPr marL="3886200" indent="-228600" algn="ctr" eaLnBrk="0" fontAlgn="base" hangingPunct="0">
                <a:spcBef>
                  <a:spcPct val="0"/>
                </a:spcBef>
                <a:spcAft>
                  <a:spcPct val="0"/>
                </a:spcAft>
                <a:defRPr sz="1200">
                  <a:solidFill>
                    <a:schemeClr val="tx1"/>
                  </a:solidFill>
                  <a:latin typeface="Verdana" pitchFamily="34" charset="0"/>
                </a:defRPr>
              </a:lvl9pPr>
            </a:lstStyle>
            <a:p>
              <a:pPr algn="ctr"/>
              <a:r>
                <a:rPr lang="nl-NL" altLang="es-MX" sz="1000" dirty="0" smtClean="0">
                  <a:latin typeface="Arial" panose="020B0604020202020204" pitchFamily="34" charset="0"/>
                  <a:cs typeface="Arial" panose="020B0604020202020204" pitchFamily="34" charset="0"/>
                </a:rPr>
                <a:t>Model Structure</a:t>
              </a:r>
              <a:endParaRPr lang="nl-NL" altLang="es-MX" sz="1000" dirty="0">
                <a:latin typeface="Arial" panose="020B0604020202020204" pitchFamily="34" charset="0"/>
                <a:cs typeface="Arial" panose="020B0604020202020204" pitchFamily="34" charset="0"/>
              </a:endParaRPr>
            </a:p>
          </p:txBody>
        </p:sp>
        <p:sp>
          <p:nvSpPr>
            <p:cNvPr id="65" name="Rectangle 41"/>
            <p:cNvSpPr>
              <a:spLocks noChangeArrowheads="1"/>
            </p:cNvSpPr>
            <p:nvPr/>
          </p:nvSpPr>
          <p:spPr bwMode="auto">
            <a:xfrm>
              <a:off x="5641330" y="4106193"/>
              <a:ext cx="958850" cy="619125"/>
            </a:xfrm>
            <a:prstGeom prst="rect">
              <a:avLst/>
            </a:prstGeom>
            <a:solidFill>
              <a:schemeClr val="accent6">
                <a:lumMod val="40000"/>
                <a:lumOff val="60000"/>
              </a:schemeClr>
            </a:solidFill>
            <a:ln w="12700">
              <a:solidFill>
                <a:schemeClr val="tx1"/>
              </a:solidFill>
              <a:miter lim="800000"/>
              <a:headEnd type="none" w="sm" len="sm"/>
              <a:tailEnd type="none" w="sm" len="sm"/>
            </a:ln>
          </p:spPr>
          <p:txBody>
            <a:bodyPr anchor="ctr"/>
            <a:lstStyle>
              <a:lvl1pPr>
                <a:defRPr sz="1200">
                  <a:solidFill>
                    <a:schemeClr val="tx1"/>
                  </a:solidFill>
                  <a:latin typeface="Verdana" pitchFamily="34" charset="0"/>
                </a:defRPr>
              </a:lvl1pPr>
              <a:lvl2pPr marL="742950" indent="-285750">
                <a:defRPr sz="1200">
                  <a:solidFill>
                    <a:schemeClr val="tx1"/>
                  </a:solidFill>
                  <a:latin typeface="Verdana" pitchFamily="34" charset="0"/>
                </a:defRPr>
              </a:lvl2pPr>
              <a:lvl3pPr marL="1143000" indent="-228600">
                <a:defRPr sz="1200">
                  <a:solidFill>
                    <a:schemeClr val="tx1"/>
                  </a:solidFill>
                  <a:latin typeface="Verdana" pitchFamily="34" charset="0"/>
                </a:defRPr>
              </a:lvl3pPr>
              <a:lvl4pPr marL="1600200" indent="-228600">
                <a:defRPr sz="1200">
                  <a:solidFill>
                    <a:schemeClr val="tx1"/>
                  </a:solidFill>
                  <a:latin typeface="Verdana" pitchFamily="34" charset="0"/>
                </a:defRPr>
              </a:lvl4pPr>
              <a:lvl5pPr marL="2057400" indent="-228600">
                <a:defRPr sz="1200">
                  <a:solidFill>
                    <a:schemeClr val="tx1"/>
                  </a:solidFill>
                  <a:latin typeface="Verdana" pitchFamily="34" charset="0"/>
                </a:defRPr>
              </a:lvl5pPr>
              <a:lvl6pPr marL="2514600" indent="-228600" algn="ctr" eaLnBrk="0" fontAlgn="base" hangingPunct="0">
                <a:spcBef>
                  <a:spcPct val="0"/>
                </a:spcBef>
                <a:spcAft>
                  <a:spcPct val="0"/>
                </a:spcAft>
                <a:defRPr sz="1200">
                  <a:solidFill>
                    <a:schemeClr val="tx1"/>
                  </a:solidFill>
                  <a:latin typeface="Verdana" pitchFamily="34" charset="0"/>
                </a:defRPr>
              </a:lvl6pPr>
              <a:lvl7pPr marL="2971800" indent="-228600" algn="ctr" eaLnBrk="0" fontAlgn="base" hangingPunct="0">
                <a:spcBef>
                  <a:spcPct val="0"/>
                </a:spcBef>
                <a:spcAft>
                  <a:spcPct val="0"/>
                </a:spcAft>
                <a:defRPr sz="1200">
                  <a:solidFill>
                    <a:schemeClr val="tx1"/>
                  </a:solidFill>
                  <a:latin typeface="Verdana" pitchFamily="34" charset="0"/>
                </a:defRPr>
              </a:lvl7pPr>
              <a:lvl8pPr marL="3429000" indent="-228600" algn="ctr" eaLnBrk="0" fontAlgn="base" hangingPunct="0">
                <a:spcBef>
                  <a:spcPct val="0"/>
                </a:spcBef>
                <a:spcAft>
                  <a:spcPct val="0"/>
                </a:spcAft>
                <a:defRPr sz="1200">
                  <a:solidFill>
                    <a:schemeClr val="tx1"/>
                  </a:solidFill>
                  <a:latin typeface="Verdana" pitchFamily="34" charset="0"/>
                </a:defRPr>
              </a:lvl8pPr>
              <a:lvl9pPr marL="3886200" indent="-228600" algn="ctr" eaLnBrk="0" fontAlgn="base" hangingPunct="0">
                <a:spcBef>
                  <a:spcPct val="0"/>
                </a:spcBef>
                <a:spcAft>
                  <a:spcPct val="0"/>
                </a:spcAft>
                <a:defRPr sz="1200">
                  <a:solidFill>
                    <a:schemeClr val="tx1"/>
                  </a:solidFill>
                  <a:latin typeface="Verdana" pitchFamily="34" charset="0"/>
                </a:defRPr>
              </a:lvl9pPr>
            </a:lstStyle>
            <a:p>
              <a:pPr algn="ctr"/>
              <a:r>
                <a:rPr lang="nl-NL" altLang="es-MX" sz="1000" b="1" dirty="0" smtClean="0">
                  <a:latin typeface="Arial" panose="020B0604020202020204" pitchFamily="34" charset="0"/>
                  <a:cs typeface="Arial" panose="020B0604020202020204" pitchFamily="34" charset="0"/>
                </a:rPr>
                <a:t>Mitigation Measures</a:t>
              </a:r>
              <a:endParaRPr lang="nl-NL" altLang="es-MX" sz="1000" b="1" dirty="0">
                <a:latin typeface="Arial" panose="020B0604020202020204" pitchFamily="34" charset="0"/>
                <a:cs typeface="Arial" panose="020B0604020202020204" pitchFamily="34" charset="0"/>
              </a:endParaRPr>
            </a:p>
          </p:txBody>
        </p:sp>
        <p:sp>
          <p:nvSpPr>
            <p:cNvPr id="66" name="Oval 42"/>
            <p:cNvSpPr>
              <a:spLocks noChangeArrowheads="1"/>
            </p:cNvSpPr>
            <p:nvPr/>
          </p:nvSpPr>
          <p:spPr bwMode="auto">
            <a:xfrm>
              <a:off x="5515918" y="3266405"/>
              <a:ext cx="1209675" cy="503238"/>
            </a:xfrm>
            <a:prstGeom prst="ellipse">
              <a:avLst/>
            </a:prstGeom>
            <a:solidFill>
              <a:srgbClr val="0070C0"/>
            </a:solidFill>
            <a:ln w="6350" algn="ctr">
              <a:noFill/>
              <a:round/>
              <a:headEnd type="none" w="sm" len="sm"/>
              <a:tailEnd type="none" w="sm" len="sm"/>
            </a:ln>
            <a:effectLst>
              <a:outerShdw dist="17961" dir="2700000" algn="ctr" rotWithShape="0">
                <a:srgbClr val="808080"/>
              </a:outerShdw>
            </a:effectLst>
          </p:spPr>
          <p:txBody>
            <a:bodyPr tIns="91440" bIns="91440" anchor="ctr"/>
            <a:lstStyle/>
            <a:p>
              <a:pPr algn="ctr">
                <a:defRPr/>
              </a:pPr>
              <a:r>
                <a:rPr lang="nl-NL" sz="1000" b="1" dirty="0" smtClean="0">
                  <a:solidFill>
                    <a:srgbClr val="FFFFFF"/>
                  </a:solidFill>
                  <a:latin typeface="Arial" panose="020B0604020202020204" pitchFamily="34" charset="0"/>
                  <a:cs typeface="Arial" panose="020B0604020202020204" pitchFamily="34" charset="0"/>
                </a:rPr>
                <a:t>CGE</a:t>
              </a:r>
              <a:endParaRPr lang="nl-NL" sz="1000" b="1" dirty="0">
                <a:solidFill>
                  <a:srgbClr val="FFFFFF"/>
                </a:solidFill>
                <a:latin typeface="Arial" panose="020B0604020202020204" pitchFamily="34" charset="0"/>
                <a:cs typeface="Arial" panose="020B0604020202020204" pitchFamily="34" charset="0"/>
              </a:endParaRPr>
            </a:p>
          </p:txBody>
        </p:sp>
        <p:sp>
          <p:nvSpPr>
            <p:cNvPr id="67" name="Text Box 43"/>
            <p:cNvSpPr txBox="1">
              <a:spLocks noChangeArrowheads="1"/>
            </p:cNvSpPr>
            <p:nvPr/>
          </p:nvSpPr>
          <p:spPr bwMode="auto">
            <a:xfrm>
              <a:off x="1786880" y="4939630"/>
              <a:ext cx="15155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defRPr sz="1200">
                  <a:solidFill>
                    <a:schemeClr val="tx1"/>
                  </a:solidFill>
                  <a:latin typeface="Verdana" pitchFamily="34" charset="0"/>
                </a:defRPr>
              </a:lvl1pPr>
              <a:lvl2pPr marL="742950" indent="-285750">
                <a:defRPr sz="1200">
                  <a:solidFill>
                    <a:schemeClr val="tx1"/>
                  </a:solidFill>
                  <a:latin typeface="Verdana" pitchFamily="34" charset="0"/>
                </a:defRPr>
              </a:lvl2pPr>
              <a:lvl3pPr marL="1143000" indent="-228600">
                <a:defRPr sz="1200">
                  <a:solidFill>
                    <a:schemeClr val="tx1"/>
                  </a:solidFill>
                  <a:latin typeface="Verdana" pitchFamily="34" charset="0"/>
                </a:defRPr>
              </a:lvl3pPr>
              <a:lvl4pPr marL="1600200" indent="-228600">
                <a:defRPr sz="1200">
                  <a:solidFill>
                    <a:schemeClr val="tx1"/>
                  </a:solidFill>
                  <a:latin typeface="Verdana" pitchFamily="34" charset="0"/>
                </a:defRPr>
              </a:lvl4pPr>
              <a:lvl5pPr marL="2057400" indent="-228600">
                <a:defRPr sz="1200">
                  <a:solidFill>
                    <a:schemeClr val="tx1"/>
                  </a:solidFill>
                  <a:latin typeface="Verdana" pitchFamily="34" charset="0"/>
                </a:defRPr>
              </a:lvl5pPr>
              <a:lvl6pPr marL="2514600" indent="-228600" algn="ctr" eaLnBrk="0" fontAlgn="base" hangingPunct="0">
                <a:spcBef>
                  <a:spcPct val="0"/>
                </a:spcBef>
                <a:spcAft>
                  <a:spcPct val="0"/>
                </a:spcAft>
                <a:defRPr sz="1200">
                  <a:solidFill>
                    <a:schemeClr val="tx1"/>
                  </a:solidFill>
                  <a:latin typeface="Verdana" pitchFamily="34" charset="0"/>
                </a:defRPr>
              </a:lvl6pPr>
              <a:lvl7pPr marL="2971800" indent="-228600" algn="ctr" eaLnBrk="0" fontAlgn="base" hangingPunct="0">
                <a:spcBef>
                  <a:spcPct val="0"/>
                </a:spcBef>
                <a:spcAft>
                  <a:spcPct val="0"/>
                </a:spcAft>
                <a:defRPr sz="1200">
                  <a:solidFill>
                    <a:schemeClr val="tx1"/>
                  </a:solidFill>
                  <a:latin typeface="Verdana" pitchFamily="34" charset="0"/>
                </a:defRPr>
              </a:lvl7pPr>
              <a:lvl8pPr marL="3429000" indent="-228600" algn="ctr" eaLnBrk="0" fontAlgn="base" hangingPunct="0">
                <a:spcBef>
                  <a:spcPct val="0"/>
                </a:spcBef>
                <a:spcAft>
                  <a:spcPct val="0"/>
                </a:spcAft>
                <a:defRPr sz="1200">
                  <a:solidFill>
                    <a:schemeClr val="tx1"/>
                  </a:solidFill>
                  <a:latin typeface="Verdana" pitchFamily="34" charset="0"/>
                </a:defRPr>
              </a:lvl8pPr>
              <a:lvl9pPr marL="3886200" indent="-228600" algn="ctr" eaLnBrk="0" fontAlgn="base" hangingPunct="0">
                <a:spcBef>
                  <a:spcPct val="0"/>
                </a:spcBef>
                <a:spcAft>
                  <a:spcPct val="0"/>
                </a:spcAft>
                <a:defRPr sz="1200">
                  <a:solidFill>
                    <a:schemeClr val="tx1"/>
                  </a:solidFill>
                  <a:latin typeface="Verdana" pitchFamily="34" charset="0"/>
                </a:defRPr>
              </a:lvl9pPr>
            </a:lstStyle>
            <a:p>
              <a:pPr algn="l"/>
              <a:r>
                <a:rPr lang="en-US" altLang="es-MX" dirty="0" smtClean="0">
                  <a:latin typeface="Arial" panose="020B0604020202020204" pitchFamily="34" charset="0"/>
                  <a:cs typeface="Arial" panose="020B0604020202020204" pitchFamily="34" charset="0"/>
                </a:rPr>
                <a:t>BAU Scenario replica</a:t>
              </a:r>
              <a:endParaRPr lang="en-US" altLang="es-MX" dirty="0">
                <a:latin typeface="Arial" panose="020B0604020202020204" pitchFamily="34" charset="0"/>
                <a:cs typeface="Arial" panose="020B0604020202020204" pitchFamily="34" charset="0"/>
              </a:endParaRPr>
            </a:p>
          </p:txBody>
        </p:sp>
        <p:sp>
          <p:nvSpPr>
            <p:cNvPr id="68" name="AutoShape 44"/>
            <p:cNvSpPr>
              <a:spLocks noChangeArrowheads="1"/>
            </p:cNvSpPr>
            <p:nvPr/>
          </p:nvSpPr>
          <p:spPr bwMode="auto">
            <a:xfrm>
              <a:off x="2464742" y="5444455"/>
              <a:ext cx="2016000" cy="576263"/>
            </a:xfrm>
            <a:prstGeom prst="chevron">
              <a:avLst>
                <a:gd name="adj" fmla="val 27802"/>
              </a:avLst>
            </a:prstGeom>
            <a:solidFill>
              <a:srgbClr val="C00000"/>
            </a:solidFill>
            <a:ln w="6350" algn="ctr">
              <a:noFill/>
              <a:miter lim="800000"/>
              <a:headEnd type="none" w="sm" len="sm"/>
              <a:tailEnd type="none" w="sm" len="sm"/>
            </a:ln>
            <a:effectLst>
              <a:outerShdw dist="17961" dir="2700000" algn="ctr" rotWithShape="0">
                <a:srgbClr val="808080"/>
              </a:outerShdw>
            </a:effectLst>
          </p:spPr>
          <p:txBody>
            <a:bodyPr tIns="91440" bIns="91440" anchor="ctr"/>
            <a:lstStyle/>
            <a:p>
              <a:pPr>
                <a:defRPr/>
              </a:pPr>
              <a:r>
                <a:rPr lang="nl-NL" sz="1000" b="1" dirty="0" smtClean="0">
                  <a:solidFill>
                    <a:srgbClr val="FFFFFF"/>
                  </a:solidFill>
                  <a:latin typeface="Arial" panose="020B0604020202020204" pitchFamily="34" charset="0"/>
                  <a:cs typeface="Arial" panose="020B0604020202020204" pitchFamily="34" charset="0"/>
                </a:rPr>
                <a:t>SAM 2007 with emissions by sector</a:t>
              </a:r>
              <a:endParaRPr lang="nl-NL" sz="1000" b="1" dirty="0">
                <a:solidFill>
                  <a:srgbClr val="FFFFFF"/>
                </a:solidFill>
                <a:latin typeface="Arial" panose="020B0604020202020204" pitchFamily="34" charset="0"/>
                <a:cs typeface="Arial" panose="020B0604020202020204" pitchFamily="34" charset="0"/>
              </a:endParaRPr>
            </a:p>
          </p:txBody>
        </p:sp>
        <p:sp>
          <p:nvSpPr>
            <p:cNvPr id="69" name="AutoShape 45"/>
            <p:cNvSpPr>
              <a:spLocks noChangeArrowheads="1"/>
            </p:cNvSpPr>
            <p:nvPr/>
          </p:nvSpPr>
          <p:spPr bwMode="auto">
            <a:xfrm>
              <a:off x="683568" y="5444455"/>
              <a:ext cx="1858962" cy="576263"/>
            </a:xfrm>
            <a:prstGeom prst="homePlate">
              <a:avLst>
                <a:gd name="adj" fmla="val 31930"/>
              </a:avLst>
            </a:prstGeom>
            <a:solidFill>
              <a:srgbClr val="C00000"/>
            </a:solidFill>
            <a:ln w="6350" algn="ctr">
              <a:noFill/>
              <a:miter lim="800000"/>
              <a:headEnd type="none" w="sm" len="sm"/>
              <a:tailEnd type="none" w="sm" len="sm"/>
            </a:ln>
            <a:effectLst>
              <a:outerShdw dist="17961" dir="2700000" algn="ctr" rotWithShape="0">
                <a:srgbClr val="808080"/>
              </a:outerShdw>
            </a:effectLst>
          </p:spPr>
          <p:txBody>
            <a:bodyPr tIns="91440" bIns="91440" anchor="ctr"/>
            <a:lstStyle/>
            <a:p>
              <a:pPr>
                <a:defRPr/>
              </a:pPr>
              <a:r>
                <a:rPr lang="nl-NL" sz="1000" b="1" dirty="0" smtClean="0">
                  <a:solidFill>
                    <a:srgbClr val="FFFFFF"/>
                  </a:solidFill>
                  <a:latin typeface="Arial" panose="020B0604020202020204" pitchFamily="34" charset="0"/>
                  <a:cs typeface="Arial" panose="020B0604020202020204" pitchFamily="34" charset="0"/>
                </a:rPr>
                <a:t>Bottom-up and top-down methodologies</a:t>
              </a:r>
              <a:endParaRPr lang="nl-NL" sz="1000" b="1" dirty="0">
                <a:solidFill>
                  <a:srgbClr val="FFFFFF"/>
                </a:solidFill>
                <a:latin typeface="Arial" panose="020B0604020202020204" pitchFamily="34" charset="0"/>
                <a:cs typeface="Arial" panose="020B0604020202020204" pitchFamily="34" charset="0"/>
              </a:endParaRPr>
            </a:p>
          </p:txBody>
        </p:sp>
        <p:sp>
          <p:nvSpPr>
            <p:cNvPr id="70" name="AutoShape 46"/>
            <p:cNvSpPr>
              <a:spLocks noChangeArrowheads="1"/>
            </p:cNvSpPr>
            <p:nvPr/>
          </p:nvSpPr>
          <p:spPr bwMode="auto">
            <a:xfrm>
              <a:off x="4392924" y="5444455"/>
              <a:ext cx="2592000" cy="576263"/>
            </a:xfrm>
            <a:prstGeom prst="chevron">
              <a:avLst>
                <a:gd name="adj" fmla="val 29754"/>
              </a:avLst>
            </a:prstGeom>
            <a:solidFill>
              <a:srgbClr val="C00000"/>
            </a:solidFill>
            <a:ln w="6350" algn="ctr">
              <a:noFill/>
              <a:miter lim="800000"/>
              <a:headEnd type="none" w="sm" len="sm"/>
              <a:tailEnd type="none" w="sm" len="sm"/>
            </a:ln>
            <a:effectLst>
              <a:outerShdw dist="17961" dir="2700000" algn="ctr" rotWithShape="0">
                <a:srgbClr val="808080"/>
              </a:outerShdw>
            </a:effectLst>
          </p:spPr>
          <p:txBody>
            <a:bodyPr tIns="91440" bIns="91440" anchor="ctr"/>
            <a:lstStyle/>
            <a:p>
              <a:pPr>
                <a:defRPr/>
              </a:pPr>
              <a:r>
                <a:rPr lang="nl-NL" sz="1000" b="1" dirty="0" smtClean="0">
                  <a:solidFill>
                    <a:srgbClr val="FFFFFF"/>
                  </a:solidFill>
                  <a:latin typeface="Arial" panose="020B0604020202020204" pitchFamily="34" charset="0"/>
                  <a:cs typeface="Arial" panose="020B0604020202020204" pitchFamily="34" charset="0"/>
                </a:rPr>
                <a:t>Quasi-dynamic CGE including LULUCF sector</a:t>
              </a:r>
              <a:endParaRPr lang="nl-NL" sz="1000" b="1" dirty="0">
                <a:solidFill>
                  <a:srgbClr val="FFFFFF"/>
                </a:solidFill>
                <a:latin typeface="Arial" panose="020B0604020202020204" pitchFamily="34" charset="0"/>
                <a:cs typeface="Arial" panose="020B0604020202020204" pitchFamily="34" charset="0"/>
              </a:endParaRPr>
            </a:p>
          </p:txBody>
        </p:sp>
        <p:sp>
          <p:nvSpPr>
            <p:cNvPr id="71" name="AutoShape 47"/>
            <p:cNvSpPr>
              <a:spLocks noChangeArrowheads="1"/>
            </p:cNvSpPr>
            <p:nvPr/>
          </p:nvSpPr>
          <p:spPr bwMode="auto">
            <a:xfrm>
              <a:off x="6898630" y="5444455"/>
              <a:ext cx="1801813" cy="576263"/>
            </a:xfrm>
            <a:prstGeom prst="chevron">
              <a:avLst>
                <a:gd name="adj" fmla="val 27851"/>
              </a:avLst>
            </a:prstGeom>
            <a:solidFill>
              <a:srgbClr val="C00000"/>
            </a:solidFill>
            <a:ln w="6350" algn="ctr">
              <a:noFill/>
              <a:miter lim="800000"/>
              <a:headEnd type="none" w="sm" len="sm"/>
              <a:tailEnd type="none" w="sm" len="sm"/>
            </a:ln>
            <a:effectLst>
              <a:outerShdw dist="17961" dir="2700000" algn="ctr" rotWithShape="0">
                <a:srgbClr val="808080"/>
              </a:outerShdw>
            </a:effectLst>
          </p:spPr>
          <p:txBody>
            <a:bodyPr tIns="91440" bIns="91440" anchor="ctr"/>
            <a:lstStyle/>
            <a:p>
              <a:pPr>
                <a:defRPr/>
              </a:pPr>
              <a:r>
                <a:rPr lang="nl-NL" sz="1000" b="1" dirty="0" smtClean="0">
                  <a:solidFill>
                    <a:srgbClr val="FFFFFF"/>
                  </a:solidFill>
                  <a:latin typeface="Arial" panose="020B0604020202020204" pitchFamily="34" charset="0"/>
                  <a:cs typeface="Arial" panose="020B0604020202020204" pitchFamily="34" charset="0"/>
                </a:rPr>
                <a:t>Scenarios</a:t>
              </a:r>
              <a:endParaRPr lang="nl-NL" sz="1000" b="1"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1724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Angles</Template>
  <TotalTime>8116</TotalTime>
  <Words>731</Words>
  <Application>Microsoft Office PowerPoint</Application>
  <PresentationFormat>A4 Paper (210x297 mm)</PresentationFormat>
  <Paragraphs>172</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LANZAMIENTO DEL PROYECTO</dc:title>
  <dc:creator>User</dc:creator>
  <cp:lastModifiedBy>Marie-Therese Diouf-Sperling</cp:lastModifiedBy>
  <cp:revision>534</cp:revision>
  <cp:lastPrinted>2014-07-23T14:09:40Z</cp:lastPrinted>
  <dcterms:created xsi:type="dcterms:W3CDTF">2013-03-06T22:41:39Z</dcterms:created>
  <dcterms:modified xsi:type="dcterms:W3CDTF">2015-09-15T07:55:58Z</dcterms:modified>
</cp:coreProperties>
</file>