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51" r:id="rId2"/>
    <p:sldMasterId id="2147483652" r:id="rId3"/>
  </p:sldMasterIdLst>
  <p:notesMasterIdLst>
    <p:notesMasterId r:id="rId46"/>
  </p:notesMasterIdLst>
  <p:handoutMasterIdLst>
    <p:handoutMasterId r:id="rId47"/>
  </p:handoutMasterIdLst>
  <p:sldIdLst>
    <p:sldId id="314" r:id="rId4"/>
    <p:sldId id="317" r:id="rId5"/>
    <p:sldId id="257" r:id="rId6"/>
    <p:sldId id="259" r:id="rId7"/>
    <p:sldId id="318" r:id="rId8"/>
    <p:sldId id="319" r:id="rId9"/>
    <p:sldId id="350" r:id="rId10"/>
    <p:sldId id="351" r:id="rId11"/>
    <p:sldId id="320" r:id="rId12"/>
    <p:sldId id="321" r:id="rId13"/>
    <p:sldId id="322" r:id="rId14"/>
    <p:sldId id="323" r:id="rId15"/>
    <p:sldId id="355" r:id="rId16"/>
    <p:sldId id="327" r:id="rId17"/>
    <p:sldId id="325" r:id="rId18"/>
    <p:sldId id="343" r:id="rId19"/>
    <p:sldId id="349" r:id="rId20"/>
    <p:sldId id="331" r:id="rId21"/>
    <p:sldId id="326" r:id="rId22"/>
    <p:sldId id="352" r:id="rId23"/>
    <p:sldId id="353" r:id="rId24"/>
    <p:sldId id="361" r:id="rId25"/>
    <p:sldId id="354" r:id="rId26"/>
    <p:sldId id="362" r:id="rId27"/>
    <p:sldId id="357" r:id="rId28"/>
    <p:sldId id="358" r:id="rId29"/>
    <p:sldId id="359" r:id="rId30"/>
    <p:sldId id="356" r:id="rId31"/>
    <p:sldId id="363" r:id="rId32"/>
    <p:sldId id="360" r:id="rId33"/>
    <p:sldId id="311" r:id="rId34"/>
    <p:sldId id="332" r:id="rId35"/>
    <p:sldId id="344" r:id="rId36"/>
    <p:sldId id="342" r:id="rId37"/>
    <p:sldId id="333" r:id="rId38"/>
    <p:sldId id="345" r:id="rId39"/>
    <p:sldId id="338" r:id="rId40"/>
    <p:sldId id="336" r:id="rId41"/>
    <p:sldId id="340" r:id="rId42"/>
    <p:sldId id="347" r:id="rId43"/>
    <p:sldId id="346" r:id="rId44"/>
    <p:sldId id="341" r:id="rId45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1960AB"/>
    <a:srgbClr val="4D4D4D"/>
    <a:srgbClr val="5F5F5F"/>
    <a:srgbClr val="777777"/>
    <a:srgbClr val="808080"/>
    <a:srgbClr val="FFFFFF"/>
    <a:srgbClr val="6C547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50636" autoAdjust="0"/>
  </p:normalViewPr>
  <p:slideViewPr>
    <p:cSldViewPr>
      <p:cViewPr>
        <p:scale>
          <a:sx n="66" d="100"/>
          <a:sy n="66" d="100"/>
        </p:scale>
        <p:origin x="-2934" y="-1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7"/>
          <p:cNvSpPr>
            <a:spLocks noChangeShapeType="1"/>
          </p:cNvSpPr>
          <p:nvPr/>
        </p:nvSpPr>
        <p:spPr bwMode="auto">
          <a:xfrm>
            <a:off x="476250" y="388938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3" name="Line 10"/>
          <p:cNvSpPr>
            <a:spLocks noChangeShapeType="1"/>
          </p:cNvSpPr>
          <p:nvPr/>
        </p:nvSpPr>
        <p:spPr bwMode="auto">
          <a:xfrm>
            <a:off x="476250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900" y="149225"/>
            <a:ext cx="584200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0245" name="Picture 1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9332913"/>
            <a:ext cx="51482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876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2950"/>
            <a:ext cx="4956175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0" rIns="95423" bIns="47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6" name="Line 19"/>
          <p:cNvSpPr>
            <a:spLocks noChangeShapeType="1"/>
          </p:cNvSpPr>
          <p:nvPr/>
        </p:nvSpPr>
        <p:spPr bwMode="auto">
          <a:xfrm>
            <a:off x="476250" y="388938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7" name="Line 20"/>
          <p:cNvSpPr>
            <a:spLocks noChangeShapeType="1"/>
          </p:cNvSpPr>
          <p:nvPr/>
        </p:nvSpPr>
        <p:spPr bwMode="auto">
          <a:xfrm>
            <a:off x="476250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900" y="149225"/>
            <a:ext cx="584200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8199" name="Picture 2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9332913"/>
            <a:ext cx="584041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4686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In-session comments:</a:t>
            </a: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51823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19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20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63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364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72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610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064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002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09563"/>
            <a:ext cx="7869238" cy="455141"/>
          </a:xfrm>
        </p:spPr>
        <p:txBody>
          <a:bodyPr/>
          <a:lstStyle>
            <a:lvl1pPr>
              <a:lnSpc>
                <a:spcPct val="150000"/>
              </a:lnSpc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="1"/>
            </a:lvl1pPr>
            <a:lvl2pPr>
              <a:defRPr sz="1800"/>
            </a:lvl2pPr>
            <a:lvl3pPr>
              <a:defRPr sz="1800" b="1"/>
            </a:lvl3pPr>
            <a:lvl4pPr>
              <a:defRPr sz="1800" u="sng"/>
            </a:lvl4pPr>
            <a:lvl5pPr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770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846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232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48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26015046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096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890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96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4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01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36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3160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4178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357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495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84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2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8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34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55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67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2" name="Picture 47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056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UNFCCC secretariat</a:t>
            </a:r>
            <a:endParaRPr lang="de-DE" sz="1200" smtClean="0"/>
          </a:p>
        </p:txBody>
      </p:sp>
      <p:sp>
        <p:nvSpPr>
          <p:cNvPr id="614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3425" y="6092825"/>
            <a:ext cx="5230813" cy="347663"/>
          </a:xfrm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200" dirty="0" smtClean="0"/>
              <a:t>Vitor Gois and Naziha Degroote</a:t>
            </a:r>
          </a:p>
          <a:p>
            <a:pPr eaLnBrk="1" hangingPunct="1"/>
            <a:r>
              <a:rPr lang="de-DE" sz="1200" dirty="0" smtClean="0"/>
              <a:t>Mitigation and Data Analysis (MDA)  Inventory and Data Services (IDS)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063" y="1557338"/>
            <a:ext cx="8193087" cy="2303462"/>
          </a:xfrm>
        </p:spPr>
        <p:txBody>
          <a:bodyPr/>
          <a:lstStyle/>
          <a:p>
            <a:r>
              <a:rPr lang="en-GB" sz="2400" dirty="0" smtClean="0">
                <a:latin typeface="Baskerville Old Face" pitchFamily="18" charset="0"/>
              </a:rPr>
              <a:t>Workshop on the implications of the implementation of decisions 2/CMP.7 to 4/CMP.7 and 1/CMP.8 on the previous decisions on methodological issues related to the Kyoto Protocol, including those relating to Articles 5, 7 and 8 of the Kyoto Protocol</a:t>
            </a:r>
            <a:endParaRPr lang="de-DE" sz="2400" dirty="0" smtClean="0">
              <a:latin typeface="Baskerville Old Face" pitchFamily="18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5475" y="4614863"/>
            <a:ext cx="7881938" cy="758825"/>
          </a:xfrm>
        </p:spPr>
        <p:txBody>
          <a:bodyPr/>
          <a:lstStyle/>
          <a:p>
            <a:r>
              <a:rPr lang="en-US" sz="2000" b="1" dirty="0" smtClean="0"/>
              <a:t>SBSTA Technical Discussion on Articles 5, 7 &amp; 8</a:t>
            </a:r>
          </a:p>
          <a:p>
            <a:r>
              <a:rPr lang="en-US" sz="2000" dirty="0" smtClean="0"/>
              <a:t>Bonn, Germany, 7 November 2014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92649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work as at June 2014 - Overview</a:t>
            </a:r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914081"/>
            <a:ext cx="87129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375" algn="l"/>
              </a:tabLst>
            </a:pPr>
            <a:r>
              <a:rPr lang="en-GB" altLang="zh-CN" sz="2000" b="1" dirty="0" smtClean="0">
                <a:solidFill>
                  <a:srgbClr val="0070C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Negotiations p</a:t>
            </a:r>
            <a:r>
              <a:rPr kumimoji="0" lang="en-GB" altLang="zh-CN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rogress and issues not yet adopted</a:t>
            </a:r>
            <a:endParaRPr kumimoji="0" lang="en-GB" altLang="zh-CN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08849"/>
              </p:ext>
            </p:extLst>
          </p:nvPr>
        </p:nvGraphicFramePr>
        <p:xfrm>
          <a:off x="251521" y="1412776"/>
          <a:ext cx="8583196" cy="4785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79"/>
                <a:gridCol w="1218562"/>
                <a:gridCol w="1287479"/>
                <a:gridCol w="1287479"/>
                <a:gridCol w="985351"/>
                <a:gridCol w="1284046"/>
              </a:tblGrid>
              <a:tr h="110180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Implications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Decision(s) already adopted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Covered in the in-session discussion text (SBSTA 39/CMP 9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Covered in the note by the co-facilitators (SBSTA 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</a:rPr>
                        <a:t>40)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Decision at CMP 10 needed?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Outstanding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issues to be discussed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2982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Article 3, paragraph 7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ter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, in the Doha Amendment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1/CMP.8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Yes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Yes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Yes (presentation 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the technical paper)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3747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Share of proceeds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1/CMP.8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Yes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Yes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Yes (presentation 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the technical paper)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1988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Increases in ambition as referred to in decision 1/CMP.8, paragraphs 7 and 8, and Article 3, paragraphs 1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ter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 and 1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quater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, in the Doha Amendment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1/CMP.8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Yes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No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Yes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 –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1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work as at June 2014 - Overview</a:t>
            </a:r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914081"/>
            <a:ext cx="87129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375" algn="l"/>
              </a:tabLst>
            </a:pPr>
            <a:r>
              <a:rPr lang="en-GB" altLang="zh-CN" sz="2000" b="1" dirty="0" smtClean="0">
                <a:solidFill>
                  <a:srgbClr val="0070C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Negotiations p</a:t>
            </a:r>
            <a:r>
              <a:rPr kumimoji="0" lang="en-GB" altLang="zh-CN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rogress and issues not yet adopted</a:t>
            </a:r>
            <a:endParaRPr kumimoji="0" lang="en-GB" altLang="zh-CN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79778"/>
              </p:ext>
            </p:extLst>
          </p:nvPr>
        </p:nvGraphicFramePr>
        <p:xfrm>
          <a:off x="251521" y="1412776"/>
          <a:ext cx="8583196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5"/>
                <a:gridCol w="1074546"/>
                <a:gridCol w="1287479"/>
                <a:gridCol w="1287479"/>
                <a:gridCol w="985351"/>
                <a:gridCol w="1284046"/>
              </a:tblGrid>
              <a:tr h="104317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Implications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Decision(s) already adopted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Covered in the in-session discussion text (SBSTA 39/CMP </a:t>
                      </a:r>
                      <a:r>
                        <a:rPr lang="en-GB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9)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Covered in the note by the co-facilitators (SBSTA </a:t>
                      </a:r>
                      <a:r>
                        <a:rPr lang="en-GB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40)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Decision at CMP 10 needed?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Outstanding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issues to be discussed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2651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Land use, land-use change and forestry issues not covered in decisions 2/CMP.8 and 2/CMP.7 or the common reporting format tables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2/CMP.8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6/CMP.9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–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2651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Clarification of reporting requirements for Parties included in Annex I to the Convention without a quantified emission limitation and reduction commitment for the second commitment period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2/CMP.8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Partly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Partly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Yes (presentation 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the technical paper)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0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work as at June 2014 - Overview</a:t>
            </a:r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914081"/>
            <a:ext cx="87129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375" algn="l"/>
              </a:tabLst>
            </a:pPr>
            <a:r>
              <a:rPr lang="en-GB" altLang="zh-CN" sz="2000" b="1" dirty="0" smtClean="0">
                <a:solidFill>
                  <a:srgbClr val="0070C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Negotiations p</a:t>
            </a:r>
            <a:r>
              <a:rPr kumimoji="0" lang="en-GB" altLang="zh-CN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rogress and issues not yet adopted</a:t>
            </a:r>
            <a:endParaRPr kumimoji="0" lang="en-GB" altLang="zh-CN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005416"/>
              </p:ext>
            </p:extLst>
          </p:nvPr>
        </p:nvGraphicFramePr>
        <p:xfrm>
          <a:off x="251521" y="1412776"/>
          <a:ext cx="8583196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5"/>
                <a:gridCol w="1074546"/>
                <a:gridCol w="1287479"/>
                <a:gridCol w="1287479"/>
                <a:gridCol w="985351"/>
                <a:gridCol w="1284046"/>
              </a:tblGrid>
              <a:tr h="104317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Implications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Decision(s) already adopted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Covered in the in-session discussion text (SBSTA 39/CMP </a:t>
                      </a:r>
                      <a:r>
                        <a:rPr lang="en-GB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9)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Covered in the note by the co-facilitators (SBSTA </a:t>
                      </a:r>
                      <a:r>
                        <a:rPr lang="en-GB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40)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Decision at CMP 10 needed?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Outstanding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issues to be discussed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2651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Implications for the “Guidelines for review under Article 8 of the Kyoto Protocol”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–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Partly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Yes (presentation 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the technical paper)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2651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Implications for adjustments under Article 5, paragraph 2, of the Kyoto Protocol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–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Partly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Update of conservativeness factors and use of the </a:t>
                      </a:r>
                      <a:r>
                        <a:rPr lang="en-GB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2006 IPCC </a:t>
                      </a:r>
                      <a:r>
                        <a:rPr lang="en-GB" sz="14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Guidelines</a:t>
                      </a:r>
                      <a:r>
                        <a:rPr lang="en-GB" sz="14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 addressed in the technic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</a:rPr>
                        <a:t>al paper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7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74" y="1008112"/>
            <a:ext cx="8654106" cy="44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9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780928"/>
            <a:ext cx="6601296" cy="43715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Thank you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579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916832"/>
            <a:ext cx="8193087" cy="2735758"/>
          </a:xfrm>
        </p:spPr>
        <p:txBody>
          <a:bodyPr/>
          <a:lstStyle/>
          <a:p>
            <a:r>
              <a:rPr lang="en-GB" sz="3200" b="1" dirty="0" smtClean="0">
                <a:latin typeface="Baskerville Old Face" pitchFamily="18" charset="0"/>
              </a:rPr>
              <a:t/>
            </a:r>
            <a:br>
              <a:rPr lang="en-GB" sz="3200" b="1" dirty="0" smtClean="0">
                <a:latin typeface="Baskerville Old Face" pitchFamily="18" charset="0"/>
              </a:rPr>
            </a:br>
            <a:r>
              <a:rPr lang="en-US" sz="3200" b="1" i="1" dirty="0"/>
              <a:t>Introduction of the technical </a:t>
            </a:r>
            <a:r>
              <a:rPr lang="en-US" sz="3200" b="1" i="1" dirty="0" smtClean="0"/>
              <a:t>paper</a:t>
            </a:r>
            <a:br>
              <a:rPr lang="en-US" sz="3200" b="1" i="1" dirty="0" smtClean="0"/>
            </a:br>
            <a:r>
              <a:rPr lang="en-US" sz="3200" b="1" i="1" dirty="0" smtClean="0"/>
              <a:t>SBSTA </a:t>
            </a:r>
            <a:r>
              <a:rPr lang="en-US" sz="3200" b="1" i="1" dirty="0"/>
              <a:t>40 </a:t>
            </a:r>
            <a:r>
              <a:rPr lang="en-US" sz="3200" b="1" i="1" dirty="0"/>
              <a:t>conclusions, para. 137</a:t>
            </a:r>
            <a:r>
              <a:rPr lang="en-US" sz="2000" b="1" i="1" dirty="0"/>
              <a:t>(a)</a:t>
            </a:r>
            <a:r>
              <a:rPr lang="en-US" sz="3200" b="1" i="1" dirty="0"/>
              <a:t> </a:t>
            </a:r>
            <a:r>
              <a:rPr lang="en-US" sz="3200" i="1" dirty="0"/>
              <a:t/>
            </a:r>
            <a:br>
              <a:rPr lang="en-US" sz="3200" i="1" dirty="0"/>
            </a:br>
            <a:endParaRPr lang="de-DE" sz="3200" b="1" i="1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8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for the updated technical paper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528" y="1196752"/>
            <a:ext cx="8208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smtClean="0"/>
              <a:t>Technical paper - FCCC/TP/2014/6</a:t>
            </a:r>
          </a:p>
          <a:p>
            <a:r>
              <a:rPr lang="en-GB" sz="2400" dirty="0" smtClean="0"/>
              <a:t>To </a:t>
            </a:r>
            <a:r>
              <a:rPr lang="en-GB" sz="2400" dirty="0"/>
              <a:t>facilitate the finalization of the work for consideration at CMP 10, SBSTA</a:t>
            </a:r>
            <a:r>
              <a:rPr lang="en-US" sz="2400" dirty="0"/>
              <a:t> </a:t>
            </a:r>
            <a:r>
              <a:rPr lang="en-GB" sz="2400" dirty="0"/>
              <a:t>40 requested the secretariat to update and extend the technical paper FCCC/TP/2013/9 </a:t>
            </a:r>
            <a:r>
              <a:rPr lang="en-GB" sz="2400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 smtClean="0"/>
              <a:t>reflecting </a:t>
            </a:r>
            <a:r>
              <a:rPr lang="en-GB" sz="2400" dirty="0"/>
              <a:t>the status of work as </a:t>
            </a:r>
            <a:r>
              <a:rPr lang="en-US" sz="2400" dirty="0"/>
              <a:t>at</a:t>
            </a:r>
            <a:r>
              <a:rPr lang="en-GB" sz="2400" dirty="0"/>
              <a:t> June 2014, </a:t>
            </a:r>
            <a:endParaRPr lang="en-GB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 smtClean="0"/>
              <a:t>address</a:t>
            </a:r>
            <a:r>
              <a:rPr lang="en-US" sz="2400" dirty="0" err="1"/>
              <a:t>ing</a:t>
            </a:r>
            <a:r>
              <a:rPr lang="en-US" sz="2400" dirty="0"/>
              <a:t> the</a:t>
            </a:r>
            <a:r>
              <a:rPr lang="en-GB" sz="2400" dirty="0"/>
              <a:t> update of the conservativeness factors contained in appendix III to the annex to decision </a:t>
            </a:r>
            <a:r>
              <a:rPr lang="en-GB" sz="2400" dirty="0" smtClean="0"/>
              <a:t>20/CMP.1,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 smtClean="0"/>
              <a:t>reflect</a:t>
            </a:r>
            <a:r>
              <a:rPr lang="en-US" sz="2400" dirty="0" err="1"/>
              <a:t>ing</a:t>
            </a:r>
            <a:r>
              <a:rPr lang="en-GB" sz="2400" dirty="0"/>
              <a:t> any submissions from Parties on </a:t>
            </a:r>
            <a:r>
              <a:rPr lang="en-US" sz="2400" dirty="0"/>
              <a:t>related </a:t>
            </a:r>
            <a:r>
              <a:rPr lang="en-GB" sz="2400" dirty="0"/>
              <a:t>matters.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95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versions of the technical paper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11560" y="112474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/>
              <a:t>Technical paper - FCCC/TP/2012/6</a:t>
            </a:r>
            <a:endParaRPr lang="en-US" sz="2400" b="1" u="sng" dirty="0" smtClean="0"/>
          </a:p>
          <a:p>
            <a:pPr algn="just"/>
            <a:r>
              <a:rPr lang="en-GB" sz="2400" dirty="0" smtClean="0"/>
              <a:t>SBSTA 36 requested the secretariat to prepare a technical paper that includes a comprehensive identification of such implications. </a:t>
            </a:r>
          </a:p>
          <a:p>
            <a:r>
              <a:rPr lang="en-GB" sz="2400" b="1" u="sng" dirty="0"/>
              <a:t>Technical paper - FCCC/TP/2013/9 </a:t>
            </a:r>
          </a:p>
          <a:p>
            <a:pPr algn="just"/>
            <a:r>
              <a:rPr lang="en-US" sz="2400" dirty="0"/>
              <a:t>Technical paper mandated by SBSTA 38 and reflecting the progress achieved through the adoption of decisions  </a:t>
            </a:r>
            <a:r>
              <a:rPr lang="en-US" sz="2400" dirty="0" smtClean="0"/>
              <a:t>1/CMP.8 </a:t>
            </a:r>
            <a:r>
              <a:rPr lang="en-US" sz="2400" dirty="0"/>
              <a:t>and 2/CMP.8</a:t>
            </a:r>
            <a:endParaRPr lang="en-GB" sz="2400" dirty="0"/>
          </a:p>
          <a:p>
            <a:pPr marL="0" indent="0">
              <a:buNone/>
            </a:pPr>
            <a:r>
              <a:rPr lang="en-GB" sz="2400" b="1" u="sng" dirty="0" smtClean="0"/>
              <a:t>Technical </a:t>
            </a:r>
            <a:r>
              <a:rPr lang="en-GB" sz="2400" b="1" u="sng" dirty="0"/>
              <a:t>paper - FCCC/TP/2014/6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Available at </a:t>
            </a:r>
            <a:r>
              <a:rPr lang="en-GB" sz="2000" dirty="0" smtClean="0"/>
              <a:t>: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http://unfccc.int/resource/docs/2014/tp/06.pdf&gt;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51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737" y="188640"/>
            <a:ext cx="7869238" cy="455141"/>
          </a:xfrm>
        </p:spPr>
        <p:txBody>
          <a:bodyPr/>
          <a:lstStyle/>
          <a:p>
            <a:r>
              <a:rPr lang="en-US" dirty="0" smtClean="0"/>
              <a:t>Scope of the update of the technical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184576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GB" sz="2800" u="sng" dirty="0" smtClean="0"/>
              <a:t> </a:t>
            </a:r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400" b="0" dirty="0"/>
          </a:p>
        </p:txBody>
      </p:sp>
      <p:sp>
        <p:nvSpPr>
          <p:cNvPr id="4" name="Rectangle 3"/>
          <p:cNvSpPr/>
          <p:nvPr/>
        </p:nvSpPr>
        <p:spPr>
          <a:xfrm>
            <a:off x="296888" y="1052736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IE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000" dirty="0" smtClean="0"/>
              <a:t>The </a:t>
            </a:r>
            <a:r>
              <a:rPr lang="en-IE" sz="2000" dirty="0"/>
              <a:t>previous technical paper  (FCCC/TP/2013/9) reflects the progress achieved </a:t>
            </a:r>
            <a:r>
              <a:rPr lang="en-IE" sz="2000" dirty="0" smtClean="0"/>
              <a:t>by adoption </a:t>
            </a:r>
            <a:r>
              <a:rPr lang="en-IE" sz="2000" dirty="0"/>
              <a:t>of decision 2/CMP.8</a:t>
            </a:r>
            <a:r>
              <a:rPr lang="en-IE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000" dirty="0"/>
              <a:t>T</a:t>
            </a:r>
            <a:r>
              <a:rPr lang="en-IE" sz="2000" dirty="0" smtClean="0"/>
              <a:t>he </a:t>
            </a:r>
            <a:r>
              <a:rPr lang="en-IE" sz="2000" dirty="0"/>
              <a:t>present technical paper focuses on reflecting the progress in the negotiations achieved through decision 6/CMP.9 and the </a:t>
            </a:r>
            <a:r>
              <a:rPr lang="en-IE" sz="2000" dirty="0" smtClean="0"/>
              <a:t>in-session text and the note by the co-facilitators</a:t>
            </a: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/>
              <a:t>Distinction </a:t>
            </a:r>
            <a:r>
              <a:rPr lang="en-US" sz="2000" dirty="0"/>
              <a:t>is</a:t>
            </a:r>
            <a:r>
              <a:rPr lang="en-GB" sz="2000" dirty="0"/>
              <a:t> made between </a:t>
            </a:r>
            <a:r>
              <a:rPr lang="en-GB" sz="2000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the </a:t>
            </a:r>
            <a:r>
              <a:rPr lang="en-GB" sz="2000" dirty="0"/>
              <a:t>issues resolved by the adoption of decisions 2/CMP.8 and 6/CMP.9, and </a:t>
            </a:r>
            <a:endParaRPr lang="en-GB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the </a:t>
            </a:r>
            <a:r>
              <a:rPr lang="en-GB" sz="2000" dirty="0"/>
              <a:t>issues advanced but not yet </a:t>
            </a:r>
            <a:r>
              <a:rPr lang="en-GB" sz="2000" dirty="0" smtClean="0"/>
              <a:t>adopted </a:t>
            </a:r>
            <a:r>
              <a:rPr lang="en-GB" sz="2000" dirty="0"/>
              <a:t>(the in-session discussion text </a:t>
            </a:r>
            <a:r>
              <a:rPr lang="en-GB" sz="2000" dirty="0" smtClean="0"/>
              <a:t>and </a:t>
            </a:r>
            <a:r>
              <a:rPr lang="en-GB" sz="2000" dirty="0"/>
              <a:t>the</a:t>
            </a:r>
            <a:r>
              <a:rPr lang="en-US" sz="2000" dirty="0"/>
              <a:t> note by </a:t>
            </a:r>
            <a:r>
              <a:rPr lang="en-GB" sz="2000" dirty="0"/>
              <a:t>the co-facilitators from SBSTA</a:t>
            </a:r>
            <a:r>
              <a:rPr lang="en-US" sz="2000" dirty="0"/>
              <a:t> </a:t>
            </a:r>
            <a:r>
              <a:rPr lang="en-GB" sz="2000" dirty="0" smtClean="0"/>
              <a:t>40)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02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69238" cy="455141"/>
          </a:xfrm>
        </p:spPr>
        <p:txBody>
          <a:bodyPr/>
          <a:lstStyle/>
          <a:p>
            <a:r>
              <a:rPr lang="en-US" dirty="0" smtClean="0"/>
              <a:t>Contents and structure of the technical paper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836712"/>
            <a:ext cx="8586192" cy="52475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/>
              <a:t>Technical paper FCCC/TP/2014/6  </a:t>
            </a:r>
            <a:r>
              <a:rPr lang="en-GB" sz="2000" b="1" u="sng" dirty="0" smtClean="0"/>
              <a:t>addresses:</a:t>
            </a:r>
            <a:endParaRPr lang="en-GB" sz="2000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dirty="0" smtClean="0"/>
              <a:t>Addressing references (decisions</a:t>
            </a:r>
            <a:r>
              <a:rPr lang="en-GB" sz="1800" dirty="0"/>
              <a:t>, Articles of </a:t>
            </a:r>
            <a:r>
              <a:rPr lang="en-GB" sz="1800" dirty="0" smtClean="0"/>
              <a:t>KP, </a:t>
            </a:r>
            <a:r>
              <a:rPr lang="en-GB" sz="1800" dirty="0"/>
              <a:t>IPCC </a:t>
            </a:r>
            <a:r>
              <a:rPr lang="en-GB" sz="1800" dirty="0" smtClean="0"/>
              <a:t>methodologies, </a:t>
            </a:r>
            <a:r>
              <a:rPr lang="en-GB" sz="1800" dirty="0" err="1" smtClean="0"/>
              <a:t>etc</a:t>
            </a:r>
            <a:r>
              <a:rPr lang="en-GB" sz="1800" dirty="0" smtClean="0"/>
              <a:t>)</a:t>
            </a: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dirty="0" smtClean="0"/>
              <a:t>S</a:t>
            </a:r>
            <a:r>
              <a:rPr lang="en-US" sz="1800" dirty="0" err="1" smtClean="0"/>
              <a:t>ubstantive</a:t>
            </a:r>
            <a:r>
              <a:rPr lang="en-US" sz="1800" dirty="0" smtClean="0"/>
              <a:t> </a:t>
            </a:r>
            <a:r>
              <a:rPr lang="en-GB" sz="1800" dirty="0"/>
              <a:t>implications of decisions 2/CMP.7 to 4/CMP.7, 1/CMP.8 and </a:t>
            </a:r>
            <a:r>
              <a:rPr lang="en-GB" sz="1800" dirty="0" smtClean="0"/>
              <a:t>2/CMP.8</a:t>
            </a:r>
            <a:r>
              <a:rPr lang="en-US" sz="1800" dirty="0" smtClean="0"/>
              <a:t>. The following subsections were updated</a:t>
            </a:r>
            <a:r>
              <a:rPr lang="en-GB" sz="1800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800" dirty="0" smtClean="0"/>
              <a:t>Calculation </a:t>
            </a:r>
            <a:r>
              <a:rPr lang="en-GB" sz="1800" dirty="0"/>
              <a:t>of the initial assigned amount </a:t>
            </a:r>
            <a:r>
              <a:rPr lang="en-GB" sz="1800" dirty="0" smtClean="0"/>
              <a:t>and </a:t>
            </a:r>
            <a:r>
              <a:rPr lang="en-GB" sz="1800" dirty="0"/>
              <a:t>review of the report to facilitate the calculation of the assigned </a:t>
            </a:r>
            <a:r>
              <a:rPr lang="en-GB" sz="1800" dirty="0" smtClean="0"/>
              <a:t>amount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800" dirty="0" smtClean="0"/>
              <a:t>Carry-over </a:t>
            </a:r>
            <a:r>
              <a:rPr lang="en-GB" sz="1800" dirty="0"/>
              <a:t>and previous period surplus reserve </a:t>
            </a:r>
            <a:r>
              <a:rPr lang="en-GB" sz="1800" dirty="0" smtClean="0"/>
              <a:t>accounts</a:t>
            </a:r>
            <a:r>
              <a:rPr lang="en-GB" sz="1800" dirty="0"/>
              <a:t> </a:t>
            </a:r>
            <a:r>
              <a:rPr lang="en-GB" sz="1800" dirty="0" smtClean="0"/>
              <a:t>(PPSR)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800" dirty="0"/>
              <a:t>Article 3, paragraph 7 </a:t>
            </a:r>
            <a:r>
              <a:rPr lang="en-IE" sz="1800" dirty="0" err="1" smtClean="0"/>
              <a:t>ter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800" dirty="0"/>
              <a:t>Share of proceeds;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800" dirty="0"/>
              <a:t>Any increases in ambition </a:t>
            </a:r>
            <a:r>
              <a:rPr lang="en-IE" sz="1800" dirty="0" smtClean="0"/>
              <a:t>related to </a:t>
            </a:r>
            <a:r>
              <a:rPr lang="en-IE" sz="1800" dirty="0"/>
              <a:t>Article 3, paragraphs 1 </a:t>
            </a:r>
            <a:r>
              <a:rPr lang="en-IE" sz="1800" dirty="0" err="1"/>
              <a:t>ter</a:t>
            </a:r>
            <a:r>
              <a:rPr lang="en-IE" sz="1800" dirty="0"/>
              <a:t> and 1 </a:t>
            </a:r>
            <a:r>
              <a:rPr lang="en-IE" sz="1800" dirty="0" err="1" smtClean="0"/>
              <a:t>quater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800" dirty="0"/>
              <a:t>LULUCF issues not covered in decisions 2/CMP.8 and </a:t>
            </a:r>
            <a:r>
              <a:rPr lang="en-IE" sz="1800" dirty="0" smtClean="0"/>
              <a:t>2/CMP.7 (no pending issues)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800" dirty="0"/>
              <a:t>Clarification of </a:t>
            </a:r>
            <a:r>
              <a:rPr lang="en-IE" sz="1800" dirty="0" smtClean="0"/>
              <a:t>reporting and review </a:t>
            </a:r>
            <a:r>
              <a:rPr lang="en-IE" sz="1800" dirty="0"/>
              <a:t>requirements for Parties included in Annex I to the Convention (Annex I Parties) without a </a:t>
            </a:r>
            <a:r>
              <a:rPr lang="en-IE" sz="1800" dirty="0" smtClean="0"/>
              <a:t>QELRC for CP2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12747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UNFCCC secretariat</a:t>
            </a:r>
            <a:endParaRPr lang="de-DE" sz="1200" smtClean="0"/>
          </a:p>
        </p:txBody>
      </p:sp>
      <p:sp>
        <p:nvSpPr>
          <p:cNvPr id="614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3425" y="6092825"/>
            <a:ext cx="5230813" cy="347663"/>
          </a:xfrm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200" dirty="0" smtClean="0"/>
              <a:t>Vitor Gois and Naziha Degroote</a:t>
            </a:r>
          </a:p>
          <a:p>
            <a:pPr eaLnBrk="1" hangingPunct="1"/>
            <a:r>
              <a:rPr lang="de-DE" sz="1200" dirty="0" smtClean="0"/>
              <a:t>Mitigation and Data Analysis (MDA)  Inventory and Data Services (IDS)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063" y="1557338"/>
            <a:ext cx="8193087" cy="2303462"/>
          </a:xfrm>
        </p:spPr>
        <p:txBody>
          <a:bodyPr/>
          <a:lstStyle/>
          <a:p>
            <a:r>
              <a:rPr lang="en-GB" sz="3200" b="1" dirty="0" smtClean="0">
                <a:latin typeface="Baskerville Old Face" pitchFamily="18" charset="0"/>
              </a:rPr>
              <a:t/>
            </a:r>
            <a:br>
              <a:rPr lang="en-GB" sz="3200" b="1" dirty="0" smtClean="0">
                <a:latin typeface="Baskerville Old Face" pitchFamily="18" charset="0"/>
              </a:rPr>
            </a:br>
            <a:r>
              <a:rPr lang="en-GB" sz="3200" b="1" dirty="0" smtClean="0">
                <a:latin typeface="Baskerville Old Face" pitchFamily="18" charset="0"/>
              </a:rPr>
              <a:t/>
            </a:r>
            <a:br>
              <a:rPr lang="en-GB" sz="3200" b="1" dirty="0" smtClean="0">
                <a:latin typeface="Baskerville Old Face" pitchFamily="18" charset="0"/>
              </a:rPr>
            </a:br>
            <a:r>
              <a:rPr lang="en-GB" sz="3200" b="1" i="1" dirty="0" smtClean="0"/>
              <a:t>Overview </a:t>
            </a:r>
            <a:r>
              <a:rPr lang="en-GB" sz="3200" b="1" i="1" dirty="0"/>
              <a:t>of the status of the work as of June 2014 (SBSTA 40) </a:t>
            </a:r>
            <a:r>
              <a:rPr lang="en-US" sz="3200" b="1" i="1" dirty="0"/>
              <a:t/>
            </a:r>
            <a:br>
              <a:rPr lang="en-US" sz="3200" b="1" i="1" dirty="0"/>
            </a:br>
            <a:endParaRPr lang="de-DE" sz="3200" b="1" i="1" dirty="0" smtClean="0">
              <a:latin typeface="Baskerville Old Face" pitchFamily="18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4797152"/>
            <a:ext cx="7881938" cy="758825"/>
          </a:xfrm>
        </p:spPr>
        <p:txBody>
          <a:bodyPr/>
          <a:lstStyle/>
          <a:p>
            <a:r>
              <a:rPr lang="en-US" sz="2000" b="1" dirty="0" smtClean="0"/>
              <a:t>SBSTA Technical Discussion on Articles 5, 7 &amp; 8</a:t>
            </a:r>
          </a:p>
          <a:p>
            <a:r>
              <a:rPr lang="en-US" sz="2000" dirty="0" smtClean="0"/>
              <a:t>Bonn, Germany, 7 November 2014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3063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and structure of the technical paper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6288" y="1348313"/>
            <a:ext cx="8586192" cy="41088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/>
              <a:t>Technical paper FCCC/TP/2014/6  </a:t>
            </a:r>
            <a:r>
              <a:rPr lang="en-GB" sz="2400" b="1" u="sng" dirty="0" smtClean="0"/>
              <a:t>addresses new issues:</a:t>
            </a:r>
          </a:p>
          <a:p>
            <a:pPr algn="ctr"/>
            <a:endParaRPr lang="en-GB" sz="2000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400" dirty="0"/>
              <a:t>The relevant implications for the review process under Article 8 of the Kyoto Protocol;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400" dirty="0" smtClean="0"/>
              <a:t>The </a:t>
            </a:r>
            <a:r>
              <a:rPr lang="en-IE" sz="2400" dirty="0"/>
              <a:t>issues relating to adjustments and conservativeness factors.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400" dirty="0" smtClean="0"/>
              <a:t>The </a:t>
            </a:r>
            <a:r>
              <a:rPr lang="en-IE" sz="2400" dirty="0"/>
              <a:t>issues relating to training programme established under decision 8/CMP.5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29983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6288" y="1628800"/>
            <a:ext cx="8586192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000" dirty="0" smtClean="0"/>
              <a:t>The approach for addressing references has been consistent in adopted decisions (2/CMP.8 and 6/CMP.9) and working documents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Defining </a:t>
            </a:r>
            <a:r>
              <a:rPr lang="en-IE" sz="2000" dirty="0"/>
              <a:t>general changes and updates in the overarching part of the </a:t>
            </a:r>
            <a:r>
              <a:rPr lang="en-IE" sz="2000" dirty="0" smtClean="0"/>
              <a:t>decisions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Identifying </a:t>
            </a:r>
            <a:r>
              <a:rPr lang="en-IE" sz="2000" dirty="0"/>
              <a:t>changes to specific references in the annexes whenever these apply to a single previous decision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000" dirty="0" smtClean="0"/>
              <a:t>Progress </a:t>
            </a:r>
            <a:r>
              <a:rPr lang="en-IE" sz="2000" dirty="0"/>
              <a:t>has been made in identifying the remaining consequential changes to </a:t>
            </a:r>
            <a:r>
              <a:rPr lang="en-IE" sz="2000" dirty="0" smtClean="0"/>
              <a:t>references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both </a:t>
            </a:r>
            <a:r>
              <a:rPr lang="en-IE" sz="2000" dirty="0"/>
              <a:t>the in-session discussion text and the note by the </a:t>
            </a:r>
            <a:r>
              <a:rPr lang="en-IE" sz="2000" dirty="0" smtClean="0"/>
              <a:t>co-facilitators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8641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6288" y="1456615"/>
            <a:ext cx="8586192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000" dirty="0" smtClean="0"/>
              <a:t>However</a:t>
            </a:r>
            <a:r>
              <a:rPr lang="en-IE" sz="2000" dirty="0"/>
              <a:t>, </a:t>
            </a:r>
            <a:r>
              <a:rPr lang="en-IE" sz="2000" dirty="0" smtClean="0"/>
              <a:t>the TP identify 3 </a:t>
            </a:r>
            <a:r>
              <a:rPr lang="en-IE" sz="2000" dirty="0"/>
              <a:t>additional updates of references to ensure full </a:t>
            </a:r>
            <a:r>
              <a:rPr lang="en-IE" sz="2000" dirty="0" smtClean="0"/>
              <a:t>comprehensiveness: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In </a:t>
            </a:r>
            <a:r>
              <a:rPr lang="en-IE" sz="1600" dirty="0"/>
              <a:t>paragraph 3 of the note by the co-facilitators, decisions 18/CMP.1, 19/CMP.1, 20/CMP.1 and 22/CMP.1 should be included in the update of references identified under that paragraph;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In </a:t>
            </a:r>
            <a:r>
              <a:rPr lang="en-IE" sz="1600" dirty="0"/>
              <a:t>paragraph 69(b) of the annex to decision 22/CMP.1, the reference to the IPCC Good Practice Guidance and Uncertainty Management in National Greenhouse Gas Inventories (hereinafter referred to as the IPCC good practice guidance) should be replaced by a reference to the 2006 IPCC Guidelines;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In </a:t>
            </a:r>
            <a:r>
              <a:rPr lang="en-IE" sz="1600" dirty="0"/>
              <a:t>paragraph 14(a) of the annex to decision 19/CMP.1, the reference to chapter 7, paragraph 7.2, of the IPCC good practice guidance should be replaced by a reference to chapter 4.3 of the 2006 IPCC Guidelines</a:t>
            </a:r>
            <a:r>
              <a:rPr lang="en-IE" sz="1600" dirty="0" smtClean="0"/>
              <a:t>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490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the initial assigned amount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6288" y="1095122"/>
            <a:ext cx="8586192" cy="38318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1800" b="1" dirty="0" smtClean="0"/>
              <a:t>Decisions and the in-session document have addressed some related issues: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Report to facilitate the calculation (decision 2/CMP.8)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Calculation </a:t>
            </a:r>
            <a:r>
              <a:rPr lang="en-IE" sz="1800" dirty="0"/>
              <a:t>of the </a:t>
            </a:r>
            <a:r>
              <a:rPr lang="en-IE" sz="1800" dirty="0" smtClean="0"/>
              <a:t>AA </a:t>
            </a:r>
            <a:r>
              <a:rPr lang="en-IE" sz="1800" dirty="0"/>
              <a:t>pursuant to Article 3, </a:t>
            </a:r>
            <a:r>
              <a:rPr lang="en-IE" sz="1800" dirty="0" smtClean="0"/>
              <a:t>paragraphs. </a:t>
            </a:r>
            <a:r>
              <a:rPr lang="en-IE" sz="1800" dirty="0"/>
              <a:t>7 </a:t>
            </a:r>
            <a:r>
              <a:rPr lang="en-IE" sz="1800" dirty="0" err="1"/>
              <a:t>bis</a:t>
            </a:r>
            <a:r>
              <a:rPr lang="en-IE" sz="1800" dirty="0"/>
              <a:t>, 8 and 8 </a:t>
            </a:r>
            <a:r>
              <a:rPr lang="en-IE" sz="1800" dirty="0" err="1"/>
              <a:t>bis</a:t>
            </a:r>
            <a:r>
              <a:rPr lang="en-IE" sz="1800" dirty="0"/>
              <a:t>;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Cancellation </a:t>
            </a:r>
            <a:r>
              <a:rPr lang="en-IE" sz="1800" dirty="0"/>
              <a:t>pursuant to Article 3, </a:t>
            </a:r>
            <a:r>
              <a:rPr lang="en-IE" sz="1800" dirty="0" smtClean="0"/>
              <a:t>para. </a:t>
            </a:r>
            <a:r>
              <a:rPr lang="en-IE" sz="1800" dirty="0"/>
              <a:t>7 </a:t>
            </a:r>
            <a:r>
              <a:rPr lang="en-IE" sz="1800" dirty="0" err="1"/>
              <a:t>ter</a:t>
            </a:r>
            <a:r>
              <a:rPr lang="en-IE" sz="1800" dirty="0"/>
              <a:t>; 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Recording </a:t>
            </a:r>
            <a:r>
              <a:rPr lang="en-IE" sz="1800" dirty="0"/>
              <a:t>of the </a:t>
            </a:r>
            <a:r>
              <a:rPr lang="en-IE" sz="1800" dirty="0" smtClean="0"/>
              <a:t>assigned amounts 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Additions/subtractions </a:t>
            </a:r>
            <a:r>
              <a:rPr lang="en-IE" sz="1800" dirty="0"/>
              <a:t>from, the </a:t>
            </a:r>
            <a:r>
              <a:rPr lang="en-IE" sz="1800" dirty="0" smtClean="0"/>
              <a:t>AA and basis </a:t>
            </a:r>
            <a:r>
              <a:rPr lang="en-IE" sz="1800" dirty="0"/>
              <a:t>for the compliance </a:t>
            </a:r>
            <a:r>
              <a:rPr lang="en-IE" sz="1800" dirty="0" smtClean="0"/>
              <a:t>assessment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Share of proceeds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Carry over and </a:t>
            </a:r>
            <a:r>
              <a:rPr lang="en-GB" sz="1800" dirty="0"/>
              <a:t>previous period surplus reserve accounts </a:t>
            </a:r>
            <a:r>
              <a:rPr lang="en-GB" sz="1800" dirty="0" smtClean="0"/>
              <a:t>(</a:t>
            </a:r>
            <a:r>
              <a:rPr lang="en-IE" sz="1800" dirty="0" smtClean="0"/>
              <a:t>PPSR</a:t>
            </a:r>
            <a:r>
              <a:rPr lang="en-IE" sz="1800" dirty="0" smtClean="0"/>
              <a:t>)</a:t>
            </a:r>
            <a:endParaRPr lang="en-IE" sz="1800" dirty="0" smtClean="0"/>
          </a:p>
        </p:txBody>
      </p:sp>
    </p:spTree>
    <p:extLst>
      <p:ext uri="{BB962C8B-B14F-4D97-AF65-F5344CB8AC3E}">
        <p14:creationId xmlns:p14="http://schemas.microsoft.com/office/powerpoint/2010/main" val="38812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the initial assigned amount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1748423"/>
            <a:ext cx="7848872" cy="24006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000" b="1" dirty="0" smtClean="0"/>
              <a:t>Issues </a:t>
            </a:r>
            <a:r>
              <a:rPr lang="en-IE" sz="2000" b="1" dirty="0" smtClean="0"/>
              <a:t>that may need to be addressed relate to: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Review of these </a:t>
            </a:r>
            <a:r>
              <a:rPr lang="en-IE" sz="2000" dirty="0"/>
              <a:t>issues in the  </a:t>
            </a:r>
            <a:r>
              <a:rPr lang="en-IE" sz="2000" dirty="0" smtClean="0"/>
              <a:t>modalities </a:t>
            </a:r>
            <a:r>
              <a:rPr lang="en-IE" sz="2000" dirty="0"/>
              <a:t>of the review of the report to facilitate the calculation of the assigned </a:t>
            </a:r>
            <a:r>
              <a:rPr lang="en-IE" sz="2000" dirty="0" smtClean="0"/>
              <a:t>amount and implications on adjustments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Information to be reviewed</a:t>
            </a:r>
            <a:endParaRPr lang="en-GB" sz="20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994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guidelines and adjustments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6288" y="1646510"/>
            <a:ext cx="8586192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000" b="1" dirty="0" smtClean="0"/>
              <a:t>Proposals related to review and adjustments are included in the note by the co-facilitators</a:t>
            </a:r>
            <a:r>
              <a:rPr lang="en-IE" sz="2000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E" sz="20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dirty="0" smtClean="0"/>
              <a:t>Review of the report to facilitate the calculation of the initial assigned amount;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IE" sz="20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dirty="0" smtClean="0"/>
              <a:t>Review of national system and national registry;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IE" sz="20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2000" dirty="0" smtClean="0"/>
              <a:t>The use of SIAR reports in reviews.</a:t>
            </a:r>
          </a:p>
        </p:txBody>
      </p:sp>
    </p:spTree>
    <p:extLst>
      <p:ext uri="{BB962C8B-B14F-4D97-AF65-F5344CB8AC3E}">
        <p14:creationId xmlns:p14="http://schemas.microsoft.com/office/powerpoint/2010/main" val="13516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guidelines: UNFCCC review guidelines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6288" y="908720"/>
            <a:ext cx="8586192" cy="477053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1600" b="1" dirty="0" smtClean="0"/>
              <a:t>UNFCCC guidelines for technical review of GHG inventories from Annex I Parties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The </a:t>
            </a:r>
            <a:r>
              <a:rPr lang="en-IE" sz="1600" dirty="0"/>
              <a:t>review guidelines under the Convention and those under the Kyoto Protocol cover common </a:t>
            </a:r>
            <a:r>
              <a:rPr lang="en-IE" sz="1600" dirty="0" smtClean="0"/>
              <a:t>areas such as: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IE" sz="1600" dirty="0" smtClean="0"/>
              <a:t>Organization </a:t>
            </a:r>
            <a:r>
              <a:rPr lang="en-IE" sz="1600" dirty="0"/>
              <a:t>of reviews (desk reviews, centralized reviews and in-country </a:t>
            </a:r>
            <a:r>
              <a:rPr lang="en-IE" sz="1600" dirty="0" smtClean="0"/>
              <a:t>reviews)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IE" sz="1600" dirty="0" smtClean="0"/>
              <a:t>The </a:t>
            </a:r>
            <a:r>
              <a:rPr lang="en-IE" sz="1600" dirty="0"/>
              <a:t>scope of the review </a:t>
            </a:r>
            <a:r>
              <a:rPr lang="en-IE" sz="1600" dirty="0" smtClean="0"/>
              <a:t>phases, and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IE" sz="1600" dirty="0" smtClean="0"/>
              <a:t> The </a:t>
            </a:r>
            <a:r>
              <a:rPr lang="en-IE" sz="1600" dirty="0"/>
              <a:t>timing of the </a:t>
            </a:r>
            <a:r>
              <a:rPr lang="en-IE" sz="1600" dirty="0" smtClean="0"/>
              <a:t>reviews.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Submission by Parties: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IE" sz="1600" dirty="0" smtClean="0"/>
              <a:t>Any </a:t>
            </a:r>
            <a:r>
              <a:rPr lang="en-IE" sz="1600" dirty="0"/>
              <a:t>agreement under the Convention should also apply under the Kyoto </a:t>
            </a:r>
            <a:r>
              <a:rPr lang="en-IE" sz="1600" dirty="0" smtClean="0"/>
              <a:t>Protocol;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IE" sz="1600" dirty="0"/>
              <a:t>K</a:t>
            </a:r>
            <a:r>
              <a:rPr lang="en-IE" sz="1600" dirty="0" smtClean="0"/>
              <a:t>eeping </a:t>
            </a:r>
            <a:r>
              <a:rPr lang="en-IE" sz="1600" dirty="0"/>
              <a:t>the same approach to organizing the reviews would allow inventory reviews under the Convention to continue to be conducted in conjunction with those under the Kyoto </a:t>
            </a:r>
            <a:r>
              <a:rPr lang="en-IE" sz="1600" dirty="0" smtClean="0"/>
              <a:t>Protocol;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IE" sz="1600" dirty="0" smtClean="0"/>
              <a:t>When </a:t>
            </a:r>
            <a:r>
              <a:rPr lang="en-IE" sz="1600" dirty="0"/>
              <a:t>addressing </a:t>
            </a:r>
            <a:r>
              <a:rPr lang="en-IE" sz="1600" dirty="0" smtClean="0"/>
              <a:t>procedural </a:t>
            </a:r>
            <a:r>
              <a:rPr lang="en-IE" sz="1600" dirty="0"/>
              <a:t>issues, </a:t>
            </a:r>
            <a:r>
              <a:rPr lang="en-IE" sz="1600" dirty="0" smtClean="0"/>
              <a:t>the KP </a:t>
            </a:r>
            <a:r>
              <a:rPr lang="en-IE" sz="1600" dirty="0"/>
              <a:t>review </a:t>
            </a:r>
            <a:r>
              <a:rPr lang="en-IE" sz="1600" dirty="0" smtClean="0"/>
              <a:t>guidelines </a:t>
            </a:r>
            <a:r>
              <a:rPr lang="en-IE" sz="1600" dirty="0"/>
              <a:t>should only refer to the review guidelines under the Convention </a:t>
            </a:r>
            <a:r>
              <a:rPr lang="en-IE" sz="1600" dirty="0" smtClean="0"/>
              <a:t>review guidelines.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9087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guidelines: identified issues for consideration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1146224"/>
            <a:ext cx="8586192" cy="477053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600" b="1" dirty="0" smtClean="0"/>
              <a:t>The technical paper and submissions by Parties identified the following issues for particular consideration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Objectives;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Expert </a:t>
            </a:r>
            <a:r>
              <a:rPr lang="en-IE" sz="1600" dirty="0"/>
              <a:t>review teams, including the composition, competencies and role of experts and lead </a:t>
            </a:r>
            <a:r>
              <a:rPr lang="en-IE" sz="1600" dirty="0" smtClean="0"/>
              <a:t>reviewers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The </a:t>
            </a:r>
            <a:r>
              <a:rPr lang="en-IE" sz="1600" dirty="0"/>
              <a:t>role of the secretariat;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General procedures;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IE" sz="1600" dirty="0" smtClean="0"/>
              <a:t>periodicity </a:t>
            </a:r>
            <a:r>
              <a:rPr lang="en-IE" sz="1600" dirty="0"/>
              <a:t>of the </a:t>
            </a:r>
            <a:r>
              <a:rPr lang="en-IE" sz="1600" dirty="0" smtClean="0"/>
              <a:t>reviews;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IE" sz="1600" dirty="0" smtClean="0"/>
              <a:t>The stages;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The </a:t>
            </a:r>
            <a:r>
              <a:rPr lang="en-IE" sz="1600" dirty="0"/>
              <a:t>scope, timing and reporting procedures for each review </a:t>
            </a:r>
            <a:r>
              <a:rPr lang="en-IE" sz="1600" dirty="0" smtClean="0"/>
              <a:t>stage;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IE" sz="1600" dirty="0" smtClean="0"/>
              <a:t>Timing </a:t>
            </a:r>
            <a:r>
              <a:rPr lang="en-IE" sz="1600" dirty="0"/>
              <a:t>and procedure of the initial </a:t>
            </a:r>
            <a:r>
              <a:rPr lang="en-IE" sz="1600" dirty="0" smtClean="0"/>
              <a:t>review;</a:t>
            </a:r>
            <a:endParaRPr lang="en-IE" sz="1600" dirty="0"/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600" dirty="0"/>
              <a:t> </a:t>
            </a:r>
            <a:r>
              <a:rPr lang="en-IE" sz="1600" dirty="0" smtClean="0"/>
              <a:t>Issues related </a:t>
            </a:r>
            <a:r>
              <a:rPr lang="en-IE" sz="1600" dirty="0"/>
              <a:t>to the review of national inventory systems and national </a:t>
            </a:r>
            <a:r>
              <a:rPr lang="en-IE" sz="1600" dirty="0" smtClean="0"/>
              <a:t>registries and adoption of decision 9/CMP.9 (national communications);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600" dirty="0" smtClean="0"/>
              <a:t>Adjustments: see next presentation;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0606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81571"/>
            <a:ext cx="7869238" cy="52714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/>
              <a:t>Reporting requirements for Annex I Parties without QELRC for CP2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306288" y="1513235"/>
            <a:ext cx="8586192" cy="41088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1800" b="1" dirty="0"/>
              <a:t>Some CMP decisions have clarified the scope of the application of the </a:t>
            </a:r>
            <a:r>
              <a:rPr lang="en-IE" sz="1800" b="1" dirty="0" smtClean="0"/>
              <a:t>provisions: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Report </a:t>
            </a:r>
            <a:r>
              <a:rPr lang="en-IE" sz="1800" dirty="0"/>
              <a:t>to facilitate the calculation of the assigned </a:t>
            </a:r>
            <a:r>
              <a:rPr lang="en-IE" sz="1800" dirty="0" smtClean="0"/>
              <a:t>amount;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Calculation </a:t>
            </a:r>
            <a:r>
              <a:rPr lang="en-IE" sz="1800" dirty="0"/>
              <a:t>of the assigned amount and linked </a:t>
            </a:r>
            <a:r>
              <a:rPr lang="en-IE" sz="1800" dirty="0" smtClean="0"/>
              <a:t>calculations;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SEF tables;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Reporting on </a:t>
            </a:r>
            <a:r>
              <a:rPr lang="en-IE" sz="1800" dirty="0"/>
              <a:t>LULUCF </a:t>
            </a:r>
            <a:r>
              <a:rPr lang="en-IE" sz="1800" dirty="0" smtClean="0"/>
              <a:t>activities;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The </a:t>
            </a:r>
            <a:r>
              <a:rPr lang="en-IE" sz="1800" dirty="0"/>
              <a:t>national system in accordance with Article 5, paragraph </a:t>
            </a:r>
            <a:r>
              <a:rPr lang="en-IE" sz="1800" dirty="0" smtClean="0"/>
              <a:t>1;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Methodologies </a:t>
            </a:r>
            <a:r>
              <a:rPr lang="en-IE" sz="1800" dirty="0"/>
              <a:t>for estimating </a:t>
            </a:r>
            <a:r>
              <a:rPr lang="en-IE" sz="1800" dirty="0" smtClean="0"/>
              <a:t>emissions/removals </a:t>
            </a:r>
            <a:r>
              <a:rPr lang="en-IE" sz="1800" dirty="0"/>
              <a:t>and global warming </a:t>
            </a:r>
            <a:r>
              <a:rPr lang="en-IE" sz="1800" dirty="0" smtClean="0"/>
              <a:t>potentials;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The </a:t>
            </a:r>
            <a:r>
              <a:rPr lang="en-IE" sz="1800" dirty="0"/>
              <a:t>scope of participation </a:t>
            </a:r>
            <a:r>
              <a:rPr lang="en-IE" sz="1800" dirty="0" smtClean="0"/>
              <a:t>in </a:t>
            </a:r>
            <a:r>
              <a:rPr lang="en-IE" sz="1800" dirty="0"/>
              <a:t>market-based </a:t>
            </a:r>
            <a:r>
              <a:rPr lang="en-IE" sz="1800" dirty="0" smtClean="0"/>
              <a:t>mechanisms (Decision 1/CMP.8</a:t>
            </a:r>
            <a:r>
              <a:rPr lang="en-IE" sz="1800" dirty="0" smtClean="0"/>
              <a:t>).</a:t>
            </a:r>
            <a:endParaRPr lang="en-IE" sz="1800" dirty="0" smtClean="0"/>
          </a:p>
        </p:txBody>
      </p:sp>
    </p:spTree>
    <p:extLst>
      <p:ext uri="{BB962C8B-B14F-4D97-AF65-F5344CB8AC3E}">
        <p14:creationId xmlns:p14="http://schemas.microsoft.com/office/powerpoint/2010/main" val="13516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81571"/>
            <a:ext cx="7869238" cy="52714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/>
              <a:t>Reporting requirements for Annex I Parties without QELRC for CP2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79512" y="1340768"/>
            <a:ext cx="8586192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2000" b="1" dirty="0" smtClean="0"/>
              <a:t>Issues </a:t>
            </a:r>
            <a:r>
              <a:rPr lang="en-IE" sz="2000" b="1" dirty="0" smtClean="0"/>
              <a:t>for further consideration:</a:t>
            </a:r>
            <a:endParaRPr lang="en-IE" sz="2000" b="1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Article </a:t>
            </a:r>
            <a:r>
              <a:rPr lang="en-IE" sz="2000" dirty="0"/>
              <a:t>3, paragraph 1 </a:t>
            </a:r>
            <a:r>
              <a:rPr lang="en-IE" sz="2000" dirty="0" err="1" smtClean="0"/>
              <a:t>bis</a:t>
            </a:r>
            <a:r>
              <a:rPr lang="en-IE" sz="2000" dirty="0" smtClean="0"/>
              <a:t>: </a:t>
            </a:r>
            <a:r>
              <a:rPr lang="en-IE" sz="2000" dirty="0"/>
              <a:t>the overall </a:t>
            </a:r>
            <a:r>
              <a:rPr lang="en-IE" sz="2000" dirty="0" smtClean="0"/>
              <a:t>emissions;</a:t>
            </a:r>
            <a:endParaRPr lang="en-IE" sz="200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Article </a:t>
            </a:r>
            <a:r>
              <a:rPr lang="en-IE" sz="2000" dirty="0"/>
              <a:t>3, paragraphs 1 </a:t>
            </a:r>
            <a:r>
              <a:rPr lang="en-IE" sz="2000" dirty="0" err="1"/>
              <a:t>ter</a:t>
            </a:r>
            <a:r>
              <a:rPr lang="en-IE" sz="2000" dirty="0"/>
              <a:t> and 1 </a:t>
            </a:r>
            <a:r>
              <a:rPr lang="en-IE" sz="2000" dirty="0" smtClean="0"/>
              <a:t>quarter;</a:t>
            </a:r>
            <a:endParaRPr lang="en-IE" sz="200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Article </a:t>
            </a:r>
            <a:r>
              <a:rPr lang="en-IE" sz="2000" dirty="0"/>
              <a:t>3, paragraph 7 </a:t>
            </a:r>
            <a:r>
              <a:rPr lang="en-IE" sz="2000" dirty="0" err="1" smtClean="0"/>
              <a:t>ter</a:t>
            </a:r>
            <a:r>
              <a:rPr lang="en-IE" sz="2000" dirty="0" smtClean="0"/>
              <a:t>;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Applicability </a:t>
            </a:r>
            <a:r>
              <a:rPr lang="en-IE" sz="2000" dirty="0"/>
              <a:t>and calculation of the </a:t>
            </a:r>
            <a:r>
              <a:rPr lang="en-IE" sz="2000" dirty="0" smtClean="0"/>
              <a:t>CPR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/>
              <a:t>Carry-over of units to subsequent commitment periods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IE" sz="2000" dirty="0"/>
              <a:t>Provisions related to registry requirements, the issuance of removal units (RMUs) and the cancellation of units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IE" sz="2000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40615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11560" y="758889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 smtClean="0"/>
              <a:t>Initiation of the work at SBSTA </a:t>
            </a:r>
            <a:r>
              <a:rPr lang="en-GB" sz="2000" b="1" u="sng" dirty="0" smtClean="0"/>
              <a:t>36 (requested by CMP7, Durban)</a:t>
            </a:r>
            <a:endParaRPr lang="en-GB" sz="2000" b="1" u="sng" dirty="0" smtClean="0"/>
          </a:p>
          <a:p>
            <a:pPr algn="just"/>
            <a:r>
              <a:rPr lang="en-GB" sz="2000" dirty="0" smtClean="0"/>
              <a:t>Initial work to </a:t>
            </a:r>
            <a:r>
              <a:rPr lang="en-GB" sz="2000" dirty="0"/>
              <a:t>assess and address the implications of the implementation of decisions 2/CMP.7 to 5/CMP.7 on the previous CMP decisions on methodological issues related to the Kyoto Protocol, including those relating to Articles 5, 7 and 8. </a:t>
            </a:r>
            <a:endParaRPr lang="en-GB" sz="2000" dirty="0" smtClean="0"/>
          </a:p>
          <a:p>
            <a:r>
              <a:rPr lang="en-GB" sz="2000" b="1" u="sng" dirty="0"/>
              <a:t>Decision 2/CMP8</a:t>
            </a:r>
          </a:p>
          <a:p>
            <a:pPr algn="just"/>
            <a:r>
              <a:rPr lang="en-GB" sz="2000" dirty="0"/>
              <a:t>Continuation by SBSTA to assess and address the implications of the implementation of decisions 2/CMP.7 to 4/CMP.7, as well as those of decision 1/CMP.8, on the relevant decisions adopted for the first commitment period.</a:t>
            </a:r>
          </a:p>
          <a:p>
            <a:r>
              <a:rPr lang="en-GB" sz="2400" b="1" u="sng" dirty="0"/>
              <a:t>Continuation of the work agreed by SBSTA 40</a:t>
            </a:r>
          </a:p>
          <a:p>
            <a:pPr algn="just"/>
            <a:r>
              <a:rPr lang="en-IE" sz="2000" dirty="0" smtClean="0"/>
              <a:t>SBSTA </a:t>
            </a:r>
            <a:r>
              <a:rPr lang="en-IE" sz="2000" dirty="0"/>
              <a:t>40 agreed to continue its consideration of this agenda item at SBSTA 41 with a view to finalizing draft decisions for consideration and adoption at CMP 10.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200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81571"/>
            <a:ext cx="7869238" cy="52714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/>
              <a:t>Reporting requirements for Annex I Parties without QELRC for CP2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306288" y="1268760"/>
            <a:ext cx="8586192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sz="1800" b="1" dirty="0" smtClean="0"/>
              <a:t>Issues for further consideration (cont.)</a:t>
            </a:r>
            <a:endParaRPr lang="en-IE" sz="1800" b="1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800" dirty="0" smtClean="0"/>
              <a:t>Submission </a:t>
            </a:r>
            <a:r>
              <a:rPr lang="en-IE" sz="1800" dirty="0"/>
              <a:t>of supplementary information required under Article 7 of the Kyoto Protocol, including: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Information </a:t>
            </a:r>
            <a:r>
              <a:rPr lang="en-IE" sz="1800" dirty="0"/>
              <a:t>on </a:t>
            </a:r>
            <a:r>
              <a:rPr lang="en-IE" sz="1800" dirty="0" smtClean="0"/>
              <a:t>ERUs, CERs, </a:t>
            </a:r>
            <a:r>
              <a:rPr lang="en-IE" sz="1800" dirty="0"/>
              <a:t>RMUs and </a:t>
            </a:r>
            <a:r>
              <a:rPr lang="en-IE" sz="1800" dirty="0" smtClean="0"/>
              <a:t> AAUs </a:t>
            </a:r>
            <a:r>
              <a:rPr lang="en-IE" sz="1800" dirty="0"/>
              <a:t>not reported in a SEF </a:t>
            </a:r>
            <a:r>
              <a:rPr lang="en-IE" sz="1800" dirty="0" smtClean="0"/>
              <a:t>table: </a:t>
            </a:r>
            <a:r>
              <a:rPr lang="en-IE" sz="1800" dirty="0"/>
              <a:t>decision 15/CMP.1, annex, paragraphs 12–20;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Changes </a:t>
            </a:r>
            <a:r>
              <a:rPr lang="en-IE" sz="1800" dirty="0"/>
              <a:t>in national systems;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IE" sz="1800" dirty="0" smtClean="0"/>
              <a:t>(Changes </a:t>
            </a:r>
            <a:r>
              <a:rPr lang="en-IE" sz="1800" dirty="0"/>
              <a:t>in national registries;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800" dirty="0" smtClean="0"/>
              <a:t>Minimization </a:t>
            </a:r>
            <a:r>
              <a:rPr lang="en-IE" sz="1800" dirty="0"/>
              <a:t>of adverse impacts in accordance with Article 3, paragraph 14;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800" dirty="0" smtClean="0"/>
              <a:t>Reporting </a:t>
            </a:r>
            <a:r>
              <a:rPr lang="en-IE" sz="1800" dirty="0"/>
              <a:t>of supplementary information under Article 7, paragraph 2;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IE" sz="1800" dirty="0" smtClean="0"/>
              <a:t>The </a:t>
            </a:r>
            <a:r>
              <a:rPr lang="en-IE" sz="1800" dirty="0"/>
              <a:t>modalities for </a:t>
            </a:r>
            <a:r>
              <a:rPr lang="en-IE" sz="1800" dirty="0" smtClean="0"/>
              <a:t>review </a:t>
            </a:r>
            <a:r>
              <a:rPr lang="en-IE" sz="1800" dirty="0"/>
              <a:t>and the calculation of </a:t>
            </a:r>
            <a:r>
              <a:rPr lang="en-IE" sz="1800" dirty="0" smtClean="0"/>
              <a:t>adjustments</a:t>
            </a:r>
            <a:endParaRPr lang="en-IE" sz="1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850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780928"/>
            <a:ext cx="6601296" cy="43715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Thank you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733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916832"/>
            <a:ext cx="8193087" cy="2735758"/>
          </a:xfrm>
        </p:spPr>
        <p:txBody>
          <a:bodyPr/>
          <a:lstStyle/>
          <a:p>
            <a:r>
              <a:rPr lang="en-GB" sz="3200" b="1" dirty="0" smtClean="0">
                <a:latin typeface="Baskerville Old Face" pitchFamily="18" charset="0"/>
              </a:rPr>
              <a:t/>
            </a:r>
            <a:br>
              <a:rPr lang="en-GB" sz="3200" b="1" dirty="0" smtClean="0">
                <a:latin typeface="Baskerville Old Face" pitchFamily="18" charset="0"/>
              </a:rPr>
            </a:br>
            <a:r>
              <a:rPr lang="en-US" sz="3200" b="1" i="1" dirty="0" smtClean="0"/>
              <a:t>Update </a:t>
            </a:r>
            <a:r>
              <a:rPr lang="en-US" sz="3200" b="1" i="1" dirty="0"/>
              <a:t>of the conservativeness factors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2800" b="1" i="1" dirty="0" smtClean="0"/>
              <a:t>methodology </a:t>
            </a:r>
            <a:r>
              <a:rPr lang="en-US" sz="2800" b="1" i="1" dirty="0"/>
              <a:t>and </a:t>
            </a:r>
            <a:r>
              <a:rPr lang="en-US" sz="2800" b="1" i="1" dirty="0" smtClean="0"/>
              <a:t>results</a:t>
            </a:r>
            <a:endParaRPr lang="de-DE" sz="3200" b="1" i="1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Conservativeness factors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640960" cy="47089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Use of the conservativeness </a:t>
            </a:r>
            <a:r>
              <a:rPr lang="en-US" sz="2000" dirty="0"/>
              <a:t>factors </a:t>
            </a:r>
            <a:r>
              <a:rPr lang="en-US" sz="2000" dirty="0" smtClean="0"/>
              <a:t> (para. 54 of the annex to decision 20/CMP.1)</a:t>
            </a:r>
          </a:p>
          <a:p>
            <a:r>
              <a:rPr lang="en-IE" sz="2000" dirty="0" smtClean="0"/>
              <a:t>“To </a:t>
            </a:r>
            <a:r>
              <a:rPr lang="en-IE" sz="2000" dirty="0"/>
              <a:t>ensure conservativeness for the purpose of adjustments, a conservativeness factor should be applied to the specific component of the estimation method used by the Party or to the emission/removal estimate generated by the basic adjustment methods described in section III.A of this technical guidance.  For illustration purposes, this approach may be expressed as:</a:t>
            </a:r>
          </a:p>
          <a:p>
            <a:pPr algn="ctr"/>
            <a:r>
              <a:rPr lang="en-IE" sz="2000" dirty="0" smtClean="0"/>
              <a:t>M </a:t>
            </a:r>
            <a:r>
              <a:rPr lang="en-IE" sz="2000" dirty="0"/>
              <a:t>× CF = Adjusted estimate</a:t>
            </a:r>
          </a:p>
          <a:p>
            <a:r>
              <a:rPr lang="en-IE" sz="2000" dirty="0" smtClean="0"/>
              <a:t>Where </a:t>
            </a:r>
            <a:r>
              <a:rPr lang="en-IE" sz="2000" dirty="0"/>
              <a:t>M is the component of an estimation method used by a Party, or the emission or removal estimate generated by a basic adjustment method in this technical guidance, and CF is the conservativeness factor. </a:t>
            </a:r>
            <a:r>
              <a:rPr lang="en-IE" sz="2000" dirty="0" smtClean="0"/>
              <a:t>“</a:t>
            </a:r>
            <a:endParaRPr lang="en-IE" sz="2000" dirty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55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the update in conservativeness factors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528" y="908720"/>
            <a:ext cx="8208912" cy="48167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i="1" dirty="0" smtClean="0"/>
              <a:t>Taking </a:t>
            </a:r>
            <a:r>
              <a:rPr lang="en-IE" sz="2400" i="1" dirty="0" smtClean="0"/>
              <a:t>into </a:t>
            </a:r>
            <a:r>
              <a:rPr lang="en-IE" sz="2400" i="1" dirty="0"/>
              <a:t>consideration</a:t>
            </a:r>
            <a:r>
              <a:rPr lang="en-IE" sz="2400" dirty="0"/>
              <a:t>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2400" dirty="0" smtClean="0"/>
              <a:t>Revised </a:t>
            </a:r>
            <a:r>
              <a:rPr lang="en-IE" sz="2400" dirty="0"/>
              <a:t>categories and </a:t>
            </a:r>
            <a:r>
              <a:rPr lang="en-IE" sz="2400" dirty="0" smtClean="0"/>
              <a:t>GHGs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400" dirty="0"/>
              <a:t>	</a:t>
            </a:r>
            <a:r>
              <a:rPr lang="en-IE" sz="2400" dirty="0" smtClean="0"/>
              <a:t>Revised </a:t>
            </a:r>
            <a:r>
              <a:rPr lang="en-IE" sz="2400" dirty="0"/>
              <a:t>UNFCCC reporting </a:t>
            </a:r>
            <a:r>
              <a:rPr lang="en-IE" sz="2400" dirty="0" smtClean="0"/>
              <a:t>guidelines; decision 4/CMP.7</a:t>
            </a:r>
            <a:endParaRPr lang="en-IE" sz="24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2400" dirty="0" smtClean="0"/>
              <a:t>The use of the new IPCC Guidelines, as implemented in accordance with decisions 24/CP.19 and 6/CMP.9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E" sz="2400" dirty="0" smtClean="0"/>
              <a:t>2006 IPCC Guidelines,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E" sz="2400" dirty="0" smtClean="0"/>
              <a:t>IPCC </a:t>
            </a:r>
            <a:r>
              <a:rPr lang="en-IE" sz="2400" dirty="0"/>
              <a:t>2013 Revised </a:t>
            </a:r>
            <a:r>
              <a:rPr lang="en-IE" sz="2400" dirty="0" smtClean="0"/>
              <a:t>Supplementary Methods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E" sz="2400" dirty="0" smtClean="0"/>
              <a:t>2013 </a:t>
            </a:r>
            <a:r>
              <a:rPr lang="en-IE" sz="2400" dirty="0" smtClean="0"/>
              <a:t>Wetlands report</a:t>
            </a:r>
            <a:endParaRPr lang="en-IE" sz="24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2400" dirty="0"/>
              <a:t>	Revised rules </a:t>
            </a:r>
            <a:r>
              <a:rPr lang="en-IE" sz="2400" dirty="0" smtClean="0"/>
              <a:t>on KP-LULUCF activities arising </a:t>
            </a:r>
            <a:r>
              <a:rPr lang="en-IE" sz="2400" dirty="0"/>
              <a:t>from decisions 2/CMP.7 and </a:t>
            </a:r>
            <a:r>
              <a:rPr lang="en-IE" sz="2400" dirty="0" smtClean="0"/>
              <a:t>6/CMP.9</a:t>
            </a:r>
            <a:r>
              <a:rPr lang="en-GB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methodology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836712"/>
            <a:ext cx="8640960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The conservativeness </a:t>
            </a:r>
            <a:r>
              <a:rPr lang="en-US" sz="2000" b="1" dirty="0"/>
              <a:t>factors </a:t>
            </a:r>
            <a:r>
              <a:rPr lang="en-US" sz="2000" b="1" dirty="0" smtClean="0"/>
              <a:t>for EFs and AD are derived from the IPCC Guidelines, using, in some cases, rules for </a:t>
            </a:r>
            <a:r>
              <a:rPr lang="en-US" sz="2000" b="1" dirty="0"/>
              <a:t>experts </a:t>
            </a:r>
            <a:r>
              <a:rPr lang="en-US" sz="2000" b="1" dirty="0" smtClean="0"/>
              <a:t>judgment, such as:</a:t>
            </a:r>
          </a:p>
          <a:p>
            <a:pPr marL="285750" lvl="3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Uncertainties for tier 1 are preferred ;</a:t>
            </a:r>
          </a:p>
          <a:p>
            <a:pPr marL="285750" lvl="3" indent="-285750">
              <a:buFont typeface="Wingdings" panose="05000000000000000000" pitchFamily="2" charset="2"/>
              <a:buChar char="Ø"/>
            </a:pPr>
            <a:r>
              <a:rPr lang="en-IE" sz="2000" dirty="0" smtClean="0"/>
              <a:t>If </a:t>
            </a:r>
            <a:r>
              <a:rPr lang="en-IE" sz="2000" dirty="0"/>
              <a:t>the </a:t>
            </a:r>
            <a:r>
              <a:rPr lang="en-IE" sz="2000" dirty="0" smtClean="0"/>
              <a:t>IPCC </a:t>
            </a:r>
            <a:r>
              <a:rPr lang="en-IE" sz="2000" dirty="0"/>
              <a:t>Guidelines provide an uncertainty </a:t>
            </a:r>
            <a:r>
              <a:rPr lang="en-IE" sz="2000" dirty="0" smtClean="0"/>
              <a:t>range, the maximum uncertainty </a:t>
            </a:r>
            <a:r>
              <a:rPr lang="en-IE" sz="2000" dirty="0"/>
              <a:t>is </a:t>
            </a:r>
            <a:r>
              <a:rPr lang="en-IE" sz="2000" dirty="0" smtClean="0"/>
              <a:t>used;</a:t>
            </a:r>
            <a:endParaRPr lang="en-IE" sz="2000" dirty="0"/>
          </a:p>
          <a:p>
            <a:pPr marL="285750" lvl="3" indent="-285750">
              <a:buFont typeface="Wingdings" panose="05000000000000000000" pitchFamily="2" charset="2"/>
              <a:buChar char="Ø"/>
            </a:pPr>
            <a:r>
              <a:rPr lang="en-IE" sz="2000" dirty="0" smtClean="0"/>
              <a:t>For </a:t>
            </a:r>
            <a:r>
              <a:rPr lang="en-IE" sz="2000" dirty="0"/>
              <a:t>some subcategories, a combined uncertainty range </a:t>
            </a:r>
            <a:r>
              <a:rPr lang="en-IE" sz="2000" dirty="0" smtClean="0"/>
              <a:t>for </a:t>
            </a:r>
            <a:r>
              <a:rPr lang="en-IE" sz="2000" dirty="0"/>
              <a:t>calculated from the uncertainty values and/or ranges of the input parameters using </a:t>
            </a:r>
            <a:r>
              <a:rPr lang="en-IE" sz="2000" dirty="0" smtClean="0"/>
              <a:t> </a:t>
            </a:r>
            <a:r>
              <a:rPr lang="en-IE" sz="2000" dirty="0"/>
              <a:t>tier 1 </a:t>
            </a:r>
            <a:r>
              <a:rPr lang="en-IE" sz="2000" dirty="0" smtClean="0"/>
              <a:t>(</a:t>
            </a:r>
            <a:r>
              <a:rPr lang="en-IE" sz="2000" dirty="0"/>
              <a:t>e.g. solid waste </a:t>
            </a:r>
            <a:r>
              <a:rPr lang="en-IE" sz="2000" dirty="0" smtClean="0"/>
              <a:t>disposal);</a:t>
            </a:r>
            <a:endParaRPr lang="en-IE" sz="2000" dirty="0"/>
          </a:p>
          <a:p>
            <a:pPr marL="285750" lvl="3" indent="-285750">
              <a:buFont typeface="Wingdings" panose="05000000000000000000" pitchFamily="2" charset="2"/>
              <a:buChar char="Ø"/>
            </a:pPr>
            <a:r>
              <a:rPr lang="en-IE" sz="2000" dirty="0" smtClean="0"/>
              <a:t>In </a:t>
            </a:r>
            <a:r>
              <a:rPr lang="en-IE" sz="2000" dirty="0"/>
              <a:t>cases </a:t>
            </a:r>
            <a:r>
              <a:rPr lang="en-IE" sz="2000" dirty="0" smtClean="0"/>
              <a:t>other cases </a:t>
            </a:r>
            <a:r>
              <a:rPr lang="en-IE" sz="2000" dirty="0"/>
              <a:t>an assessed uncertainty </a:t>
            </a:r>
            <a:r>
              <a:rPr lang="en-IE" sz="2000" dirty="0" smtClean="0"/>
              <a:t>range is determined </a:t>
            </a:r>
            <a:r>
              <a:rPr lang="en-IE" sz="2000" dirty="0"/>
              <a:t>taking into consideration the uncertainty ranges available for other subcategories.</a:t>
            </a:r>
          </a:p>
          <a:p>
            <a:r>
              <a:rPr lang="en-IE" sz="2000" dirty="0" smtClean="0"/>
              <a:t>CF for emissions calculated from uncertainties for AD and EF </a:t>
            </a:r>
            <a:r>
              <a:rPr lang="en-IE" sz="2000" dirty="0"/>
              <a:t>using the error propagation rules (equation 3.1 of chapter 3 of 2006 IPCC Guidelines</a:t>
            </a:r>
            <a:r>
              <a:rPr lang="en-IE" sz="2000" dirty="0" smtClean="0"/>
              <a:t>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603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methodology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9512" y="1073267"/>
            <a:ext cx="8881616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The Technical Paper followed a similar approach </a:t>
            </a:r>
            <a:r>
              <a:rPr lang="en-US" sz="2000" b="1" dirty="0"/>
              <a:t>to decision 20/CMP.1 </a:t>
            </a:r>
            <a:endParaRPr lang="en-US" sz="2000" b="1" dirty="0" smtClean="0"/>
          </a:p>
          <a:p>
            <a:pPr marL="742950" lvl="4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CF are </a:t>
            </a:r>
            <a:r>
              <a:rPr lang="en-IE" sz="2000" dirty="0" smtClean="0"/>
              <a:t>based on </a:t>
            </a:r>
            <a:r>
              <a:rPr lang="en-IE" sz="2000" dirty="0"/>
              <a:t>the </a:t>
            </a:r>
            <a:r>
              <a:rPr lang="en-IE" sz="2000" dirty="0" smtClean="0"/>
              <a:t>25 and 75 </a:t>
            </a:r>
            <a:r>
              <a:rPr lang="en-IE" sz="2000" dirty="0"/>
              <a:t>percentile of the range </a:t>
            </a:r>
            <a:r>
              <a:rPr lang="en-IE" sz="2000" dirty="0" smtClean="0"/>
              <a:t>of </a:t>
            </a:r>
            <a:r>
              <a:rPr lang="en-IE" sz="2000" dirty="0"/>
              <a:t>uncertainty </a:t>
            </a:r>
            <a:r>
              <a:rPr lang="en-IE" sz="2000" dirty="0" smtClean="0"/>
              <a:t>value</a:t>
            </a:r>
            <a:r>
              <a:rPr lang="en-US" sz="2000" dirty="0" smtClean="0"/>
              <a:t>s</a:t>
            </a:r>
          </a:p>
          <a:p>
            <a:pPr marL="742950" lvl="4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Limited number of uncertainty values: </a:t>
            </a:r>
            <a:r>
              <a:rPr lang="en-IE" sz="2000" dirty="0" smtClean="0"/>
              <a:t>uncertainty values and corresponding CF </a:t>
            </a:r>
            <a:r>
              <a:rPr lang="en-IE" sz="2000" dirty="0"/>
              <a:t>have been grouped into five sets of uncertainty </a:t>
            </a:r>
            <a:r>
              <a:rPr lang="en-IE" sz="2000" dirty="0" smtClean="0"/>
              <a:t>bands</a:t>
            </a:r>
          </a:p>
          <a:p>
            <a:pPr marL="800100" lvl="4" indent="-342900">
              <a:buFont typeface="Wingdings" panose="05000000000000000000" pitchFamily="2" charset="2"/>
              <a:buChar char="Ø"/>
            </a:pPr>
            <a:r>
              <a:rPr lang="en-IE" sz="2000" dirty="0" smtClean="0"/>
              <a:t>CFs </a:t>
            </a:r>
            <a:r>
              <a:rPr lang="en-IE" sz="2000" dirty="0"/>
              <a:t>for a category </a:t>
            </a:r>
            <a:r>
              <a:rPr lang="en-IE" sz="2000" dirty="0" smtClean="0"/>
              <a:t>may be </a:t>
            </a:r>
            <a:r>
              <a:rPr lang="en-IE" sz="2000" dirty="0"/>
              <a:t>defined by </a:t>
            </a:r>
            <a:r>
              <a:rPr lang="en-IE" sz="2000" dirty="0" smtClean="0"/>
              <a:t>using </a:t>
            </a:r>
            <a:r>
              <a:rPr lang="en-IE" sz="2000" dirty="0"/>
              <a:t>the most stringent available </a:t>
            </a:r>
            <a:r>
              <a:rPr lang="en-IE" sz="2000" dirty="0" smtClean="0"/>
              <a:t>CFs </a:t>
            </a:r>
            <a:r>
              <a:rPr lang="en-IE" sz="2000" dirty="0"/>
              <a:t>for its </a:t>
            </a:r>
            <a:r>
              <a:rPr lang="en-IE" sz="2000" dirty="0" smtClean="0"/>
              <a:t>subcategories</a:t>
            </a:r>
          </a:p>
          <a:p>
            <a:pPr marL="800100" lvl="4" indent="-342900">
              <a:buFont typeface="Wingdings" panose="05000000000000000000" pitchFamily="2" charset="2"/>
              <a:buChar char="Ø"/>
            </a:pPr>
            <a:r>
              <a:rPr lang="en-IE" sz="2000" dirty="0" smtClean="0"/>
              <a:t>This CF </a:t>
            </a:r>
            <a:r>
              <a:rPr lang="en-IE" sz="2000" dirty="0"/>
              <a:t>for the category may be used for the subcategories for which no </a:t>
            </a:r>
            <a:r>
              <a:rPr lang="en-IE" sz="2000" dirty="0" smtClean="0"/>
              <a:t>uncertainty values were available </a:t>
            </a:r>
            <a:r>
              <a:rPr lang="en-IE" sz="2000" dirty="0"/>
              <a:t> (e.g. other </a:t>
            </a:r>
            <a:r>
              <a:rPr lang="en-IE" sz="2000" dirty="0" smtClean="0"/>
              <a:t>categories) or </a:t>
            </a:r>
            <a:r>
              <a:rPr lang="en-IE" sz="2000" dirty="0"/>
              <a:t>if </a:t>
            </a:r>
            <a:r>
              <a:rPr lang="en-IE" sz="2000" dirty="0" smtClean="0"/>
              <a:t>the used of detailed CF for sub-categories is not used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555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Assigned  </a:t>
            </a:r>
            <a:r>
              <a:rPr lang="en-US" sz="2000" i="1" dirty="0">
                <a:solidFill>
                  <a:schemeClr val="tx1"/>
                </a:solidFill>
              </a:rPr>
              <a:t>Uncertainty  </a:t>
            </a:r>
            <a:r>
              <a:rPr lang="en-US" sz="2000" i="1" dirty="0" smtClean="0">
                <a:solidFill>
                  <a:schemeClr val="tx1"/>
                </a:solidFill>
              </a:rPr>
              <a:t>Band and possible conservativeness  factors</a:t>
            </a:r>
            <a:endParaRPr lang="en-GB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85188"/>
              </p:ext>
            </p:extLst>
          </p:nvPr>
        </p:nvGraphicFramePr>
        <p:xfrm>
          <a:off x="395536" y="1196752"/>
          <a:ext cx="8280921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3418"/>
                <a:gridCol w="2051640"/>
                <a:gridCol w="1890375"/>
                <a:gridCol w="1975488"/>
              </a:tblGrid>
              <a:tr h="1856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Estimated uncertainty </a:t>
                      </a:r>
                      <a:br>
                        <a:rPr lang="en-GB" sz="1600" b="1" dirty="0">
                          <a:effectLst/>
                        </a:rPr>
                      </a:br>
                      <a:r>
                        <a:rPr lang="en-GB" sz="1600" b="1" dirty="0">
                          <a:effectLst/>
                        </a:rPr>
                        <a:t>range</a:t>
                      </a:r>
                      <a:endParaRPr lang="en-US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(%)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Assigned</a:t>
                      </a:r>
                      <a:endParaRPr lang="en-US" sz="2000" b="1" dirty="0">
                        <a:effectLst/>
                      </a:endParaRPr>
                    </a:p>
                    <a:p>
                      <a:pPr marL="7175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uncertainty band</a:t>
                      </a:r>
                      <a:endParaRPr lang="en-US" sz="2000" b="1" dirty="0">
                        <a:effectLst/>
                      </a:endParaRPr>
                    </a:p>
                    <a:p>
                      <a:pPr marL="7175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(%)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CF </a:t>
                      </a:r>
                      <a:r>
                        <a:rPr lang="en-GB" sz="1600" b="1" dirty="0">
                          <a:effectLst/>
                        </a:rPr>
                        <a:t>for emissions in the </a:t>
                      </a:r>
                      <a:r>
                        <a:rPr lang="en-GB" sz="1600" b="1" dirty="0" smtClean="0">
                          <a:effectLst/>
                        </a:rPr>
                        <a:t>BY </a:t>
                      </a:r>
                      <a:r>
                        <a:rPr lang="en-GB" sz="1600" b="1" dirty="0">
                          <a:effectLst/>
                        </a:rPr>
                        <a:t>and/or removals in a year of the </a:t>
                      </a:r>
                      <a:r>
                        <a:rPr lang="en-GB" sz="1600" b="1" dirty="0" smtClean="0">
                          <a:effectLst/>
                        </a:rPr>
                        <a:t> CP 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CF </a:t>
                      </a:r>
                      <a:r>
                        <a:rPr lang="en-GB" sz="1600" b="1" dirty="0">
                          <a:effectLst/>
                        </a:rPr>
                        <a:t>for emissions in a year of the </a:t>
                      </a:r>
                      <a:r>
                        <a:rPr lang="en-GB" sz="1600" b="1" dirty="0" smtClean="0">
                          <a:effectLst/>
                        </a:rPr>
                        <a:t>CP </a:t>
                      </a:r>
                      <a:r>
                        <a:rPr lang="en-GB" sz="1600" b="1" dirty="0">
                          <a:effectLst/>
                        </a:rPr>
                        <a:t>and/or removals in the </a:t>
                      </a:r>
                      <a:r>
                        <a:rPr lang="en-GB" sz="1600" b="1" dirty="0" smtClean="0">
                          <a:effectLst/>
                        </a:rPr>
                        <a:t>BY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18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&lt;= </a:t>
                      </a:r>
                      <a:r>
                        <a:rPr lang="en-GB" sz="1600" b="1" dirty="0">
                          <a:effectLst/>
                        </a:rPr>
                        <a:t>10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7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0.98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>
                          <a:effectLst/>
                        </a:rPr>
                        <a:t>1.02</a:t>
                      </a:r>
                      <a:endParaRPr lang="en-US" sz="18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736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 10 &gt; and &lt;= 30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20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0.94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>
                          <a:effectLst/>
                        </a:rPr>
                        <a:t>1.06</a:t>
                      </a:r>
                      <a:endParaRPr lang="en-US" sz="18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736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30  &gt; and &lt;=  </a:t>
                      </a:r>
                      <a:r>
                        <a:rPr lang="en-GB" sz="16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40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0.89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1.12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736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50  &gt; and &lt;=  </a:t>
                      </a:r>
                      <a:r>
                        <a:rPr lang="en-GB" sz="16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>
                          <a:effectLst/>
                        </a:rPr>
                        <a:t>75 </a:t>
                      </a:r>
                      <a:endParaRPr lang="en-US" sz="1800" b="1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0.82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1.21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18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&gt; </a:t>
                      </a:r>
                      <a:r>
                        <a:rPr lang="en-GB" sz="16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0.73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 dirty="0">
                          <a:effectLst/>
                        </a:rPr>
                        <a:t>1.37</a:t>
                      </a:r>
                      <a:endParaRPr lang="en-US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8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97018" y="836712"/>
            <a:ext cx="8495461" cy="59766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methodology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97018" y="2165017"/>
            <a:ext cx="4081016" cy="759927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800" i="1" kern="0" dirty="0" smtClean="0">
                <a:solidFill>
                  <a:schemeClr val="tx1"/>
                </a:solidFill>
              </a:rPr>
              <a:t>Determination of the uncertainty values for EF and AD</a:t>
            </a:r>
            <a:endParaRPr lang="en-GB" sz="1800" i="1" kern="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7018" y="836712"/>
            <a:ext cx="4081016" cy="86409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800" i="1" kern="0" dirty="0" smtClean="0">
                <a:solidFill>
                  <a:schemeClr val="tx1"/>
                </a:solidFill>
              </a:rPr>
              <a:t>Revision of the category/subcategory structure</a:t>
            </a:r>
            <a:endParaRPr lang="en-GB" sz="1800" i="1" kern="0" dirty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4689275" y="980728"/>
            <a:ext cx="504056" cy="43204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73350" y="836713"/>
            <a:ext cx="3519129" cy="86409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800" i="1" kern="0" dirty="0" smtClean="0">
                <a:solidFill>
                  <a:schemeClr val="tx1"/>
                </a:solidFill>
              </a:rPr>
              <a:t>In accordance with CRF tables and 2006 IPCC  guidelines</a:t>
            </a:r>
            <a:endParaRPr lang="en-GB" sz="1800" i="1" kern="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716016" y="2276872"/>
            <a:ext cx="504056" cy="43204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64088" y="2165017"/>
            <a:ext cx="3384376" cy="759927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800" i="1" kern="0" dirty="0" smtClean="0">
                <a:solidFill>
                  <a:schemeClr val="tx1"/>
                </a:solidFill>
              </a:rPr>
              <a:t>In accordance with the IPCC Guidelines</a:t>
            </a:r>
            <a:endParaRPr lang="en-GB" sz="1800" i="1" kern="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97018" y="4653136"/>
            <a:ext cx="4081016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800" i="1" kern="0" dirty="0" smtClean="0">
                <a:solidFill>
                  <a:schemeClr val="tx1"/>
                </a:solidFill>
              </a:rPr>
              <a:t>Determination of the Uncertainty Assigned Band</a:t>
            </a:r>
            <a:endParaRPr lang="en-GB" sz="1800" i="1" kern="0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4628952" y="4869160"/>
            <a:ext cx="504056" cy="43204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313028" y="4653136"/>
            <a:ext cx="3384376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800" i="1" kern="0" dirty="0" smtClean="0">
                <a:solidFill>
                  <a:schemeClr val="tx1"/>
                </a:solidFill>
              </a:rPr>
              <a:t>In accordance with table 1 in the Technical Paper</a:t>
            </a:r>
            <a:endParaRPr lang="en-GB" sz="1800" i="1" kern="0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5400000">
            <a:off x="2297352" y="1696966"/>
            <a:ext cx="280348" cy="43204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5400000">
            <a:off x="2321473" y="4265133"/>
            <a:ext cx="232106" cy="43204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397018" y="3429000"/>
            <a:ext cx="4081016" cy="86409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800" i="1" kern="0" dirty="0" smtClean="0">
                <a:solidFill>
                  <a:schemeClr val="tx1"/>
                </a:solidFill>
              </a:rPr>
              <a:t>Calculation of the emissions uncertainty  </a:t>
            </a:r>
            <a:endParaRPr lang="en-GB" sz="1800" i="1" kern="0" dirty="0">
              <a:solidFill>
                <a:schemeClr val="tx1"/>
              </a:solidFill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4626833" y="3573016"/>
            <a:ext cx="504056" cy="43204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5310909" y="3284984"/>
            <a:ext cx="3384376" cy="98721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800" i="1" kern="0" dirty="0" smtClean="0">
                <a:solidFill>
                  <a:schemeClr val="tx1"/>
                </a:solidFill>
              </a:rPr>
              <a:t>In accordance with error propagation rules 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195736" y="5949280"/>
            <a:ext cx="3384376" cy="864096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1800" i="1" kern="0" dirty="0" smtClean="0">
                <a:solidFill>
                  <a:schemeClr val="tx1"/>
                </a:solidFill>
              </a:rPr>
              <a:t>Conservativeness factors for </a:t>
            </a:r>
            <a:r>
              <a:rPr lang="en-US" sz="1800" i="1" kern="0" dirty="0">
                <a:solidFill>
                  <a:schemeClr val="tx1"/>
                </a:solidFill>
              </a:rPr>
              <a:t>b</a:t>
            </a:r>
            <a:r>
              <a:rPr lang="en-US" sz="1800" i="1" kern="0" dirty="0" smtClean="0">
                <a:solidFill>
                  <a:schemeClr val="tx1"/>
                </a:solidFill>
              </a:rPr>
              <a:t>ase year and CP year</a:t>
            </a:r>
            <a:endParaRPr lang="en-GB" sz="1800" i="1" kern="0" dirty="0">
              <a:solidFill>
                <a:schemeClr val="tx1"/>
              </a:solidFill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16200000" flipH="1">
            <a:off x="2257506" y="5553235"/>
            <a:ext cx="360042" cy="43204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 rot="5400000">
            <a:off x="2302986" y="2987476"/>
            <a:ext cx="269080" cy="43204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8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5" grpId="0" animBg="1"/>
      <p:bldP spid="26" grpId="0" animBg="1"/>
      <p:bldP spid="27" grpId="0" animBg="1"/>
      <p:bldP spid="29" grpId="0" animBg="1"/>
      <p:bldP spid="31" grpId="0" animBg="1"/>
      <p:bldP spid="3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tables with proposed conservativeness factors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640960" cy="517064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Tables included in Annex II in the Technical paper, correspond to different cases of adjustments: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Table 3: </a:t>
            </a:r>
            <a:r>
              <a:rPr lang="en-US" sz="2000" b="1" dirty="0" smtClean="0"/>
              <a:t>BY</a:t>
            </a:r>
            <a:r>
              <a:rPr lang="en-US" sz="2000" dirty="0" smtClean="0"/>
              <a:t> for sources in </a:t>
            </a:r>
            <a:r>
              <a:rPr lang="en-US" sz="2000" b="1" dirty="0" smtClean="0"/>
              <a:t>Annex A</a:t>
            </a:r>
            <a:r>
              <a:rPr lang="en-US" sz="2000" dirty="0" smtClean="0"/>
              <a:t> to the KP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Table 4: </a:t>
            </a:r>
            <a:r>
              <a:rPr lang="en-US" sz="2000" b="1" dirty="0" smtClean="0"/>
              <a:t>year of CP</a:t>
            </a:r>
            <a:r>
              <a:rPr lang="en-US" sz="2000" dirty="0" smtClean="0"/>
              <a:t> </a:t>
            </a:r>
            <a:r>
              <a:rPr lang="en-US" sz="2000" dirty="0"/>
              <a:t>for sources in </a:t>
            </a:r>
            <a:r>
              <a:rPr lang="en-US" sz="2000" b="1" dirty="0"/>
              <a:t>Annex </a:t>
            </a:r>
            <a:r>
              <a:rPr lang="en-US" sz="2000" b="1" dirty="0" smtClean="0"/>
              <a:t>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Table 5: </a:t>
            </a:r>
            <a:r>
              <a:rPr lang="en-US" sz="2000" b="1" dirty="0" smtClean="0"/>
              <a:t>net emissions</a:t>
            </a:r>
            <a:r>
              <a:rPr lang="en-US" sz="2000" dirty="0" smtClean="0"/>
              <a:t> for the LULUCF sector during the </a:t>
            </a:r>
            <a:r>
              <a:rPr lang="en-US" sz="2000" b="1" dirty="0" smtClean="0"/>
              <a:t>initial review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Table 6: </a:t>
            </a:r>
            <a:r>
              <a:rPr lang="en-US" sz="2000" b="1" dirty="0" smtClean="0"/>
              <a:t>net removals</a:t>
            </a:r>
            <a:r>
              <a:rPr lang="en-US" sz="2000" dirty="0" smtClean="0"/>
              <a:t> for </a:t>
            </a:r>
            <a:r>
              <a:rPr lang="en-US" sz="2000" dirty="0"/>
              <a:t>the LULUCF sector during the </a:t>
            </a:r>
            <a:r>
              <a:rPr lang="en-US" sz="2000" b="1" dirty="0"/>
              <a:t>initial review</a:t>
            </a:r>
            <a:endParaRPr lang="en-US" sz="2000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Table 7: KP-LULUCF activities: </a:t>
            </a:r>
            <a:r>
              <a:rPr lang="en-IE" sz="2000" b="1" dirty="0" smtClean="0"/>
              <a:t>removals </a:t>
            </a:r>
            <a:r>
              <a:rPr lang="en-IE" sz="2000" b="1" dirty="0"/>
              <a:t>in a year of </a:t>
            </a:r>
            <a:r>
              <a:rPr lang="en-IE" sz="2000" b="1" dirty="0" smtClean="0"/>
              <a:t>CP and emissions </a:t>
            </a:r>
            <a:r>
              <a:rPr lang="en-IE" sz="2000" b="1" dirty="0"/>
              <a:t>in </a:t>
            </a:r>
            <a:r>
              <a:rPr lang="en-IE" sz="2000" b="1" dirty="0" smtClean="0"/>
              <a:t>BY</a:t>
            </a:r>
            <a:endParaRPr lang="en-US" sz="2000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Table 8: KP-LULUCF </a:t>
            </a:r>
            <a:r>
              <a:rPr lang="en-US" sz="2000" dirty="0"/>
              <a:t>activities: </a:t>
            </a:r>
            <a:r>
              <a:rPr lang="en-IE" sz="2000" b="1" dirty="0" smtClean="0"/>
              <a:t>emissions </a:t>
            </a:r>
            <a:r>
              <a:rPr lang="en-IE" sz="2000" b="1" dirty="0"/>
              <a:t>in a year of CP and </a:t>
            </a:r>
            <a:r>
              <a:rPr lang="en-IE" sz="2000" b="1" dirty="0" smtClean="0"/>
              <a:t>removals </a:t>
            </a:r>
            <a:r>
              <a:rPr lang="en-IE" sz="2000" b="1" dirty="0"/>
              <a:t>in BY</a:t>
            </a:r>
            <a:endParaRPr lang="en-US" sz="2000" b="1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34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work as at June 2014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95536" y="1484784"/>
            <a:ext cx="8424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Decision 2/CMP.8 </a:t>
            </a:r>
            <a:r>
              <a:rPr lang="en-US" sz="2400" b="1" u="sng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defined </a:t>
            </a:r>
            <a:r>
              <a:rPr lang="en-US" sz="2400" dirty="0"/>
              <a:t>the timing and content of the report to facilitate the calculation of the assigned amount for the second commitment </a:t>
            </a:r>
            <a:r>
              <a:rPr lang="en-US" sz="2400" dirty="0" smtClean="0"/>
              <a:t>period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defined </a:t>
            </a:r>
            <a:r>
              <a:rPr lang="en-US" sz="2400" dirty="0"/>
              <a:t>the information relating to the reporting of </a:t>
            </a:r>
            <a:r>
              <a:rPr lang="en-US" sz="2400" dirty="0" smtClean="0"/>
              <a:t>KP-LULUCF </a:t>
            </a:r>
            <a:r>
              <a:rPr lang="en-US" sz="2400" dirty="0"/>
              <a:t>activities </a:t>
            </a:r>
            <a:r>
              <a:rPr lang="en-US" sz="2400" dirty="0" smtClean="0"/>
              <a:t>that </a:t>
            </a:r>
            <a:r>
              <a:rPr lang="en-US" sz="2400" dirty="0"/>
              <a:t>needs to be submitted together with the annual </a:t>
            </a:r>
            <a:r>
              <a:rPr lang="en-US" sz="2400" dirty="0" smtClean="0"/>
              <a:t>GHG </a:t>
            </a:r>
            <a:r>
              <a:rPr lang="en-US" sz="2400" dirty="0"/>
              <a:t>inventory in </a:t>
            </a:r>
            <a:r>
              <a:rPr lang="en-US" sz="2400" dirty="0" smtClean="0"/>
              <a:t>CP2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E" sz="2400" dirty="0" smtClean="0"/>
              <a:t>Time of submission of the 1</a:t>
            </a:r>
            <a:r>
              <a:rPr lang="en-IE" sz="2400" baseline="30000" dirty="0" smtClean="0"/>
              <a:t>st</a:t>
            </a:r>
            <a:r>
              <a:rPr lang="en-IE" sz="2400" dirty="0" smtClean="0"/>
              <a:t> SEF tables </a:t>
            </a:r>
            <a:r>
              <a:rPr lang="en-IE" sz="2400" dirty="0"/>
              <a:t>for </a:t>
            </a:r>
            <a:r>
              <a:rPr lang="en-US" sz="2400" dirty="0" smtClean="0"/>
              <a:t>CP2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03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tables with proposed conservativeness factors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50" y="1130796"/>
            <a:ext cx="8627230" cy="445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836712"/>
            <a:ext cx="108012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Annex III – background information: illustrative example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72133"/>
            <a:ext cx="8584600" cy="473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8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780928"/>
            <a:ext cx="6601296" cy="43715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Thank you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492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work as at June 2014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105287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Decision </a:t>
            </a:r>
            <a:r>
              <a:rPr lang="en-US" sz="2400" b="1" u="sng" dirty="0" smtClean="0"/>
              <a:t>6/CMP.9 :</a:t>
            </a:r>
          </a:p>
          <a:p>
            <a:pPr marL="285750" lvl="4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adopted </a:t>
            </a:r>
            <a:r>
              <a:rPr lang="en-US" sz="2400" dirty="0"/>
              <a:t>the guidance for submission of information on anthropogenic GHG emissions by sources and removals by sinks from LULUCF activities under Article 3, paragraphs 3 and 4, pursuant to Article 5, paragraph 2, of the Kyoto Protocol in the second commitment period, </a:t>
            </a:r>
            <a:endParaRPr lang="en-US" sz="2400" dirty="0" smtClean="0"/>
          </a:p>
          <a:p>
            <a:pPr marL="285750" lvl="4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including </a:t>
            </a:r>
            <a:r>
              <a:rPr lang="en-US" sz="2400" dirty="0"/>
              <a:t>the common reporting format (CRF) </a:t>
            </a:r>
            <a:r>
              <a:rPr lang="en-US" sz="2400" dirty="0" smtClean="0"/>
              <a:t>tables</a:t>
            </a:r>
            <a:r>
              <a:rPr lang="en-US" sz="2400" dirty="0"/>
              <a:t> </a:t>
            </a:r>
            <a:r>
              <a:rPr lang="en-US" sz="2400" dirty="0" smtClean="0"/>
              <a:t>for KP-LULUCF activities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78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work as at June 2014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105287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Progress of negotiations: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400" b="1" dirty="0" smtClean="0"/>
              <a:t>Warsaw: </a:t>
            </a:r>
            <a:r>
              <a:rPr lang="en-GB" sz="2400" dirty="0" smtClean="0"/>
              <a:t>CMP </a:t>
            </a:r>
            <a:r>
              <a:rPr lang="en-GB" sz="2400" dirty="0"/>
              <a:t>9 requested </a:t>
            </a:r>
            <a:r>
              <a:rPr lang="en-GB" sz="2400" dirty="0" smtClean="0"/>
              <a:t>SBSTA </a:t>
            </a:r>
            <a:r>
              <a:rPr lang="en-GB" sz="2400" dirty="0"/>
              <a:t>to continue consideration of </a:t>
            </a:r>
            <a:r>
              <a:rPr lang="en-US" sz="2400" dirty="0"/>
              <a:t>the relevant implications</a:t>
            </a:r>
            <a:r>
              <a:rPr lang="en-GB" sz="2400" dirty="0"/>
              <a:t> on the basis of the</a:t>
            </a:r>
            <a:r>
              <a:rPr lang="en-US" sz="2400" dirty="0"/>
              <a:t> </a:t>
            </a:r>
            <a:r>
              <a:rPr lang="en-US" sz="2400" b="1" dirty="0"/>
              <a:t>“In-session discussion</a:t>
            </a:r>
            <a:r>
              <a:rPr lang="en-GB" sz="2400" b="1" dirty="0"/>
              <a:t> text </a:t>
            </a:r>
            <a:r>
              <a:rPr lang="en-GB" sz="2400" dirty="0"/>
              <a:t>relating to item 12(a) of SBSTA 39 and item 3(a) of CMP 9”</a:t>
            </a:r>
            <a:r>
              <a:rPr lang="en-US" sz="24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400" b="1" dirty="0" smtClean="0"/>
              <a:t>Bonn:</a:t>
            </a:r>
            <a:r>
              <a:rPr lang="en-GB" sz="2400" dirty="0" smtClean="0"/>
              <a:t> SBSTA </a:t>
            </a:r>
            <a:r>
              <a:rPr lang="en-US" sz="2400" dirty="0"/>
              <a:t>40 </a:t>
            </a:r>
            <a:r>
              <a:rPr lang="en-GB" sz="2400" dirty="0"/>
              <a:t>agreed to continue </a:t>
            </a:r>
            <a:r>
              <a:rPr lang="en-US" sz="2400" dirty="0"/>
              <a:t>to work </a:t>
            </a:r>
            <a:r>
              <a:rPr lang="en-US" sz="2400" dirty="0" smtClean="0"/>
              <a:t>on the basis of: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n-US" sz="2400" dirty="0" smtClean="0"/>
              <a:t>the in-section discussion text (Warsaw), and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text contained in </a:t>
            </a:r>
            <a:r>
              <a:rPr lang="en-GB" sz="2400" dirty="0"/>
              <a:t>the “</a:t>
            </a:r>
            <a:r>
              <a:rPr lang="en-GB" sz="2400" b="1" dirty="0"/>
              <a:t>Note by the co-facilitators</a:t>
            </a:r>
            <a:r>
              <a:rPr lang="en-US" sz="2400" dirty="0"/>
              <a:t> – elements of text relating to </a:t>
            </a:r>
            <a:r>
              <a:rPr lang="en-GB" sz="2400" dirty="0"/>
              <a:t>review</a:t>
            </a:r>
            <a:r>
              <a:rPr lang="en-US" sz="2400" dirty="0"/>
              <a:t> and adjustment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59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work as at June 2014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908720"/>
            <a:ext cx="8424936" cy="57861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The i</a:t>
            </a:r>
            <a:r>
              <a:rPr lang="en-US" sz="2000" b="1" u="sng" dirty="0" smtClean="0"/>
              <a:t>n-session </a:t>
            </a:r>
            <a:r>
              <a:rPr lang="en-US" sz="2000" b="1" u="sng" dirty="0" smtClean="0"/>
              <a:t>discussion text covers:</a:t>
            </a:r>
          </a:p>
          <a:p>
            <a:pPr marL="285750" lvl="4" indent="-285750"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References regarding CMP 1 decisions 13, 15, 18 and 19</a:t>
            </a:r>
          </a:p>
          <a:p>
            <a:pPr marL="285750" lvl="4" indent="-285750"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Addresses issues related to the report to facilitate the calculation of the assigned amount</a:t>
            </a:r>
          </a:p>
          <a:p>
            <a:pPr marL="285750" lvl="4" indent="-285750"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Proposed the adoption of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800100" lvl="5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Revision to the modalities for the accountings of AA, including</a:t>
            </a:r>
          </a:p>
          <a:p>
            <a:pPr marL="1257300" lvl="6" indent="-342900" algn="just">
              <a:buFont typeface="Wingdings" panose="05000000000000000000" pitchFamily="2" charset="2"/>
              <a:buChar char="v"/>
            </a:pPr>
            <a:r>
              <a:rPr lang="en-US" sz="2000" dirty="0" smtClean="0"/>
              <a:t>Calculation of the AA pursuant to Article 3.7bis, 8 and 8bis</a:t>
            </a:r>
          </a:p>
          <a:p>
            <a:pPr marL="1257300" lvl="6" indent="-342900" algn="just">
              <a:buFont typeface="Wingdings" panose="05000000000000000000" pitchFamily="2" charset="2"/>
              <a:buChar char="v"/>
            </a:pPr>
            <a:r>
              <a:rPr lang="en-US" sz="2000" dirty="0" smtClean="0"/>
              <a:t>Cancellation pursuant to 3.7ter</a:t>
            </a:r>
          </a:p>
          <a:p>
            <a:pPr marL="1257300" lvl="6" indent="-342900" algn="just">
              <a:buFont typeface="Wingdings" panose="05000000000000000000" pitchFamily="2" charset="2"/>
              <a:buChar char="v"/>
            </a:pPr>
            <a:r>
              <a:rPr lang="en-US" sz="2000" dirty="0" smtClean="0"/>
              <a:t>Share of proceeds</a:t>
            </a:r>
          </a:p>
          <a:p>
            <a:pPr marL="1257300" lvl="6" indent="-342900" algn="just">
              <a:buFont typeface="Wingdings" panose="05000000000000000000" pitchFamily="2" charset="2"/>
              <a:buChar char="v"/>
            </a:pPr>
            <a:r>
              <a:rPr lang="en-US" sz="2000" dirty="0" smtClean="0"/>
              <a:t>CAD and </a:t>
            </a:r>
            <a:r>
              <a:rPr lang="en-US" sz="2000" dirty="0" smtClean="0"/>
              <a:t>ITL</a:t>
            </a:r>
            <a:endParaRPr lang="en-US" sz="2000" dirty="0" smtClean="0"/>
          </a:p>
          <a:p>
            <a:pPr marL="800100" lvl="5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SEF tables and instructions, registry requirements and additions and subtractions from the Assigned Amount (decision 14/CMP.1)</a:t>
            </a:r>
          </a:p>
          <a:p>
            <a:pPr marL="800100" lvl="5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Revisions to the guidelines for the preparation of the information required under Article 7 (decision 15/CMP.1)</a:t>
            </a:r>
          </a:p>
          <a:p>
            <a:pPr marL="800100" lvl="5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Extends the code of practice for the treatment of confidential information for reviews</a:t>
            </a:r>
          </a:p>
          <a:p>
            <a:pPr marL="800100" lvl="5" indent="-342900" algn="just"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820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work as at June 2014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1412776"/>
            <a:ext cx="8424936" cy="39395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Note by the co-facilitators covers :</a:t>
            </a:r>
          </a:p>
          <a:p>
            <a:pPr marL="285750" lvl="4" indent="-285750" algn="just">
              <a:buFont typeface="Wingdings" panose="05000000000000000000" pitchFamily="2" charset="2"/>
              <a:buChar char="Ø"/>
            </a:pPr>
            <a:r>
              <a:rPr lang="en-US" sz="2000" dirty="0"/>
              <a:t>References regarding </a:t>
            </a:r>
            <a:r>
              <a:rPr lang="en-US" sz="2000" dirty="0" smtClean="0"/>
              <a:t>decisions 20/CMP.1 and 22/CMP.1</a:t>
            </a:r>
          </a:p>
          <a:p>
            <a:pPr marL="285750" lvl="4" indent="-285750"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Review guidelines under Article 8</a:t>
            </a:r>
          </a:p>
          <a:p>
            <a:pPr marL="800100" lvl="5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Issues related to the review of the report to facilitate the calculation of the AA</a:t>
            </a:r>
          </a:p>
          <a:p>
            <a:pPr marL="800100" lvl="5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Issues related to the review of national system and national registry</a:t>
            </a:r>
          </a:p>
          <a:p>
            <a:pPr marL="800100" lvl="5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The Standard Independent Assessment Report in the review guidelines</a:t>
            </a:r>
          </a:p>
          <a:p>
            <a:pPr marL="285750" lvl="4" indent="-285750"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Adjustments under Article 5, para. 2, of the Kyoto Protocol</a:t>
            </a:r>
          </a:p>
          <a:p>
            <a:pPr marL="742950" lvl="5" indent="-285750" algn="just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84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work as at June 2014 - Overview</a:t>
            </a:r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914081"/>
            <a:ext cx="87129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375" algn="l"/>
              </a:tabLst>
            </a:pPr>
            <a:r>
              <a:rPr lang="en-GB" altLang="zh-CN" sz="2000" b="1" dirty="0" smtClean="0">
                <a:solidFill>
                  <a:srgbClr val="0070C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Negotiations p</a:t>
            </a:r>
            <a:r>
              <a:rPr kumimoji="0" lang="en-GB" altLang="zh-CN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rogress and issues not yet adopted</a:t>
            </a:r>
            <a:endParaRPr kumimoji="0" lang="en-GB" altLang="zh-CN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92436"/>
              </p:ext>
            </p:extLst>
          </p:nvPr>
        </p:nvGraphicFramePr>
        <p:xfrm>
          <a:off x="251521" y="1412776"/>
          <a:ext cx="8583196" cy="4635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5"/>
                <a:gridCol w="1074546"/>
                <a:gridCol w="1287479"/>
                <a:gridCol w="1287479"/>
                <a:gridCol w="985351"/>
                <a:gridCol w="1284046"/>
              </a:tblGrid>
              <a:tr h="90940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Implications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Decision(s) already adopted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Covered in the in-session discussion text (SBSTA 39/CMP 9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Covered in the note by the co-facilitators (SBSTA 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</a:rPr>
                        <a:t>40)</a:t>
                      </a:r>
                      <a:r>
                        <a:rPr lang="en-GB" sz="120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solidFill>
                            <a:schemeClr val="tx1"/>
                          </a:solidFill>
                          <a:effectLst/>
                        </a:rPr>
                        <a:t>Decision at CMP 10 needed?</a:t>
                      </a:r>
                      <a:endParaRPr lang="en-US" sz="1600" i="1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Outstanding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</a:rPr>
                        <a:t>issues to be discussed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7141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References to Articles of the Kyoto Protocol, methodologies of the Intergovernmental Panel on Climate Change and decisions, and any other consequential changes related to references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1/CMP.8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2/CMP.8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6/CMP.9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Yes (presentation 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the technical paper)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7141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Calculation of the initial assigned amount and the review of the initial report to facilitate the calculation of the assigned amount for the second commitment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2/CMP.8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Yes (presentation 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the technical paper)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1427">
                <a:tc>
                  <a:txBody>
                    <a:bodyPr/>
                    <a:lstStyle/>
                    <a:p>
                      <a:pPr marR="382270"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Carry-over and previous period surplus reserve accounts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1/CMP.8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0701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Yes (presentation 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the technical paper)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0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5179</TotalTime>
  <Words>3169</Words>
  <Application>Microsoft Office PowerPoint</Application>
  <PresentationFormat>On-screen Show (4:3)</PresentationFormat>
  <Paragraphs>402</Paragraphs>
  <Slides>42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blank</vt:lpstr>
      <vt:lpstr>UNFCCC quote</vt:lpstr>
      <vt:lpstr>UNFCCC_Master 70pt title</vt:lpstr>
      <vt:lpstr>Workshop on the implications of the implementation of decisions 2/CMP.7 to 4/CMP.7 and 1/CMP.8 on the previous decisions on methodological issues related to the Kyoto Protocol, including those relating to Articles 5, 7 and 8 of the Kyoto Protocol</vt:lpstr>
      <vt:lpstr>  Overview of the status of the work as of June 2014 (SBSTA 40)  </vt:lpstr>
      <vt:lpstr>Mandate</vt:lpstr>
      <vt:lpstr>Status of work as at June 2014</vt:lpstr>
      <vt:lpstr>Status of work as at June 2014</vt:lpstr>
      <vt:lpstr>Status of work as at June 2014</vt:lpstr>
      <vt:lpstr>Status of work as at June 2014</vt:lpstr>
      <vt:lpstr>Status of work as at June 2014</vt:lpstr>
      <vt:lpstr>Status of work as at June 2014 - Overview</vt:lpstr>
      <vt:lpstr>Status of work as at June 2014 - Overview</vt:lpstr>
      <vt:lpstr>Status of work as at June 2014 - Overview</vt:lpstr>
      <vt:lpstr>Status of work as at June 2014 - Overview</vt:lpstr>
      <vt:lpstr>PowerPoint Presentation</vt:lpstr>
      <vt:lpstr>PowerPoint Presentation</vt:lpstr>
      <vt:lpstr> Introduction of the technical paper SBSTA 40 conclusions, para. 137(a)  </vt:lpstr>
      <vt:lpstr>Mandate for the updated technical paper</vt:lpstr>
      <vt:lpstr>Previous versions of the technical paper</vt:lpstr>
      <vt:lpstr>Scope of the update of the technical paper</vt:lpstr>
      <vt:lpstr>Contents and structure of the technical paper</vt:lpstr>
      <vt:lpstr>Contents and structure of the technical paper</vt:lpstr>
      <vt:lpstr>References</vt:lpstr>
      <vt:lpstr>References</vt:lpstr>
      <vt:lpstr>Calculation of the initial assigned amount</vt:lpstr>
      <vt:lpstr>Calculation of the initial assigned amount</vt:lpstr>
      <vt:lpstr>Review guidelines and adjustments</vt:lpstr>
      <vt:lpstr>Review guidelines: UNFCCC review guidelines</vt:lpstr>
      <vt:lpstr>Review guidelines: identified issues for consideration</vt:lpstr>
      <vt:lpstr>Reporting requirements for Annex I Parties without QELRC for CP2</vt:lpstr>
      <vt:lpstr>Reporting requirements for Annex I Parties without QELRC for CP2</vt:lpstr>
      <vt:lpstr>Reporting requirements for Annex I Parties without QELRC for CP2</vt:lpstr>
      <vt:lpstr>PowerPoint Presentation</vt:lpstr>
      <vt:lpstr> Update of the conservativeness factors   methodology and results</vt:lpstr>
      <vt:lpstr>Conservativeness factors</vt:lpstr>
      <vt:lpstr>The need for the update in conservativeness factors</vt:lpstr>
      <vt:lpstr>Overview of the methodology</vt:lpstr>
      <vt:lpstr>Overview of the methodology</vt:lpstr>
      <vt:lpstr>Assigned  Uncertainty  Band and possible conservativeness  factors</vt:lpstr>
      <vt:lpstr>Overview of the methodology</vt:lpstr>
      <vt:lpstr>Results: tables with proposed conservativeness factors</vt:lpstr>
      <vt:lpstr>Results: tables with proposed conservativeness factors</vt:lpstr>
      <vt:lpstr>Annex III – background information: illustrative example</vt:lpstr>
      <vt:lpstr>PowerPoint Presentation</vt:lpstr>
    </vt:vector>
  </TitlesOfParts>
  <Company>UNFCCC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to the incoming Presidency on the status of negotiations in the AWG-KP</dc:title>
  <dc:creator>ksmith</dc:creator>
  <cp:lastModifiedBy>vgf</cp:lastModifiedBy>
  <cp:revision>152</cp:revision>
  <cp:lastPrinted>2012-10-05T13:25:05Z</cp:lastPrinted>
  <dcterms:created xsi:type="dcterms:W3CDTF">2012-07-09T19:40:42Z</dcterms:created>
  <dcterms:modified xsi:type="dcterms:W3CDTF">2014-11-06T21:35:56Z</dcterms:modified>
</cp:coreProperties>
</file>