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8" r:id="rId3"/>
    <p:sldId id="257" r:id="rId4"/>
    <p:sldId id="264" r:id="rId5"/>
    <p:sldId id="259" r:id="rId6"/>
    <p:sldId id="263" r:id="rId7"/>
    <p:sldId id="260" r:id="rId8"/>
    <p:sldId id="261" r:id="rId9"/>
    <p:sldId id="262" r:id="rId10"/>
  </p:sldIdLst>
  <p:sldSz cx="9144000" cy="6858000" type="screen4x3"/>
  <p:notesSz cx="7099300" cy="10234613"/>
  <p:defaultTextStyle>
    <a:defPPr>
      <a:defRPr lang="en-US"/>
    </a:defPPr>
    <a:lvl1pPr algn="l" rtl="0" fontAlgn="base">
      <a:spcBef>
        <a:spcPct val="50000"/>
      </a:spcBef>
      <a:spcAft>
        <a:spcPct val="0"/>
      </a:spcAft>
      <a:defRPr sz="1500" kern="1200">
        <a:solidFill>
          <a:schemeClr val="tx1"/>
        </a:solidFill>
        <a:latin typeface="Arial" charset="0"/>
        <a:ea typeface="+mn-ea"/>
        <a:cs typeface="+mn-cs"/>
      </a:defRPr>
    </a:lvl1pPr>
    <a:lvl2pPr marL="457200" algn="l" rtl="0" fontAlgn="base">
      <a:spcBef>
        <a:spcPct val="50000"/>
      </a:spcBef>
      <a:spcAft>
        <a:spcPct val="0"/>
      </a:spcAft>
      <a:defRPr sz="1500" kern="1200">
        <a:solidFill>
          <a:schemeClr val="tx1"/>
        </a:solidFill>
        <a:latin typeface="Arial" charset="0"/>
        <a:ea typeface="+mn-ea"/>
        <a:cs typeface="+mn-cs"/>
      </a:defRPr>
    </a:lvl2pPr>
    <a:lvl3pPr marL="914400" algn="l" rtl="0" fontAlgn="base">
      <a:spcBef>
        <a:spcPct val="50000"/>
      </a:spcBef>
      <a:spcAft>
        <a:spcPct val="0"/>
      </a:spcAft>
      <a:defRPr sz="1500" kern="1200">
        <a:solidFill>
          <a:schemeClr val="tx1"/>
        </a:solidFill>
        <a:latin typeface="Arial" charset="0"/>
        <a:ea typeface="+mn-ea"/>
        <a:cs typeface="+mn-cs"/>
      </a:defRPr>
    </a:lvl3pPr>
    <a:lvl4pPr marL="1371600" algn="l" rtl="0" fontAlgn="base">
      <a:spcBef>
        <a:spcPct val="50000"/>
      </a:spcBef>
      <a:spcAft>
        <a:spcPct val="0"/>
      </a:spcAft>
      <a:defRPr sz="1500" kern="1200">
        <a:solidFill>
          <a:schemeClr val="tx1"/>
        </a:solidFill>
        <a:latin typeface="Arial" charset="0"/>
        <a:ea typeface="+mn-ea"/>
        <a:cs typeface="+mn-cs"/>
      </a:defRPr>
    </a:lvl4pPr>
    <a:lvl5pPr marL="1828800" algn="l" rtl="0" fontAlgn="base">
      <a:spcBef>
        <a:spcPct val="50000"/>
      </a:spcBef>
      <a:spcAft>
        <a:spcPct val="0"/>
      </a:spcAft>
      <a:defRPr sz="1500" kern="1200">
        <a:solidFill>
          <a:schemeClr val="tx1"/>
        </a:solidFill>
        <a:latin typeface="Arial" charset="0"/>
        <a:ea typeface="+mn-ea"/>
        <a:cs typeface="+mn-cs"/>
      </a:defRPr>
    </a:lvl5pPr>
    <a:lvl6pPr marL="2286000" algn="l" defTabSz="914400" rtl="0" eaLnBrk="1" latinLnBrk="0" hangingPunct="1">
      <a:defRPr sz="1500" kern="1200">
        <a:solidFill>
          <a:schemeClr val="tx1"/>
        </a:solidFill>
        <a:latin typeface="Arial" charset="0"/>
        <a:ea typeface="+mn-ea"/>
        <a:cs typeface="+mn-cs"/>
      </a:defRPr>
    </a:lvl6pPr>
    <a:lvl7pPr marL="2743200" algn="l" defTabSz="914400" rtl="0" eaLnBrk="1" latinLnBrk="0" hangingPunct="1">
      <a:defRPr sz="1500" kern="1200">
        <a:solidFill>
          <a:schemeClr val="tx1"/>
        </a:solidFill>
        <a:latin typeface="Arial" charset="0"/>
        <a:ea typeface="+mn-ea"/>
        <a:cs typeface="+mn-cs"/>
      </a:defRPr>
    </a:lvl7pPr>
    <a:lvl8pPr marL="3200400" algn="l" defTabSz="914400" rtl="0" eaLnBrk="1" latinLnBrk="0" hangingPunct="1">
      <a:defRPr sz="1500" kern="1200">
        <a:solidFill>
          <a:schemeClr val="tx1"/>
        </a:solidFill>
        <a:latin typeface="Arial" charset="0"/>
        <a:ea typeface="+mn-ea"/>
        <a:cs typeface="+mn-cs"/>
      </a:defRPr>
    </a:lvl8pPr>
    <a:lvl9pPr marL="3657600" algn="l" defTabSz="914400" rtl="0" eaLnBrk="1" latinLnBrk="0" hangingPunct="1">
      <a:defRPr sz="15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E40"/>
    <a:srgbClr val="FFFFFF"/>
    <a:srgbClr val="4D4D4D"/>
    <a:srgbClr val="5F5F5F"/>
    <a:srgbClr val="777777"/>
    <a:srgbClr val="808080"/>
    <a:srgbClr val="1960AB"/>
    <a:srgbClr val="6C547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92" autoAdjust="0"/>
    <p:restoredTop sz="91095" autoAdjust="0"/>
  </p:normalViewPr>
  <p:slideViewPr>
    <p:cSldViewPr>
      <p:cViewPr>
        <p:scale>
          <a:sx n="109" d="100"/>
          <a:sy n="109" d="100"/>
        </p:scale>
        <p:origin x="-71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2" d="100"/>
          <a:sy n="72" d="100"/>
        </p:scale>
        <p:origin x="-2148" y="-108"/>
      </p:cViewPr>
      <p:guideLst>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23" name="Line 7"/>
          <p:cNvSpPr>
            <a:spLocks noChangeShapeType="1"/>
          </p:cNvSpPr>
          <p:nvPr/>
        </p:nvSpPr>
        <p:spPr bwMode="auto">
          <a:xfrm>
            <a:off x="496889" y="401639"/>
            <a:ext cx="6105525" cy="15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2" tIns="45716" rIns="91432" bIns="45716"/>
          <a:lstStyle/>
          <a:p>
            <a:endParaRPr lang="en-GB"/>
          </a:p>
        </p:txBody>
      </p:sp>
      <p:sp>
        <p:nvSpPr>
          <p:cNvPr id="86026" name="Line 10"/>
          <p:cNvSpPr>
            <a:spLocks noChangeShapeType="1"/>
          </p:cNvSpPr>
          <p:nvPr/>
        </p:nvSpPr>
        <p:spPr bwMode="auto">
          <a:xfrm>
            <a:off x="496889" y="9529764"/>
            <a:ext cx="6105525" cy="15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2" tIns="45716" rIns="91432" bIns="45716"/>
          <a:lstStyle/>
          <a:p>
            <a:endParaRPr lang="en-GB"/>
          </a:p>
        </p:txBody>
      </p:sp>
      <p:sp>
        <p:nvSpPr>
          <p:cNvPr id="86027" name="Rectangle 11"/>
          <p:cNvSpPr>
            <a:spLocks noGrp="1" noChangeArrowheads="1"/>
          </p:cNvSpPr>
          <p:nvPr>
            <p:ph type="hdr" sz="quarter"/>
          </p:nvPr>
        </p:nvSpPr>
        <p:spPr bwMode="auto">
          <a:xfrm>
            <a:off x="490539" y="153989"/>
            <a:ext cx="6103937"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defTabSz="988927">
              <a:spcBef>
                <a:spcPct val="0"/>
              </a:spcBef>
              <a:defRPr sz="1200">
                <a:cs typeface="Arial" charset="0"/>
              </a:defRPr>
            </a:lvl1pPr>
          </a:lstStyle>
          <a:p>
            <a:r>
              <a:rPr lang="en-GB" smtClean="0"/>
              <a:t>EB74: Market and Policy Developments</a:t>
            </a:r>
            <a:endParaRPr lang="en-US"/>
          </a:p>
        </p:txBody>
      </p:sp>
    </p:spTree>
    <p:extLst>
      <p:ext uri="{BB962C8B-B14F-4D97-AF65-F5344CB8AC3E}">
        <p14:creationId xmlns:p14="http://schemas.microsoft.com/office/powerpoint/2010/main" val="2798791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6"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4997" name="Rectangle 5"/>
          <p:cNvSpPr>
            <a:spLocks noGrp="1" noChangeArrowheads="1"/>
          </p:cNvSpPr>
          <p:nvPr>
            <p:ph type="body" sz="quarter" idx="3"/>
          </p:nvPr>
        </p:nvSpPr>
        <p:spPr bwMode="auto">
          <a:xfrm>
            <a:off x="946150" y="4862513"/>
            <a:ext cx="5207000" cy="460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0" tIns="49518" rIns="99040" bIns="4951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5011" name="Line 19"/>
          <p:cNvSpPr>
            <a:spLocks noChangeShapeType="1"/>
          </p:cNvSpPr>
          <p:nvPr/>
        </p:nvSpPr>
        <p:spPr bwMode="auto">
          <a:xfrm>
            <a:off x="496889" y="401639"/>
            <a:ext cx="6105525" cy="15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2" tIns="45716" rIns="91432" bIns="45716"/>
          <a:lstStyle/>
          <a:p>
            <a:endParaRPr lang="en-GB"/>
          </a:p>
        </p:txBody>
      </p:sp>
      <p:sp>
        <p:nvSpPr>
          <p:cNvPr id="85012" name="Line 20"/>
          <p:cNvSpPr>
            <a:spLocks noChangeShapeType="1"/>
          </p:cNvSpPr>
          <p:nvPr/>
        </p:nvSpPr>
        <p:spPr bwMode="auto">
          <a:xfrm>
            <a:off x="496889" y="9529764"/>
            <a:ext cx="6105525" cy="15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32" tIns="45716" rIns="91432" bIns="45716"/>
          <a:lstStyle/>
          <a:p>
            <a:endParaRPr lang="en-GB"/>
          </a:p>
        </p:txBody>
      </p:sp>
      <p:sp>
        <p:nvSpPr>
          <p:cNvPr id="85013" name="Rectangle 21"/>
          <p:cNvSpPr>
            <a:spLocks noGrp="1" noChangeArrowheads="1"/>
          </p:cNvSpPr>
          <p:nvPr>
            <p:ph type="hdr" sz="quarter"/>
          </p:nvPr>
        </p:nvSpPr>
        <p:spPr bwMode="auto">
          <a:xfrm>
            <a:off x="490539" y="153989"/>
            <a:ext cx="6103937"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defTabSz="988927">
              <a:spcBef>
                <a:spcPct val="0"/>
              </a:spcBef>
              <a:defRPr sz="1200">
                <a:cs typeface="Arial" charset="0"/>
              </a:defRPr>
            </a:lvl1pPr>
          </a:lstStyle>
          <a:p>
            <a:r>
              <a:rPr lang="en-GB" smtClean="0"/>
              <a:t>EB74: Market and Policy Developments</a:t>
            </a:r>
            <a:endParaRPr lang="en-US"/>
          </a:p>
        </p:txBody>
      </p:sp>
    </p:spTree>
    <p:extLst>
      <p:ext uri="{BB962C8B-B14F-4D97-AF65-F5344CB8AC3E}">
        <p14:creationId xmlns:p14="http://schemas.microsoft.com/office/powerpoint/2010/main" val="1441365520"/>
      </p:ext>
    </p:extLst>
  </p:cSld>
  <p:clrMap bg1="lt1" tx1="dk1" bg2="lt2" tx2="dk2" accent1="accent1" accent2="accent2" accent3="accent3" accent4="accent4" accent5="accent5" accent6="accent6" hlink="hlink" folHlink="folHlink"/>
  <p:hf ftr="0" dt="0"/>
  <p:notesStyle>
    <a:lvl1pPr marL="271463" indent="-271463" algn="l" rtl="0" fontAlgn="base">
      <a:spcBef>
        <a:spcPct val="30000"/>
      </a:spcBef>
      <a:spcAft>
        <a:spcPct val="0"/>
      </a:spcAft>
      <a:buChar char="•"/>
      <a:defRPr sz="1200" kern="1200">
        <a:solidFill>
          <a:schemeClr val="tx1"/>
        </a:solidFill>
        <a:latin typeface="Arial" charset="0"/>
        <a:ea typeface="+mn-ea"/>
        <a:cs typeface="Arial" charset="0"/>
      </a:defRPr>
    </a:lvl1pPr>
    <a:lvl2pPr marL="546100" indent="-273050" algn="l" rtl="0" fontAlgn="base">
      <a:spcBef>
        <a:spcPct val="30000"/>
      </a:spcBef>
      <a:spcAft>
        <a:spcPct val="0"/>
      </a:spcAft>
      <a:buChar char="•"/>
      <a:defRPr sz="1200" kern="1200">
        <a:solidFill>
          <a:schemeClr val="tx1"/>
        </a:solidFill>
        <a:latin typeface="Arial" charset="0"/>
        <a:ea typeface="+mn-ea"/>
        <a:cs typeface="Arial" charset="0"/>
      </a:defRPr>
    </a:lvl2pPr>
    <a:lvl3pPr marL="800100" indent="-252413" algn="l" rtl="0" fontAlgn="base">
      <a:spcBef>
        <a:spcPct val="30000"/>
      </a:spcBef>
      <a:spcAft>
        <a:spcPct val="0"/>
      </a:spcAft>
      <a:buChar char="•"/>
      <a:defRPr sz="1200" kern="1200">
        <a:solidFill>
          <a:schemeClr val="tx1"/>
        </a:solidFill>
        <a:latin typeface="Arial" charset="0"/>
        <a:ea typeface="+mn-ea"/>
        <a:cs typeface="Arial" charset="0"/>
      </a:defRPr>
    </a:lvl3pPr>
    <a:lvl4pPr marL="1073150" indent="-271463" algn="l" rtl="0" fontAlgn="base">
      <a:spcBef>
        <a:spcPct val="30000"/>
      </a:spcBef>
      <a:spcAft>
        <a:spcPct val="0"/>
      </a:spcAft>
      <a:buChar char="•"/>
      <a:defRPr sz="1200" kern="1200">
        <a:solidFill>
          <a:schemeClr val="tx1"/>
        </a:solidFill>
        <a:latin typeface="Arial" charset="0"/>
        <a:ea typeface="+mn-ea"/>
        <a:cs typeface="Arial" charset="0"/>
      </a:defRPr>
    </a:lvl4pPr>
    <a:lvl5pPr marL="1346200" indent="-271463" algn="l" rtl="0" fontAlgn="base">
      <a:spcBef>
        <a:spcPct val="30000"/>
      </a:spcBef>
      <a:spcAft>
        <a:spcPct val="0"/>
      </a:spcAft>
      <a:buChar char="•"/>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1"/>
          <p:cNvSpPr>
            <a:spLocks noGrp="1" noChangeArrowheads="1"/>
          </p:cNvSpPr>
          <p:nvPr>
            <p:ph type="hdr" sz="quarter"/>
          </p:nvPr>
        </p:nvSpPr>
        <p:spPr>
          <a:ln/>
        </p:spPr>
        <p:txBody>
          <a:bodyPr/>
          <a:lstStyle/>
          <a:p>
            <a:r>
              <a:rPr lang="en-GB" smtClean="0"/>
              <a:t>EB74: Market and Policy Developments</a:t>
            </a:r>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Net mitigation benefits: CERs are</a:t>
            </a:r>
            <a:r>
              <a:rPr lang="en-US" baseline="0" dirty="0" smtClean="0"/>
              <a:t> calculated based on conservative approaches and factors. It is estimated that actual reductions are higher than those recognized by the methodologies, producing net mitigation. Also, many CDM projects will possibly operate beyond their crediting period, also contributing net mitigation.</a:t>
            </a:r>
            <a:endParaRPr lang="en-US" dirty="0"/>
          </a:p>
        </p:txBody>
      </p:sp>
      <p:sp>
        <p:nvSpPr>
          <p:cNvPr id="4" name="Header Placeholder 3"/>
          <p:cNvSpPr>
            <a:spLocks noGrp="1"/>
          </p:cNvSpPr>
          <p:nvPr>
            <p:ph type="hdr" sz="quarter" idx="10"/>
          </p:nvPr>
        </p:nvSpPr>
        <p:spPr/>
        <p:txBody>
          <a:bodyPr/>
          <a:lstStyle/>
          <a:p>
            <a:r>
              <a:rPr lang="en-GB" smtClean="0"/>
              <a:t>EB74: Market and Policy Developments</a:t>
            </a:r>
            <a:endParaRPr lang="en-US"/>
          </a:p>
        </p:txBody>
      </p:sp>
    </p:spTree>
    <p:extLst>
      <p:ext uri="{BB962C8B-B14F-4D97-AF65-F5344CB8AC3E}">
        <p14:creationId xmlns:p14="http://schemas.microsoft.com/office/powerpoint/2010/main" val="25891482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106" name="Rectangle 34"/>
          <p:cNvSpPr>
            <a:spLocks noChangeArrowheads="1"/>
          </p:cNvSpPr>
          <p:nvPr/>
        </p:nvSpPr>
        <p:spPr bwMode="auto">
          <a:xfrm>
            <a:off x="0" y="1265238"/>
            <a:ext cx="9144000" cy="432593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00" name="Rectangle 28"/>
          <p:cNvSpPr>
            <a:spLocks noGrp="1" noChangeArrowheads="1"/>
          </p:cNvSpPr>
          <p:nvPr>
            <p:ph type="ctrTitle"/>
          </p:nvPr>
        </p:nvSpPr>
        <p:spPr>
          <a:xfrm>
            <a:off x="627063" y="2205038"/>
            <a:ext cx="7881937" cy="1204912"/>
          </a:xfrm>
        </p:spPr>
        <p:txBody>
          <a:bodyPr anchor="b"/>
          <a:lstStyle>
            <a:lvl1pPr>
              <a:lnSpc>
                <a:spcPts val="3600"/>
              </a:lnSpc>
              <a:defRPr sz="3000">
                <a:solidFill>
                  <a:schemeClr val="bg1"/>
                </a:solidFill>
              </a:defRPr>
            </a:lvl1pPr>
          </a:lstStyle>
          <a:p>
            <a:pPr lvl="0"/>
            <a:r>
              <a:rPr lang="en-US" noProof="0" smtClean="0"/>
              <a:t>Click to edit Master title style</a:t>
            </a:r>
          </a:p>
        </p:txBody>
      </p:sp>
      <p:sp>
        <p:nvSpPr>
          <p:cNvPr id="3101" name="Rectangle 29"/>
          <p:cNvSpPr>
            <a:spLocks noGrp="1" noChangeArrowheads="1"/>
          </p:cNvSpPr>
          <p:nvPr>
            <p:ph type="subTitle" idx="1"/>
          </p:nvPr>
        </p:nvSpPr>
        <p:spPr>
          <a:xfrm>
            <a:off x="625475" y="3922713"/>
            <a:ext cx="7881938" cy="758825"/>
          </a:xfrm>
        </p:spPr>
        <p:txBody>
          <a:bodyPr/>
          <a:lstStyle>
            <a:lvl1pPr marL="0" indent="0">
              <a:buFontTx/>
              <a:buNone/>
              <a:defRPr>
                <a:solidFill>
                  <a:schemeClr val="bg1"/>
                </a:solidFill>
              </a:defRPr>
            </a:lvl1pPr>
          </a:lstStyle>
          <a:p>
            <a:pPr lvl="0"/>
            <a:r>
              <a:rPr lang="en-US" noProof="0" smtClean="0"/>
              <a:t>Click to edit Master subtitle style</a:t>
            </a:r>
          </a:p>
        </p:txBody>
      </p:sp>
      <p:sp>
        <p:nvSpPr>
          <p:cNvPr id="3108" name="Rectangle 36"/>
          <p:cNvSpPr>
            <a:spLocks noGrp="1" noChangeArrowheads="1"/>
          </p:cNvSpPr>
          <p:nvPr>
            <p:ph type="dt" sz="quarter" idx="2"/>
          </p:nvPr>
        </p:nvSpPr>
        <p:spPr bwMode="auto">
          <a:xfrm>
            <a:off x="3273425" y="6391275"/>
            <a:ext cx="5230813" cy="179388"/>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spcBef>
                <a:spcPct val="0"/>
              </a:spcBef>
              <a:defRPr sz="1200"/>
            </a:lvl1pPr>
          </a:lstStyle>
          <a:p>
            <a:r>
              <a:rPr lang="en-US" smtClean="0"/>
              <a:t>SDM programme</a:t>
            </a:r>
            <a:endParaRPr lang="de-DE"/>
          </a:p>
        </p:txBody>
      </p:sp>
      <p:sp>
        <p:nvSpPr>
          <p:cNvPr id="3110" name="Line 38"/>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1" name="Line 39"/>
          <p:cNvSpPr>
            <a:spLocks noChangeShapeType="1"/>
          </p:cNvSpPr>
          <p:nvPr/>
        </p:nvSpPr>
        <p:spPr bwMode="auto">
          <a:xfrm>
            <a:off x="631825" y="6078538"/>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3112" name="Picture 40" descr="unfccc_schriftzug_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850" y="309563"/>
            <a:ext cx="7866063" cy="314325"/>
          </a:xfrm>
          <a:prstGeom prst="rect">
            <a:avLst/>
          </a:prstGeom>
          <a:noFill/>
          <a:extLst>
            <a:ext uri="{909E8E84-426E-40DD-AFC4-6F175D3DCCD1}">
              <a14:hiddenFill xmlns:a14="http://schemas.microsoft.com/office/drawing/2010/main">
                <a:solidFill>
                  <a:srgbClr val="FFFFFF"/>
                </a:solidFill>
              </a14:hiddenFill>
            </a:ext>
          </a:extLst>
        </p:spPr>
      </p:pic>
      <p:sp>
        <p:nvSpPr>
          <p:cNvPr id="3114" name="Rectangle 42"/>
          <p:cNvSpPr>
            <a:spLocks noGrp="1" noChangeArrowheads="1"/>
          </p:cNvSpPr>
          <p:nvPr>
            <p:ph type="sldNum" sz="quarter" idx="4"/>
          </p:nvPr>
        </p:nvSpPr>
        <p:spPr/>
        <p:txBody>
          <a:bodyPr/>
          <a:lstStyle>
            <a:lvl1pPr>
              <a:defRPr/>
            </a:lvl1pPr>
          </a:lstStyle>
          <a:p>
            <a:fld id="{0246C1CC-B834-4411-9DDD-0289CDAC70D7}" type="slidenum">
              <a:rPr lang="en-US"/>
              <a:pPr/>
              <a:t>‹#›</a:t>
            </a:fld>
            <a:endParaRPr lang="en-US"/>
          </a:p>
        </p:txBody>
      </p:sp>
      <p:sp>
        <p:nvSpPr>
          <p:cNvPr id="3116" name="Text Box 44"/>
          <p:cNvSpPr txBox="1">
            <a:spLocks noChangeArrowheads="1"/>
          </p:cNvSpPr>
          <p:nvPr userDrawn="1"/>
        </p:nvSpPr>
        <p:spPr bwMode="auto">
          <a:xfrm>
            <a:off x="3292475" y="6165850"/>
            <a:ext cx="42497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0"/>
              </a:spcBef>
            </a:pPr>
            <a:r>
              <a:rPr lang="de-DE" sz="1200" b="1" i="1" dirty="0"/>
              <a:t>UNFCCC Secretariat</a:t>
            </a:r>
            <a:endParaRPr lang="en-US" sz="1200" dirty="0"/>
          </a:p>
        </p:txBody>
      </p:sp>
      <p:pic>
        <p:nvPicPr>
          <p:cNvPr id="3118" name="Picture 46" descr="unfccc-letter-es-e-header"/>
          <p:cNvPicPr preferRelativeResize="0">
            <a:picLocks noChangeAspect="1" noChangeArrowheads="1"/>
          </p:cNvPicPr>
          <p:nvPr userDrawn="1"/>
        </p:nvPicPr>
        <p:blipFill>
          <a:blip r:embed="rId3" cstate="print">
            <a:extLst>
              <a:ext uri="{28A0092B-C50C-407E-A947-70E740481C1C}">
                <a14:useLocalDpi xmlns:a14="http://schemas.microsoft.com/office/drawing/2010/main" val="0"/>
              </a:ext>
            </a:extLst>
          </a:blip>
          <a:srcRect r="86363" b="44247"/>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1"/>
          </p:nvPr>
        </p:nvSpPr>
        <p:spPr/>
        <p:txBody>
          <a:bodyPr/>
          <a:lstStyle>
            <a:lvl1pPr>
              <a:defRPr/>
            </a:lvl1pPr>
          </a:lstStyle>
          <a:p>
            <a:fld id="{989EBC6A-14D0-466E-ADD7-3BBF0D4943CE}" type="slidenum">
              <a:rPr lang="en-US"/>
              <a:pPr/>
              <a:t>‹#›</a:t>
            </a:fld>
            <a:endParaRPr lang="en-US"/>
          </a:p>
        </p:txBody>
      </p:sp>
      <p:sp>
        <p:nvSpPr>
          <p:cNvPr id="6" name="Rectangle 5"/>
          <p:cNvSpPr/>
          <p:nvPr userDrawn="1"/>
        </p:nvSpPr>
        <p:spPr>
          <a:xfrm>
            <a:off x="1547664" y="6110357"/>
            <a:ext cx="4572000" cy="707886"/>
          </a:xfrm>
          <a:prstGeom prst="rect">
            <a:avLst/>
          </a:prstGeom>
        </p:spPr>
        <p:txBody>
          <a:bodyPr>
            <a:spAutoFit/>
          </a:bodyPr>
          <a:lstStyle/>
          <a:p>
            <a:pPr eaLnBrk="0" hangingPunct="0">
              <a:lnSpc>
                <a:spcPts val="2400"/>
              </a:lnSpc>
              <a:spcBef>
                <a:spcPct val="0"/>
              </a:spcBef>
              <a:buClr>
                <a:schemeClr val="tx1"/>
              </a:buClr>
            </a:pPr>
            <a:r>
              <a:rPr lang="en-US" sz="1400" dirty="0" smtClean="0"/>
              <a:t>Agenda item 2.2.</a:t>
            </a:r>
          </a:p>
          <a:p>
            <a:pPr eaLnBrk="0" hangingPunct="0">
              <a:lnSpc>
                <a:spcPts val="2400"/>
              </a:lnSpc>
              <a:spcBef>
                <a:spcPct val="0"/>
              </a:spcBef>
              <a:buClr>
                <a:schemeClr val="tx1"/>
              </a:buClr>
            </a:pPr>
            <a:r>
              <a:rPr lang="en-US" sz="1400" dirty="0" smtClean="0"/>
              <a:t>Paragraph 5 of the annotated agenda</a:t>
            </a:r>
            <a:endParaRPr lang="de-DE" sz="1400" dirty="0"/>
          </a:p>
        </p:txBody>
      </p:sp>
    </p:spTree>
    <p:extLst>
      <p:ext uri="{BB962C8B-B14F-4D97-AF65-F5344CB8AC3E}">
        <p14:creationId xmlns:p14="http://schemas.microsoft.com/office/powerpoint/2010/main" val="89889417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5" y="309563"/>
            <a:ext cx="1966913" cy="528161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35000" y="309563"/>
            <a:ext cx="5749925" cy="52816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1"/>
          </p:nvPr>
        </p:nvSpPr>
        <p:spPr/>
        <p:txBody>
          <a:bodyPr/>
          <a:lstStyle>
            <a:lvl1pPr>
              <a:defRPr/>
            </a:lvl1pPr>
          </a:lstStyle>
          <a:p>
            <a:fld id="{AE1C557E-8BC9-4E7C-83CA-DC4A91E6B4FA}" type="slidenum">
              <a:rPr lang="en-US"/>
              <a:pPr/>
              <a:t>‹#›</a:t>
            </a:fld>
            <a:endParaRPr lang="en-US"/>
          </a:p>
        </p:txBody>
      </p:sp>
      <p:sp>
        <p:nvSpPr>
          <p:cNvPr id="6" name="Rectangle 5"/>
          <p:cNvSpPr/>
          <p:nvPr userDrawn="1"/>
        </p:nvSpPr>
        <p:spPr>
          <a:xfrm>
            <a:off x="1547664" y="6148457"/>
            <a:ext cx="4572000" cy="707886"/>
          </a:xfrm>
          <a:prstGeom prst="rect">
            <a:avLst/>
          </a:prstGeom>
        </p:spPr>
        <p:txBody>
          <a:bodyPr>
            <a:spAutoFit/>
          </a:bodyPr>
          <a:lstStyle/>
          <a:p>
            <a:pPr eaLnBrk="0" hangingPunct="0">
              <a:lnSpc>
                <a:spcPts val="2400"/>
              </a:lnSpc>
              <a:spcBef>
                <a:spcPct val="0"/>
              </a:spcBef>
              <a:buClr>
                <a:schemeClr val="tx1"/>
              </a:buClr>
            </a:pPr>
            <a:r>
              <a:rPr lang="en-US" sz="1400" dirty="0" smtClean="0"/>
              <a:t>Agenda item 2.2.</a:t>
            </a:r>
          </a:p>
          <a:p>
            <a:pPr eaLnBrk="0" hangingPunct="0">
              <a:lnSpc>
                <a:spcPts val="2400"/>
              </a:lnSpc>
              <a:spcBef>
                <a:spcPct val="0"/>
              </a:spcBef>
              <a:buClr>
                <a:schemeClr val="tx1"/>
              </a:buClr>
            </a:pPr>
            <a:r>
              <a:rPr lang="en-US" sz="1400" dirty="0" smtClean="0"/>
              <a:t>Paragraph 5 of the annotated agend</a:t>
            </a:r>
            <a:r>
              <a:rPr lang="en-US" sz="1600" dirty="0" smtClean="0"/>
              <a:t>a</a:t>
            </a:r>
            <a:endParaRPr lang="de-DE" sz="1600" dirty="0"/>
          </a:p>
        </p:txBody>
      </p:sp>
    </p:spTree>
    <p:extLst>
      <p:ext uri="{BB962C8B-B14F-4D97-AF65-F5344CB8AC3E}">
        <p14:creationId xmlns:p14="http://schemas.microsoft.com/office/powerpoint/2010/main" val="25723850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Slide Number Placeholder 4"/>
          <p:cNvSpPr>
            <a:spLocks noGrp="1"/>
          </p:cNvSpPr>
          <p:nvPr>
            <p:ph type="sldNum" sz="quarter" idx="11"/>
          </p:nvPr>
        </p:nvSpPr>
        <p:spPr/>
        <p:txBody>
          <a:bodyPr/>
          <a:lstStyle>
            <a:lvl1pPr>
              <a:defRPr/>
            </a:lvl1pPr>
          </a:lstStyle>
          <a:p>
            <a:fld id="{2500AE61-B9E6-4104-A64B-A3F3D1EE44A0}" type="slidenum">
              <a:rPr lang="en-US"/>
              <a:pPr/>
              <a:t>‹#›</a:t>
            </a:fld>
            <a:endParaRPr lang="en-US"/>
          </a:p>
        </p:txBody>
      </p:sp>
    </p:spTree>
    <p:extLst>
      <p:ext uri="{BB962C8B-B14F-4D97-AF65-F5344CB8AC3E}">
        <p14:creationId xmlns:p14="http://schemas.microsoft.com/office/powerpoint/2010/main" val="37971667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Slide Number Placeholder 4"/>
          <p:cNvSpPr>
            <a:spLocks noGrp="1"/>
          </p:cNvSpPr>
          <p:nvPr>
            <p:ph type="sldNum" sz="quarter" idx="11"/>
          </p:nvPr>
        </p:nvSpPr>
        <p:spPr/>
        <p:txBody>
          <a:bodyPr/>
          <a:lstStyle>
            <a:lvl1pPr>
              <a:defRPr/>
            </a:lvl1pPr>
          </a:lstStyle>
          <a:p>
            <a:fld id="{3C71CB98-256A-46CE-A441-29C7C4345C7B}" type="slidenum">
              <a:rPr lang="en-US"/>
              <a:pPr/>
              <a:t>‹#›</a:t>
            </a:fld>
            <a:endParaRPr lang="en-US"/>
          </a:p>
        </p:txBody>
      </p:sp>
      <p:sp>
        <p:nvSpPr>
          <p:cNvPr id="6" name="Rectangle 5"/>
          <p:cNvSpPr/>
          <p:nvPr userDrawn="1"/>
        </p:nvSpPr>
        <p:spPr>
          <a:xfrm>
            <a:off x="1490812" y="6150114"/>
            <a:ext cx="4572000" cy="707886"/>
          </a:xfrm>
          <a:prstGeom prst="rect">
            <a:avLst/>
          </a:prstGeom>
        </p:spPr>
        <p:txBody>
          <a:bodyPr>
            <a:spAutoFit/>
          </a:bodyPr>
          <a:lstStyle/>
          <a:p>
            <a:pPr eaLnBrk="0" hangingPunct="0">
              <a:lnSpc>
                <a:spcPts val="2400"/>
              </a:lnSpc>
              <a:spcBef>
                <a:spcPct val="0"/>
              </a:spcBef>
              <a:buClr>
                <a:schemeClr val="tx1"/>
              </a:buClr>
            </a:pPr>
            <a:r>
              <a:rPr lang="en-US" sz="1400" dirty="0" smtClean="0"/>
              <a:t>Agenda item 2.2.</a:t>
            </a:r>
          </a:p>
          <a:p>
            <a:pPr eaLnBrk="0" hangingPunct="0">
              <a:lnSpc>
                <a:spcPts val="2400"/>
              </a:lnSpc>
              <a:spcBef>
                <a:spcPct val="0"/>
              </a:spcBef>
              <a:buClr>
                <a:schemeClr val="tx1"/>
              </a:buClr>
            </a:pPr>
            <a:r>
              <a:rPr lang="en-US" sz="1400" dirty="0" smtClean="0"/>
              <a:t>Paragraph 5 of the annotated agenda</a:t>
            </a:r>
            <a:endParaRPr lang="de-DE" sz="1400" dirty="0"/>
          </a:p>
        </p:txBody>
      </p:sp>
    </p:spTree>
    <p:extLst>
      <p:ext uri="{BB962C8B-B14F-4D97-AF65-F5344CB8AC3E}">
        <p14:creationId xmlns:p14="http://schemas.microsoft.com/office/powerpoint/2010/main" val="40755280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35000"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5025"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11"/>
          </p:nvPr>
        </p:nvSpPr>
        <p:spPr/>
        <p:txBody>
          <a:bodyPr/>
          <a:lstStyle>
            <a:lvl1pPr>
              <a:defRPr/>
            </a:lvl1pPr>
          </a:lstStyle>
          <a:p>
            <a:fld id="{078BE9DB-8C42-465F-AF5A-29A04D5BDEF6}" type="slidenum">
              <a:rPr lang="en-US"/>
              <a:pPr/>
              <a:t>‹#›</a:t>
            </a:fld>
            <a:endParaRPr lang="en-US"/>
          </a:p>
        </p:txBody>
      </p:sp>
      <p:sp>
        <p:nvSpPr>
          <p:cNvPr id="7" name="Rectangle 6"/>
          <p:cNvSpPr/>
          <p:nvPr userDrawn="1"/>
        </p:nvSpPr>
        <p:spPr>
          <a:xfrm>
            <a:off x="1547664" y="6148457"/>
            <a:ext cx="4572000" cy="707886"/>
          </a:xfrm>
          <a:prstGeom prst="rect">
            <a:avLst/>
          </a:prstGeom>
        </p:spPr>
        <p:txBody>
          <a:bodyPr>
            <a:spAutoFit/>
          </a:bodyPr>
          <a:lstStyle/>
          <a:p>
            <a:pPr eaLnBrk="0" hangingPunct="0">
              <a:lnSpc>
                <a:spcPts val="2400"/>
              </a:lnSpc>
              <a:spcBef>
                <a:spcPct val="0"/>
              </a:spcBef>
              <a:buClr>
                <a:schemeClr val="tx1"/>
              </a:buClr>
            </a:pPr>
            <a:r>
              <a:rPr lang="en-US" sz="1400" dirty="0" smtClean="0"/>
              <a:t>Agenda item 2.2.</a:t>
            </a:r>
          </a:p>
          <a:p>
            <a:pPr eaLnBrk="0" hangingPunct="0">
              <a:lnSpc>
                <a:spcPts val="2400"/>
              </a:lnSpc>
              <a:spcBef>
                <a:spcPct val="0"/>
              </a:spcBef>
              <a:buClr>
                <a:schemeClr val="tx1"/>
              </a:buClr>
            </a:pPr>
            <a:r>
              <a:rPr lang="en-US" sz="1400" dirty="0" smtClean="0"/>
              <a:t>Paragraph 5 of the annotated agenda</a:t>
            </a:r>
            <a:endParaRPr lang="de-DE" sz="1400" dirty="0"/>
          </a:p>
        </p:txBody>
      </p:sp>
    </p:spTree>
    <p:extLst>
      <p:ext uri="{BB962C8B-B14F-4D97-AF65-F5344CB8AC3E}">
        <p14:creationId xmlns:p14="http://schemas.microsoft.com/office/powerpoint/2010/main" val="240698539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8" name="Slide Number Placeholder 7"/>
          <p:cNvSpPr>
            <a:spLocks noGrp="1"/>
          </p:cNvSpPr>
          <p:nvPr>
            <p:ph type="sldNum" sz="quarter" idx="11"/>
          </p:nvPr>
        </p:nvSpPr>
        <p:spPr/>
        <p:txBody>
          <a:bodyPr/>
          <a:lstStyle>
            <a:lvl1pPr>
              <a:defRPr/>
            </a:lvl1pPr>
          </a:lstStyle>
          <a:p>
            <a:fld id="{31B21C3B-EF0D-4B1E-BE09-C202E7E0B742}" type="slidenum">
              <a:rPr lang="en-US"/>
              <a:pPr/>
              <a:t>‹#›</a:t>
            </a:fld>
            <a:endParaRPr lang="en-US"/>
          </a:p>
        </p:txBody>
      </p:sp>
      <p:sp>
        <p:nvSpPr>
          <p:cNvPr id="9" name="Rectangle 8"/>
          <p:cNvSpPr/>
          <p:nvPr userDrawn="1"/>
        </p:nvSpPr>
        <p:spPr>
          <a:xfrm>
            <a:off x="1547664" y="6150114"/>
            <a:ext cx="4572000" cy="707886"/>
          </a:xfrm>
          <a:prstGeom prst="rect">
            <a:avLst/>
          </a:prstGeom>
        </p:spPr>
        <p:txBody>
          <a:bodyPr>
            <a:spAutoFit/>
          </a:bodyPr>
          <a:lstStyle/>
          <a:p>
            <a:pPr eaLnBrk="0" hangingPunct="0">
              <a:lnSpc>
                <a:spcPts val="2400"/>
              </a:lnSpc>
              <a:spcBef>
                <a:spcPct val="0"/>
              </a:spcBef>
              <a:buClr>
                <a:schemeClr val="tx1"/>
              </a:buClr>
            </a:pPr>
            <a:r>
              <a:rPr lang="en-US" sz="1400" dirty="0" smtClean="0"/>
              <a:t>Agenda item 2.2</a:t>
            </a:r>
          </a:p>
          <a:p>
            <a:pPr eaLnBrk="0" hangingPunct="0">
              <a:lnSpc>
                <a:spcPts val="2400"/>
              </a:lnSpc>
              <a:spcBef>
                <a:spcPct val="0"/>
              </a:spcBef>
              <a:buClr>
                <a:schemeClr val="tx1"/>
              </a:buClr>
            </a:pPr>
            <a:r>
              <a:rPr lang="en-US" sz="1400" dirty="0" smtClean="0"/>
              <a:t>Paragraph 5 of the annotated agenda</a:t>
            </a:r>
            <a:endParaRPr lang="de-DE" sz="1400" dirty="0"/>
          </a:p>
        </p:txBody>
      </p:sp>
    </p:spTree>
    <p:extLst>
      <p:ext uri="{BB962C8B-B14F-4D97-AF65-F5344CB8AC3E}">
        <p14:creationId xmlns:p14="http://schemas.microsoft.com/office/powerpoint/2010/main" val="170285543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4" name="Slide Number Placeholder 3"/>
          <p:cNvSpPr>
            <a:spLocks noGrp="1"/>
          </p:cNvSpPr>
          <p:nvPr>
            <p:ph type="sldNum" sz="quarter" idx="11"/>
          </p:nvPr>
        </p:nvSpPr>
        <p:spPr/>
        <p:txBody>
          <a:bodyPr/>
          <a:lstStyle>
            <a:lvl1pPr>
              <a:defRPr/>
            </a:lvl1pPr>
          </a:lstStyle>
          <a:p>
            <a:fld id="{C7690858-078A-4AF3-A1CB-85BAACEB656D}" type="slidenum">
              <a:rPr lang="en-US"/>
              <a:pPr/>
              <a:t>‹#›</a:t>
            </a:fld>
            <a:endParaRPr lang="en-US"/>
          </a:p>
        </p:txBody>
      </p:sp>
      <p:sp>
        <p:nvSpPr>
          <p:cNvPr id="5" name="Rectangle 4"/>
          <p:cNvSpPr/>
          <p:nvPr userDrawn="1"/>
        </p:nvSpPr>
        <p:spPr>
          <a:xfrm>
            <a:off x="1547664" y="6148457"/>
            <a:ext cx="4572000" cy="707886"/>
          </a:xfrm>
          <a:prstGeom prst="rect">
            <a:avLst/>
          </a:prstGeom>
        </p:spPr>
        <p:txBody>
          <a:bodyPr>
            <a:spAutoFit/>
          </a:bodyPr>
          <a:lstStyle/>
          <a:p>
            <a:pPr eaLnBrk="0" hangingPunct="0">
              <a:lnSpc>
                <a:spcPts val="2400"/>
              </a:lnSpc>
              <a:spcBef>
                <a:spcPct val="0"/>
              </a:spcBef>
              <a:buClr>
                <a:schemeClr val="tx1"/>
              </a:buClr>
            </a:pPr>
            <a:r>
              <a:rPr lang="en-US" sz="1400" dirty="0" smtClean="0"/>
              <a:t>Agenda item 2.2.</a:t>
            </a:r>
          </a:p>
          <a:p>
            <a:pPr eaLnBrk="0" hangingPunct="0">
              <a:lnSpc>
                <a:spcPts val="2400"/>
              </a:lnSpc>
              <a:spcBef>
                <a:spcPct val="0"/>
              </a:spcBef>
              <a:buClr>
                <a:schemeClr val="tx1"/>
              </a:buClr>
            </a:pPr>
            <a:r>
              <a:rPr lang="en-US" sz="1400" dirty="0" smtClean="0"/>
              <a:t>Paragraph 5 of the annotated agenda</a:t>
            </a:r>
            <a:endParaRPr lang="de-DE" sz="1400" dirty="0"/>
          </a:p>
        </p:txBody>
      </p:sp>
    </p:spTree>
    <p:extLst>
      <p:ext uri="{BB962C8B-B14F-4D97-AF65-F5344CB8AC3E}">
        <p14:creationId xmlns:p14="http://schemas.microsoft.com/office/powerpoint/2010/main" val="4496756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fld id="{90B86019-6B5F-49BC-96C0-E1585E845644}" type="slidenum">
              <a:rPr lang="en-US"/>
              <a:pPr/>
              <a:t>‹#›</a:t>
            </a:fld>
            <a:endParaRPr lang="en-US"/>
          </a:p>
        </p:txBody>
      </p:sp>
      <p:sp>
        <p:nvSpPr>
          <p:cNvPr id="4" name="Rectangle 3"/>
          <p:cNvSpPr/>
          <p:nvPr userDrawn="1"/>
        </p:nvSpPr>
        <p:spPr>
          <a:xfrm>
            <a:off x="1547664" y="6150114"/>
            <a:ext cx="4572000" cy="707886"/>
          </a:xfrm>
          <a:prstGeom prst="rect">
            <a:avLst/>
          </a:prstGeom>
        </p:spPr>
        <p:txBody>
          <a:bodyPr>
            <a:spAutoFit/>
          </a:bodyPr>
          <a:lstStyle/>
          <a:p>
            <a:pPr eaLnBrk="0" hangingPunct="0">
              <a:lnSpc>
                <a:spcPts val="2400"/>
              </a:lnSpc>
              <a:spcBef>
                <a:spcPct val="0"/>
              </a:spcBef>
              <a:buClr>
                <a:schemeClr val="tx1"/>
              </a:buClr>
            </a:pPr>
            <a:r>
              <a:rPr lang="en-US" sz="1400" dirty="0" smtClean="0"/>
              <a:t>Agenda item 2.2.</a:t>
            </a:r>
          </a:p>
          <a:p>
            <a:pPr eaLnBrk="0" hangingPunct="0">
              <a:lnSpc>
                <a:spcPts val="2400"/>
              </a:lnSpc>
              <a:spcBef>
                <a:spcPct val="0"/>
              </a:spcBef>
              <a:buClr>
                <a:schemeClr val="tx1"/>
              </a:buClr>
            </a:pPr>
            <a:r>
              <a:rPr lang="en-US" sz="1400" dirty="0" smtClean="0"/>
              <a:t>Paragraph 5 of the annotated agenda</a:t>
            </a:r>
            <a:endParaRPr lang="de-DE" sz="1400" dirty="0"/>
          </a:p>
        </p:txBody>
      </p:sp>
    </p:spTree>
    <p:extLst>
      <p:ext uri="{BB962C8B-B14F-4D97-AF65-F5344CB8AC3E}">
        <p14:creationId xmlns:p14="http://schemas.microsoft.com/office/powerpoint/2010/main" val="30420792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5"/>
          <p:cNvSpPr>
            <a:spLocks noGrp="1"/>
          </p:cNvSpPr>
          <p:nvPr>
            <p:ph type="sldNum" sz="quarter" idx="11"/>
          </p:nvPr>
        </p:nvSpPr>
        <p:spPr/>
        <p:txBody>
          <a:bodyPr/>
          <a:lstStyle>
            <a:lvl1pPr>
              <a:defRPr/>
            </a:lvl1pPr>
          </a:lstStyle>
          <a:p>
            <a:fld id="{85F7B728-ABE1-471A-A9E1-2A90FC66A5BD}" type="slidenum">
              <a:rPr lang="en-US"/>
              <a:pPr/>
              <a:t>‹#›</a:t>
            </a:fld>
            <a:endParaRPr lang="en-US"/>
          </a:p>
        </p:txBody>
      </p:sp>
      <p:sp>
        <p:nvSpPr>
          <p:cNvPr id="7" name="Rectangle 6"/>
          <p:cNvSpPr/>
          <p:nvPr userDrawn="1"/>
        </p:nvSpPr>
        <p:spPr>
          <a:xfrm>
            <a:off x="1547664" y="6150114"/>
            <a:ext cx="4572000" cy="707886"/>
          </a:xfrm>
          <a:prstGeom prst="rect">
            <a:avLst/>
          </a:prstGeom>
        </p:spPr>
        <p:txBody>
          <a:bodyPr>
            <a:spAutoFit/>
          </a:bodyPr>
          <a:lstStyle/>
          <a:p>
            <a:pPr eaLnBrk="0" hangingPunct="0">
              <a:lnSpc>
                <a:spcPts val="2400"/>
              </a:lnSpc>
              <a:spcBef>
                <a:spcPct val="0"/>
              </a:spcBef>
              <a:buClr>
                <a:schemeClr val="tx1"/>
              </a:buClr>
            </a:pPr>
            <a:r>
              <a:rPr lang="en-US" sz="1400" dirty="0" smtClean="0"/>
              <a:t>Agenda item 2.2.</a:t>
            </a:r>
          </a:p>
          <a:p>
            <a:pPr eaLnBrk="0" hangingPunct="0">
              <a:lnSpc>
                <a:spcPts val="2400"/>
              </a:lnSpc>
              <a:spcBef>
                <a:spcPct val="0"/>
              </a:spcBef>
              <a:buClr>
                <a:schemeClr val="tx1"/>
              </a:buClr>
            </a:pPr>
            <a:r>
              <a:rPr lang="en-US" sz="1400" dirty="0" smtClean="0"/>
              <a:t>Paragraph 5 of the annotated agenda</a:t>
            </a:r>
            <a:endParaRPr lang="de-DE" sz="1400" dirty="0"/>
          </a:p>
        </p:txBody>
      </p:sp>
    </p:spTree>
    <p:extLst>
      <p:ext uri="{BB962C8B-B14F-4D97-AF65-F5344CB8AC3E}">
        <p14:creationId xmlns:p14="http://schemas.microsoft.com/office/powerpoint/2010/main" val="288191398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Slide Number Placeholder 5"/>
          <p:cNvSpPr>
            <a:spLocks noGrp="1"/>
          </p:cNvSpPr>
          <p:nvPr>
            <p:ph type="sldNum" sz="quarter" idx="11"/>
          </p:nvPr>
        </p:nvSpPr>
        <p:spPr/>
        <p:txBody>
          <a:bodyPr/>
          <a:lstStyle>
            <a:lvl1pPr>
              <a:defRPr/>
            </a:lvl1pPr>
          </a:lstStyle>
          <a:p>
            <a:fld id="{AC4ACA6C-DE5A-4335-9520-6777D5662268}" type="slidenum">
              <a:rPr lang="en-US"/>
              <a:pPr/>
              <a:t>‹#›</a:t>
            </a:fld>
            <a:endParaRPr lang="en-US"/>
          </a:p>
        </p:txBody>
      </p:sp>
      <p:sp>
        <p:nvSpPr>
          <p:cNvPr id="7" name="Rectangle 6"/>
          <p:cNvSpPr/>
          <p:nvPr userDrawn="1"/>
        </p:nvSpPr>
        <p:spPr>
          <a:xfrm>
            <a:off x="1475656" y="6150114"/>
            <a:ext cx="4572000" cy="707886"/>
          </a:xfrm>
          <a:prstGeom prst="rect">
            <a:avLst/>
          </a:prstGeom>
        </p:spPr>
        <p:txBody>
          <a:bodyPr>
            <a:spAutoFit/>
          </a:bodyPr>
          <a:lstStyle/>
          <a:p>
            <a:pPr eaLnBrk="0" hangingPunct="0">
              <a:lnSpc>
                <a:spcPts val="2400"/>
              </a:lnSpc>
              <a:spcBef>
                <a:spcPct val="0"/>
              </a:spcBef>
              <a:buClr>
                <a:schemeClr val="tx1"/>
              </a:buClr>
            </a:pPr>
            <a:r>
              <a:rPr lang="en-US" sz="1400" dirty="0" smtClean="0"/>
              <a:t>Agenda item 2.2.</a:t>
            </a:r>
          </a:p>
          <a:p>
            <a:pPr eaLnBrk="0" hangingPunct="0">
              <a:lnSpc>
                <a:spcPts val="2400"/>
              </a:lnSpc>
              <a:spcBef>
                <a:spcPct val="0"/>
              </a:spcBef>
              <a:buClr>
                <a:schemeClr val="tx1"/>
              </a:buClr>
            </a:pPr>
            <a:r>
              <a:rPr lang="en-US" sz="1400" dirty="0" smtClean="0"/>
              <a:t>Paragraph 5 of the annotated agenda</a:t>
            </a:r>
            <a:endParaRPr lang="de-DE" sz="1400" dirty="0"/>
          </a:p>
        </p:txBody>
      </p:sp>
    </p:spTree>
    <p:extLst>
      <p:ext uri="{BB962C8B-B14F-4D97-AF65-F5344CB8AC3E}">
        <p14:creationId xmlns:p14="http://schemas.microsoft.com/office/powerpoint/2010/main" val="8264246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1050" name="Rectangle 26"/>
          <p:cNvSpPr>
            <a:spLocks noChangeArrowheads="1"/>
          </p:cNvSpPr>
          <p:nvPr/>
        </p:nvSpPr>
        <p:spPr bwMode="auto">
          <a:xfrm>
            <a:off x="0" y="1263650"/>
            <a:ext cx="136525" cy="43259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Rectangle 27"/>
          <p:cNvSpPr>
            <a:spLocks noChangeArrowheads="1"/>
          </p:cNvSpPr>
          <p:nvPr/>
        </p:nvSpPr>
        <p:spPr bwMode="auto">
          <a:xfrm>
            <a:off x="9007475" y="1263650"/>
            <a:ext cx="136525" cy="432593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Rectangle 28"/>
          <p:cNvSpPr>
            <a:spLocks noGrp="1" noChangeArrowheads="1"/>
          </p:cNvSpPr>
          <p:nvPr>
            <p:ph type="title"/>
          </p:nvPr>
        </p:nvSpPr>
        <p:spPr bwMode="auto">
          <a:xfrm>
            <a:off x="635000" y="309563"/>
            <a:ext cx="7869238"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053" name="Rectangle 29"/>
          <p:cNvSpPr>
            <a:spLocks noGrp="1" noChangeArrowheads="1"/>
          </p:cNvSpPr>
          <p:nvPr>
            <p:ph type="body" idx="1"/>
          </p:nvPr>
        </p:nvSpPr>
        <p:spPr bwMode="auto">
          <a:xfrm>
            <a:off x="635000" y="1263650"/>
            <a:ext cx="786765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57" name="Line 33"/>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8" name="Line 34"/>
          <p:cNvSpPr>
            <a:spLocks noChangeShapeType="1"/>
          </p:cNvSpPr>
          <p:nvPr/>
        </p:nvSpPr>
        <p:spPr bwMode="auto">
          <a:xfrm>
            <a:off x="631825" y="6078538"/>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73" name="Rectangle 49"/>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atin typeface="Times New Roman" pitchFamily="18" charset="0"/>
              </a:defRPr>
            </a:lvl1pPr>
          </a:lstStyle>
          <a:p>
            <a:fld id="{C0A731E6-F994-4CF6-92A3-7E6F0F14177E}" type="slidenum">
              <a:rPr lang="en-US"/>
              <a:pPr/>
              <a:t>‹#›</a:t>
            </a:fld>
            <a:endParaRPr lang="en-US"/>
          </a:p>
        </p:txBody>
      </p:sp>
      <p:pic>
        <p:nvPicPr>
          <p:cNvPr id="1074" name="Picture 50" descr="unfccc-letter-es-e-header"/>
          <p:cNvPicPr preferRelativeResize="0">
            <a:picLocks noChangeAspect="1" noChangeArrowheads="1"/>
          </p:cNvPicPr>
          <p:nvPr userDrawn="1"/>
        </p:nvPicPr>
        <p:blipFill>
          <a:blip r:embed="rId13" cstate="print">
            <a:extLst>
              <a:ext uri="{28A0092B-C50C-407E-A947-70E740481C1C}">
                <a14:useLocalDpi xmlns:a14="http://schemas.microsoft.com/office/drawing/2010/main" val="0"/>
              </a:ext>
            </a:extLst>
          </a:blip>
          <a:srcRect r="86363" b="44247"/>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rtl="0" eaLnBrk="0" fontAlgn="base" hangingPunct="0">
        <a:lnSpc>
          <a:spcPts val="1500"/>
        </a:lnSpc>
        <a:spcBef>
          <a:spcPct val="0"/>
        </a:spcBef>
        <a:spcAft>
          <a:spcPct val="0"/>
        </a:spcAft>
        <a:defRPr sz="1200">
          <a:solidFill>
            <a:schemeClr val="tx2"/>
          </a:solidFill>
          <a:latin typeface="+mj-lt"/>
          <a:ea typeface="+mj-ea"/>
          <a:cs typeface="+mj-cs"/>
        </a:defRPr>
      </a:lvl1pPr>
      <a:lvl2pPr algn="l" rtl="0" eaLnBrk="0" fontAlgn="base" hangingPunct="0">
        <a:lnSpc>
          <a:spcPts val="1500"/>
        </a:lnSpc>
        <a:spcBef>
          <a:spcPct val="0"/>
        </a:spcBef>
        <a:spcAft>
          <a:spcPct val="0"/>
        </a:spcAft>
        <a:defRPr sz="1200">
          <a:solidFill>
            <a:schemeClr val="tx2"/>
          </a:solidFill>
          <a:latin typeface="Arial" charset="0"/>
        </a:defRPr>
      </a:lvl2pPr>
      <a:lvl3pPr algn="l" rtl="0" eaLnBrk="0" fontAlgn="base" hangingPunct="0">
        <a:lnSpc>
          <a:spcPts val="1500"/>
        </a:lnSpc>
        <a:spcBef>
          <a:spcPct val="0"/>
        </a:spcBef>
        <a:spcAft>
          <a:spcPct val="0"/>
        </a:spcAft>
        <a:defRPr sz="1200">
          <a:solidFill>
            <a:schemeClr val="tx2"/>
          </a:solidFill>
          <a:latin typeface="Arial" charset="0"/>
        </a:defRPr>
      </a:lvl3pPr>
      <a:lvl4pPr algn="l" rtl="0" eaLnBrk="0" fontAlgn="base" hangingPunct="0">
        <a:lnSpc>
          <a:spcPts val="1500"/>
        </a:lnSpc>
        <a:spcBef>
          <a:spcPct val="0"/>
        </a:spcBef>
        <a:spcAft>
          <a:spcPct val="0"/>
        </a:spcAft>
        <a:defRPr sz="1200">
          <a:solidFill>
            <a:schemeClr val="tx2"/>
          </a:solidFill>
          <a:latin typeface="Arial" charset="0"/>
        </a:defRPr>
      </a:lvl4pPr>
      <a:lvl5pPr algn="l" rtl="0" eaLnBrk="0" fontAlgn="base" hangingPunct="0">
        <a:lnSpc>
          <a:spcPts val="1500"/>
        </a:lnSpc>
        <a:spcBef>
          <a:spcPct val="0"/>
        </a:spcBef>
        <a:spcAft>
          <a:spcPct val="0"/>
        </a:spcAft>
        <a:defRPr sz="1200">
          <a:solidFill>
            <a:schemeClr val="tx2"/>
          </a:solidFill>
          <a:latin typeface="Arial" charset="0"/>
        </a:defRPr>
      </a:lvl5pPr>
      <a:lvl6pPr marL="457200" algn="l" rtl="0" eaLnBrk="0" fontAlgn="base" hangingPunct="0">
        <a:lnSpc>
          <a:spcPts val="1500"/>
        </a:lnSpc>
        <a:spcBef>
          <a:spcPct val="0"/>
        </a:spcBef>
        <a:spcAft>
          <a:spcPct val="0"/>
        </a:spcAft>
        <a:defRPr sz="1200">
          <a:solidFill>
            <a:schemeClr val="tx2"/>
          </a:solidFill>
          <a:latin typeface="Arial" charset="0"/>
        </a:defRPr>
      </a:lvl6pPr>
      <a:lvl7pPr marL="914400" algn="l" rtl="0" eaLnBrk="0" fontAlgn="base" hangingPunct="0">
        <a:lnSpc>
          <a:spcPts val="1500"/>
        </a:lnSpc>
        <a:spcBef>
          <a:spcPct val="0"/>
        </a:spcBef>
        <a:spcAft>
          <a:spcPct val="0"/>
        </a:spcAft>
        <a:defRPr sz="1200">
          <a:solidFill>
            <a:schemeClr val="tx2"/>
          </a:solidFill>
          <a:latin typeface="Arial" charset="0"/>
        </a:defRPr>
      </a:lvl7pPr>
      <a:lvl8pPr marL="1371600" algn="l" rtl="0" eaLnBrk="0" fontAlgn="base" hangingPunct="0">
        <a:lnSpc>
          <a:spcPts val="1500"/>
        </a:lnSpc>
        <a:spcBef>
          <a:spcPct val="0"/>
        </a:spcBef>
        <a:spcAft>
          <a:spcPct val="0"/>
        </a:spcAft>
        <a:defRPr sz="1200">
          <a:solidFill>
            <a:schemeClr val="tx2"/>
          </a:solidFill>
          <a:latin typeface="Arial" charset="0"/>
        </a:defRPr>
      </a:lvl8pPr>
      <a:lvl9pPr marL="1828800" algn="l" rtl="0" eaLnBrk="0" fontAlgn="base" hangingPunct="0">
        <a:lnSpc>
          <a:spcPts val="1500"/>
        </a:lnSpc>
        <a:spcBef>
          <a:spcPct val="0"/>
        </a:spcBef>
        <a:spcAft>
          <a:spcPct val="0"/>
        </a:spcAft>
        <a:defRPr sz="1200">
          <a:solidFill>
            <a:schemeClr val="tx2"/>
          </a:solidFill>
          <a:latin typeface="Arial" charset="0"/>
        </a:defRPr>
      </a:lvl9pPr>
    </p:titleStyle>
    <p:bodyStyle>
      <a:lvl1pPr marL="269875" indent="-269875" algn="l" rtl="0" eaLnBrk="0" fontAlgn="base" hangingPunct="0">
        <a:lnSpc>
          <a:spcPts val="2400"/>
        </a:lnSpc>
        <a:spcBef>
          <a:spcPct val="0"/>
        </a:spcBef>
        <a:spcAft>
          <a:spcPct val="0"/>
        </a:spcAft>
        <a:buClr>
          <a:schemeClr val="tx1"/>
        </a:buClr>
        <a:buChar char="•"/>
        <a:defRPr sz="1500">
          <a:solidFill>
            <a:schemeClr val="tx1"/>
          </a:solidFill>
          <a:latin typeface="+mn-lt"/>
          <a:ea typeface="+mn-ea"/>
          <a:cs typeface="+mn-cs"/>
        </a:defRPr>
      </a:lvl1pPr>
      <a:lvl2pPr marL="628650" indent="-357188" algn="l" rtl="0" eaLnBrk="0" fontAlgn="base" hangingPunct="0">
        <a:lnSpc>
          <a:spcPts val="2400"/>
        </a:lnSpc>
        <a:spcBef>
          <a:spcPct val="0"/>
        </a:spcBef>
        <a:spcAft>
          <a:spcPct val="0"/>
        </a:spcAft>
        <a:buClr>
          <a:schemeClr val="tx1"/>
        </a:buClr>
        <a:buAutoNum type="alphaLcParenR"/>
        <a:defRPr sz="1500">
          <a:solidFill>
            <a:schemeClr val="tx1"/>
          </a:solidFill>
          <a:latin typeface="+mn-lt"/>
        </a:defRPr>
      </a:lvl2pPr>
      <a:lvl3pPr marL="900113" indent="-269875" algn="l" rtl="0" eaLnBrk="0" fontAlgn="base" hangingPunct="0">
        <a:lnSpc>
          <a:spcPts val="2400"/>
        </a:lnSpc>
        <a:spcBef>
          <a:spcPct val="0"/>
        </a:spcBef>
        <a:spcAft>
          <a:spcPct val="0"/>
        </a:spcAft>
        <a:buClr>
          <a:schemeClr val="tx1"/>
        </a:buClr>
        <a:buChar char="•"/>
        <a:defRPr sz="1500">
          <a:solidFill>
            <a:schemeClr val="tx1"/>
          </a:solidFill>
          <a:latin typeface="+mn-lt"/>
        </a:defRPr>
      </a:lvl3pPr>
      <a:lvl4pPr marL="1169988" indent="-268288" algn="l" rtl="0" eaLnBrk="0" fontAlgn="base" hangingPunct="0">
        <a:lnSpc>
          <a:spcPts val="2400"/>
        </a:lnSpc>
        <a:spcBef>
          <a:spcPct val="0"/>
        </a:spcBef>
        <a:spcAft>
          <a:spcPct val="0"/>
        </a:spcAft>
        <a:buClr>
          <a:schemeClr val="tx1"/>
        </a:buClr>
        <a:buChar char="•"/>
        <a:defRPr sz="1500">
          <a:solidFill>
            <a:schemeClr val="tx1"/>
          </a:solidFill>
          <a:latin typeface="+mn-lt"/>
        </a:defRPr>
      </a:lvl4pPr>
      <a:lvl5pPr marL="14382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5pPr>
      <a:lvl6pPr marL="18954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6pPr>
      <a:lvl7pPr marL="23526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7pPr>
      <a:lvl8pPr marL="28098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8pPr>
      <a:lvl9pPr marL="32670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6"/>
          <p:cNvSpPr>
            <a:spLocks noGrp="1" noChangeArrowheads="1"/>
          </p:cNvSpPr>
          <p:nvPr>
            <p:ph type="dt" sz="quarter" idx="2"/>
          </p:nvPr>
        </p:nvSpPr>
        <p:spPr>
          <a:xfrm>
            <a:off x="3272482" y="6381328"/>
            <a:ext cx="5230813" cy="179388"/>
          </a:xfrm>
        </p:spPr>
        <p:txBody>
          <a:bodyPr/>
          <a:lstStyle/>
          <a:p>
            <a:r>
              <a:rPr lang="en-US" dirty="0"/>
              <a:t>SDM </a:t>
            </a:r>
            <a:r>
              <a:rPr lang="en-US" dirty="0" err="1"/>
              <a:t>programme</a:t>
            </a:r>
            <a:endParaRPr lang="de-DE" dirty="0"/>
          </a:p>
        </p:txBody>
      </p:sp>
      <p:sp>
        <p:nvSpPr>
          <p:cNvPr id="161794" name="Rectangle 2"/>
          <p:cNvSpPr>
            <a:spLocks noGrp="1" noChangeArrowheads="1"/>
          </p:cNvSpPr>
          <p:nvPr>
            <p:ph type="ctrTitle"/>
          </p:nvPr>
        </p:nvSpPr>
        <p:spPr>
          <a:xfrm>
            <a:off x="627063" y="2368104"/>
            <a:ext cx="7881937" cy="1204912"/>
          </a:xfrm>
        </p:spPr>
        <p:txBody>
          <a:bodyPr/>
          <a:lstStyle/>
          <a:p>
            <a:r>
              <a:rPr lang="de-DE" dirty="0" smtClean="0"/>
              <a:t>CDM‘s contribution to global climate action; its sucesses and further contribution </a:t>
            </a:r>
            <a:r>
              <a:rPr lang="de-DE" sz="1800" dirty="0" smtClean="0"/>
              <a:t/>
            </a:r>
            <a:br>
              <a:rPr lang="de-DE" sz="1800" dirty="0" smtClean="0"/>
            </a:br>
            <a:endParaRPr lang="de-DE" i="1" dirty="0"/>
          </a:p>
        </p:txBody>
      </p:sp>
      <p:sp>
        <p:nvSpPr>
          <p:cNvPr id="161798" name="Rectangle 6"/>
          <p:cNvSpPr>
            <a:spLocks noChangeArrowheads="1"/>
          </p:cNvSpPr>
          <p:nvPr/>
        </p:nvSpPr>
        <p:spPr bwMode="auto">
          <a:xfrm>
            <a:off x="630238" y="4221163"/>
            <a:ext cx="7881937"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eaLnBrk="0" hangingPunct="0">
              <a:lnSpc>
                <a:spcPts val="2400"/>
              </a:lnSpc>
              <a:spcBef>
                <a:spcPct val="0"/>
              </a:spcBef>
              <a:buClr>
                <a:schemeClr val="tx1"/>
              </a:buClr>
            </a:pPr>
            <a:r>
              <a:rPr lang="en-US" sz="1600" dirty="0">
                <a:solidFill>
                  <a:srgbClr val="FFFFFF"/>
                </a:solidFill>
              </a:rPr>
              <a:t>Fatima-Zahra </a:t>
            </a:r>
            <a:r>
              <a:rPr lang="en-US" sz="1600" dirty="0" err="1">
                <a:solidFill>
                  <a:srgbClr val="FFFFFF"/>
                </a:solidFill>
              </a:rPr>
              <a:t>Taibi</a:t>
            </a:r>
            <a:r>
              <a:rPr lang="en-GB" sz="1600" b="1">
                <a:solidFill>
                  <a:srgbClr val="FFFFFF"/>
                </a:solidFill>
              </a:rPr>
              <a:t>, UNFCCC secretariat</a:t>
            </a:r>
            <a:endParaRPr lang="en-US" sz="1600" b="1" smtClean="0">
              <a:solidFill>
                <a:schemeClr val="bg1"/>
              </a:solidFill>
            </a:endParaRPr>
          </a:p>
          <a:p>
            <a:pPr eaLnBrk="0" hangingPunct="0">
              <a:lnSpc>
                <a:spcPts val="2400"/>
              </a:lnSpc>
              <a:spcBef>
                <a:spcPct val="0"/>
              </a:spcBef>
              <a:buClr>
                <a:schemeClr val="tx1"/>
              </a:buClr>
            </a:pPr>
            <a:r>
              <a:rPr lang="en-US" sz="1600" b="1" dirty="0" smtClean="0">
                <a:solidFill>
                  <a:schemeClr val="bg1"/>
                </a:solidFill>
              </a:rPr>
              <a:t>Regional </a:t>
            </a:r>
            <a:r>
              <a:rPr lang="en-US" sz="1600" b="1" dirty="0">
                <a:solidFill>
                  <a:schemeClr val="bg1"/>
                </a:solidFill>
              </a:rPr>
              <a:t>Workshop on CDM and NAMAs for Latin America and the Caribbean </a:t>
            </a:r>
            <a:br>
              <a:rPr lang="en-US" sz="1600" b="1" dirty="0">
                <a:solidFill>
                  <a:schemeClr val="bg1"/>
                </a:solidFill>
              </a:rPr>
            </a:br>
            <a:r>
              <a:rPr lang="en-US" sz="1600" dirty="0">
                <a:solidFill>
                  <a:schemeClr val="bg1"/>
                </a:solidFill>
              </a:rPr>
              <a:t>Bogotá, Colombia</a:t>
            </a:r>
            <a:endParaRPr lang="de-DE" sz="16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Background</a:t>
            </a:r>
            <a:endParaRPr lang="en-US" sz="2400" dirty="0"/>
          </a:p>
        </p:txBody>
      </p:sp>
      <p:sp>
        <p:nvSpPr>
          <p:cNvPr id="3" name="Content Placeholder 2"/>
          <p:cNvSpPr>
            <a:spLocks noGrp="1"/>
          </p:cNvSpPr>
          <p:nvPr>
            <p:ph idx="1"/>
          </p:nvPr>
        </p:nvSpPr>
        <p:spPr>
          <a:xfrm>
            <a:off x="635000" y="836712"/>
            <a:ext cx="4729088" cy="2021333"/>
          </a:xfrm>
        </p:spPr>
        <p:txBody>
          <a:bodyPr/>
          <a:lstStyle/>
          <a:p>
            <a:r>
              <a:rPr lang="en-US" sz="1800" dirty="0" smtClean="0"/>
              <a:t>The CDM was established as a “flexible mechanism” by the Kyoto Protocol, to help ANNEX I Parties to meet their </a:t>
            </a:r>
            <a:r>
              <a:rPr lang="en-US" sz="1800" dirty="0" smtClean="0">
                <a:solidFill>
                  <a:schemeClr val="tx2"/>
                </a:solidFill>
              </a:rPr>
              <a:t>emission reduction commitments</a:t>
            </a:r>
            <a:r>
              <a:rPr lang="en-US" sz="1800" dirty="0" smtClean="0"/>
              <a:t>, while bringing </a:t>
            </a:r>
            <a:r>
              <a:rPr lang="en-US" sz="1800" dirty="0" smtClean="0">
                <a:solidFill>
                  <a:schemeClr val="tx2"/>
                </a:solidFill>
              </a:rPr>
              <a:t>sustainable development benefits </a:t>
            </a:r>
            <a:r>
              <a:rPr lang="en-US" sz="1800" dirty="0" smtClean="0"/>
              <a:t>to the CDM host countries.</a:t>
            </a:r>
          </a:p>
          <a:p>
            <a:endParaRPr lang="en-US" sz="1800" dirty="0" smtClean="0"/>
          </a:p>
          <a:p>
            <a:r>
              <a:rPr lang="en-US" sz="1800" dirty="0" smtClean="0"/>
              <a:t>It was the </a:t>
            </a:r>
            <a:r>
              <a:rPr lang="en-US" sz="1800" u="sng" dirty="0" smtClean="0"/>
              <a:t>first undertaking of its kind in the world</a:t>
            </a:r>
            <a:r>
              <a:rPr lang="en-US" sz="1800" dirty="0" smtClean="0"/>
              <a:t>. The first truly global mechanism in a new carbon market.</a:t>
            </a:r>
          </a:p>
        </p:txBody>
      </p:sp>
      <p:sp>
        <p:nvSpPr>
          <p:cNvPr id="4" name="Slide Number Placeholder 3"/>
          <p:cNvSpPr>
            <a:spLocks noGrp="1"/>
          </p:cNvSpPr>
          <p:nvPr>
            <p:ph type="sldNum" sz="quarter" idx="11"/>
          </p:nvPr>
        </p:nvSpPr>
        <p:spPr/>
        <p:txBody>
          <a:bodyPr/>
          <a:lstStyle/>
          <a:p>
            <a:fld id="{2500AE61-B9E6-4104-A64B-A3F3D1EE44A0}" type="slidenum">
              <a:rPr lang="en-US" smtClean="0"/>
              <a:pPr/>
              <a:t>2</a:t>
            </a:fld>
            <a:endParaRPr lang="en-US"/>
          </a:p>
        </p:txBody>
      </p:sp>
      <p:sp>
        <p:nvSpPr>
          <p:cNvPr id="5" name="Content Placeholder 2"/>
          <p:cNvSpPr txBox="1">
            <a:spLocks/>
          </p:cNvSpPr>
          <p:nvPr/>
        </p:nvSpPr>
        <p:spPr bwMode="auto">
          <a:xfrm>
            <a:off x="2987824" y="3573016"/>
            <a:ext cx="5737200"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269875" indent="-269875" algn="l" rtl="0" eaLnBrk="0" fontAlgn="base" hangingPunct="0">
              <a:lnSpc>
                <a:spcPts val="2400"/>
              </a:lnSpc>
              <a:spcBef>
                <a:spcPct val="0"/>
              </a:spcBef>
              <a:spcAft>
                <a:spcPct val="0"/>
              </a:spcAft>
              <a:buClr>
                <a:schemeClr val="tx1"/>
              </a:buClr>
              <a:buChar char="•"/>
              <a:defRPr sz="1500">
                <a:solidFill>
                  <a:schemeClr val="tx1"/>
                </a:solidFill>
                <a:latin typeface="+mn-lt"/>
                <a:ea typeface="+mn-ea"/>
                <a:cs typeface="+mn-cs"/>
              </a:defRPr>
            </a:lvl1pPr>
            <a:lvl2pPr marL="628650" indent="-357188" algn="l" rtl="0" eaLnBrk="0" fontAlgn="base" hangingPunct="0">
              <a:lnSpc>
                <a:spcPts val="2400"/>
              </a:lnSpc>
              <a:spcBef>
                <a:spcPct val="0"/>
              </a:spcBef>
              <a:spcAft>
                <a:spcPct val="0"/>
              </a:spcAft>
              <a:buClr>
                <a:schemeClr val="tx1"/>
              </a:buClr>
              <a:buAutoNum type="alphaLcParenR"/>
              <a:defRPr sz="1500">
                <a:solidFill>
                  <a:schemeClr val="tx1"/>
                </a:solidFill>
                <a:latin typeface="+mn-lt"/>
              </a:defRPr>
            </a:lvl2pPr>
            <a:lvl3pPr marL="900113" indent="-269875" algn="l" rtl="0" eaLnBrk="0" fontAlgn="base" hangingPunct="0">
              <a:lnSpc>
                <a:spcPts val="2400"/>
              </a:lnSpc>
              <a:spcBef>
                <a:spcPct val="0"/>
              </a:spcBef>
              <a:spcAft>
                <a:spcPct val="0"/>
              </a:spcAft>
              <a:buClr>
                <a:schemeClr val="tx1"/>
              </a:buClr>
              <a:buChar char="•"/>
              <a:defRPr sz="1500">
                <a:solidFill>
                  <a:schemeClr val="tx1"/>
                </a:solidFill>
                <a:latin typeface="+mn-lt"/>
              </a:defRPr>
            </a:lvl3pPr>
            <a:lvl4pPr marL="1169988" indent="-268288" algn="l" rtl="0" eaLnBrk="0" fontAlgn="base" hangingPunct="0">
              <a:lnSpc>
                <a:spcPts val="2400"/>
              </a:lnSpc>
              <a:spcBef>
                <a:spcPct val="0"/>
              </a:spcBef>
              <a:spcAft>
                <a:spcPct val="0"/>
              </a:spcAft>
              <a:buClr>
                <a:schemeClr val="tx1"/>
              </a:buClr>
              <a:buChar char="•"/>
              <a:defRPr sz="1500">
                <a:solidFill>
                  <a:schemeClr val="tx1"/>
                </a:solidFill>
                <a:latin typeface="+mn-lt"/>
              </a:defRPr>
            </a:lvl4pPr>
            <a:lvl5pPr marL="14382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5pPr>
            <a:lvl6pPr marL="18954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6pPr>
            <a:lvl7pPr marL="23526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7pPr>
            <a:lvl8pPr marL="28098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8pPr>
            <a:lvl9pPr marL="32670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9pPr>
          </a:lstStyle>
          <a:p>
            <a:endParaRPr lang="en-US" sz="1800" kern="0" dirty="0" smtClean="0"/>
          </a:p>
          <a:p>
            <a:r>
              <a:rPr lang="en-US" sz="1800" kern="0" dirty="0" smtClean="0"/>
              <a:t>No experience existed on the ground, no trail to follow, no manual.</a:t>
            </a:r>
          </a:p>
          <a:p>
            <a:pPr lvl="2">
              <a:buFont typeface="Wingdings" panose="05000000000000000000" pitchFamily="2" charset="2"/>
              <a:buChar char="q"/>
            </a:pPr>
            <a:r>
              <a:rPr lang="en-US" sz="1800" kern="0" dirty="0" smtClean="0"/>
              <a:t>Additional (would not happen without CDM incentive)</a:t>
            </a:r>
          </a:p>
          <a:p>
            <a:pPr lvl="2">
              <a:buFont typeface="Wingdings" panose="05000000000000000000" pitchFamily="2" charset="2"/>
              <a:buChar char="q"/>
            </a:pPr>
            <a:r>
              <a:rPr lang="en-US" sz="1800" kern="0" dirty="0" smtClean="0"/>
              <a:t>Environmental integrity (reductions are real)</a:t>
            </a:r>
            <a:endParaRPr lang="en-US" sz="1800" kern="0" dirty="0"/>
          </a:p>
        </p:txBody>
      </p:sp>
      <p:sp>
        <p:nvSpPr>
          <p:cNvPr id="7" name="Left Brace 6"/>
          <p:cNvSpPr/>
          <p:nvPr/>
        </p:nvSpPr>
        <p:spPr bwMode="auto">
          <a:xfrm>
            <a:off x="2843808" y="4509120"/>
            <a:ext cx="288032" cy="972108"/>
          </a:xfrm>
          <a:prstGeom prst="leftBrace">
            <a:avLst/>
          </a:prstGeom>
          <a:noFill/>
          <a:ln w="22225" cap="flat" cmpd="sng" algn="ctr">
            <a:solidFill>
              <a:srgbClr val="FF0000"/>
            </a:solidFill>
            <a:prstDash val="solid"/>
            <a:round/>
            <a:headEnd type="none" w="med" len="med"/>
            <a:tailEnd type="none" w="med" len="med"/>
          </a:ln>
          <a:effectLst/>
          <a:ex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smtClean="0">
              <a:ln>
                <a:noFill/>
              </a:ln>
              <a:solidFill>
                <a:schemeClr val="accent6">
                  <a:lumMod val="75000"/>
                </a:schemeClr>
              </a:solidFill>
              <a:effectLst/>
              <a:latin typeface="Arial"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1196752"/>
            <a:ext cx="2359872" cy="15680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5724128" y="2780928"/>
            <a:ext cx="2359872" cy="507831"/>
          </a:xfrm>
          <a:prstGeom prst="rect">
            <a:avLst/>
          </a:prstGeom>
          <a:noFill/>
        </p:spPr>
        <p:txBody>
          <a:bodyPr wrap="square" rtlCol="0">
            <a:spAutoFit/>
          </a:bodyPr>
          <a:lstStyle/>
          <a:p>
            <a:r>
              <a:rPr lang="en-US" sz="900" dirty="0">
                <a:solidFill>
                  <a:schemeClr val="bg1">
                    <a:lumMod val="85000"/>
                  </a:schemeClr>
                </a:solidFill>
              </a:rPr>
              <a:t>Source: http://serendip.brynmawr.edu/exchange/node/11993</a:t>
            </a:r>
          </a:p>
        </p:txBody>
      </p:sp>
      <p:sp>
        <p:nvSpPr>
          <p:cNvPr id="9" name="Right Arrow 8"/>
          <p:cNvSpPr/>
          <p:nvPr/>
        </p:nvSpPr>
        <p:spPr bwMode="auto">
          <a:xfrm>
            <a:off x="4067944" y="5612591"/>
            <a:ext cx="720080" cy="336689"/>
          </a:xfrm>
          <a:prstGeom prst="rightArrow">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smtClean="0">
              <a:ln>
                <a:noFill/>
              </a:ln>
              <a:solidFill>
                <a:schemeClr val="tx1"/>
              </a:solidFill>
              <a:effectLst/>
              <a:latin typeface="Arial" charset="0"/>
            </a:endParaRPr>
          </a:p>
        </p:txBody>
      </p:sp>
      <p:sp>
        <p:nvSpPr>
          <p:cNvPr id="10" name="TextBox 9"/>
          <p:cNvSpPr txBox="1"/>
          <p:nvPr/>
        </p:nvSpPr>
        <p:spPr>
          <a:xfrm>
            <a:off x="5076056" y="5445224"/>
            <a:ext cx="2592288" cy="646331"/>
          </a:xfrm>
          <a:prstGeom prst="rect">
            <a:avLst/>
          </a:prstGeom>
          <a:noFill/>
        </p:spPr>
        <p:txBody>
          <a:bodyPr wrap="square" rtlCol="0">
            <a:spAutoFit/>
          </a:bodyPr>
          <a:lstStyle/>
          <a:p>
            <a:r>
              <a:rPr lang="en-US" sz="1800" b="1" dirty="0" smtClean="0">
                <a:solidFill>
                  <a:schemeClr val="tx2"/>
                </a:solidFill>
              </a:rPr>
              <a:t>Complexity was inevitable at start</a:t>
            </a:r>
            <a:endParaRPr lang="en-US" sz="1800" b="1" dirty="0">
              <a:solidFill>
                <a:schemeClr val="tx2"/>
              </a:solidFill>
            </a:endParaRPr>
          </a:p>
        </p:txBody>
      </p:sp>
    </p:spTree>
    <p:extLst>
      <p:ext uri="{BB962C8B-B14F-4D97-AF65-F5344CB8AC3E}">
        <p14:creationId xmlns:p14="http://schemas.microsoft.com/office/powerpoint/2010/main" val="3064451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Achievements of the CDM </a:t>
            </a:r>
            <a:endParaRPr lang="en-US" sz="2400" dirty="0"/>
          </a:p>
        </p:txBody>
      </p:sp>
      <p:sp>
        <p:nvSpPr>
          <p:cNvPr id="3" name="Content Placeholder 2"/>
          <p:cNvSpPr>
            <a:spLocks noGrp="1"/>
          </p:cNvSpPr>
          <p:nvPr>
            <p:ph idx="1"/>
          </p:nvPr>
        </p:nvSpPr>
        <p:spPr>
          <a:xfrm>
            <a:off x="467544" y="908720"/>
            <a:ext cx="7920880" cy="5112568"/>
          </a:xfrm>
        </p:spPr>
        <p:txBody>
          <a:bodyPr/>
          <a:lstStyle/>
          <a:p>
            <a:pPr>
              <a:lnSpc>
                <a:spcPct val="100000"/>
              </a:lnSpc>
              <a:spcAft>
                <a:spcPts val="1200"/>
              </a:spcAft>
            </a:pPr>
            <a:r>
              <a:rPr lang="en-US" sz="1600" b="1" dirty="0" smtClean="0"/>
              <a:t>During its 10-year history, a first-of-its-kind approach to climate change mitigation under administration of the United Nations, CDM has been able to:</a:t>
            </a:r>
            <a:endParaRPr lang="en-US" sz="1600" b="1" dirty="0"/>
          </a:p>
          <a:p>
            <a:pPr lvl="1">
              <a:buFont typeface="Wingdings" panose="05000000000000000000" pitchFamily="2" charset="2"/>
              <a:buChar char="ü"/>
            </a:pPr>
            <a:r>
              <a:rPr lang="en-US" sz="1600" dirty="0" smtClean="0"/>
              <a:t>Develop </a:t>
            </a:r>
            <a:r>
              <a:rPr lang="en-US" sz="1600" dirty="0" smtClean="0">
                <a:solidFill>
                  <a:schemeClr val="tx2">
                    <a:lumMod val="75000"/>
                  </a:schemeClr>
                </a:solidFill>
              </a:rPr>
              <a:t>200</a:t>
            </a:r>
            <a:r>
              <a:rPr lang="en-US" sz="1600" dirty="0">
                <a:solidFill>
                  <a:schemeClr val="tx2">
                    <a:lumMod val="75000"/>
                  </a:schemeClr>
                </a:solidFill>
              </a:rPr>
              <a:t>+ methodologies </a:t>
            </a:r>
            <a:r>
              <a:rPr lang="en-US" sz="1600" dirty="0"/>
              <a:t>in 25 different sectors</a:t>
            </a:r>
          </a:p>
          <a:p>
            <a:pPr lvl="1">
              <a:buFont typeface="Wingdings" panose="05000000000000000000" pitchFamily="2" charset="2"/>
              <a:buChar char="ü"/>
            </a:pPr>
            <a:r>
              <a:rPr lang="en-US" sz="1600" dirty="0" smtClean="0"/>
              <a:t>Establish </a:t>
            </a:r>
            <a:r>
              <a:rPr lang="en-US" sz="1600" dirty="0" smtClean="0">
                <a:solidFill>
                  <a:schemeClr val="tx2">
                    <a:lumMod val="75000"/>
                  </a:schemeClr>
                </a:solidFill>
              </a:rPr>
              <a:t>125</a:t>
            </a:r>
            <a:r>
              <a:rPr lang="en-US" sz="1600" dirty="0">
                <a:solidFill>
                  <a:schemeClr val="tx2">
                    <a:lumMod val="75000"/>
                  </a:schemeClr>
                </a:solidFill>
              </a:rPr>
              <a:t>+ Designated National Authorities</a:t>
            </a:r>
          </a:p>
          <a:p>
            <a:pPr lvl="1">
              <a:buFont typeface="Wingdings" panose="05000000000000000000" pitchFamily="2" charset="2"/>
              <a:buChar char="ü"/>
            </a:pPr>
            <a:r>
              <a:rPr lang="en-US" sz="1600" dirty="0" smtClean="0"/>
              <a:t>Accredit </a:t>
            </a:r>
            <a:r>
              <a:rPr lang="en-US" sz="1600" dirty="0" smtClean="0">
                <a:solidFill>
                  <a:schemeClr val="tx2">
                    <a:lumMod val="75000"/>
                  </a:schemeClr>
                </a:solidFill>
              </a:rPr>
              <a:t>40</a:t>
            </a:r>
            <a:r>
              <a:rPr lang="en-US" sz="1600" dirty="0">
                <a:solidFill>
                  <a:schemeClr val="tx2">
                    <a:lumMod val="75000"/>
                  </a:schemeClr>
                </a:solidFill>
              </a:rPr>
              <a:t>+ validators/verifiers </a:t>
            </a:r>
            <a:r>
              <a:rPr lang="en-US" sz="1600" dirty="0"/>
              <a:t>(Designated Operational Entities)</a:t>
            </a:r>
          </a:p>
          <a:p>
            <a:pPr lvl="1">
              <a:buFont typeface="Wingdings" panose="05000000000000000000" pitchFamily="2" charset="2"/>
              <a:buChar char="ü"/>
            </a:pPr>
            <a:r>
              <a:rPr lang="en-US" sz="1600" dirty="0" smtClean="0"/>
              <a:t>Involve </a:t>
            </a:r>
            <a:r>
              <a:rPr lang="en-US" sz="1600" dirty="0" smtClean="0">
                <a:solidFill>
                  <a:schemeClr val="tx2">
                    <a:lumMod val="75000"/>
                  </a:schemeClr>
                </a:solidFill>
              </a:rPr>
              <a:t>4,500</a:t>
            </a:r>
            <a:r>
              <a:rPr lang="en-US" sz="1600" dirty="0">
                <a:solidFill>
                  <a:schemeClr val="tx2">
                    <a:lumMod val="75000"/>
                  </a:schemeClr>
                </a:solidFill>
              </a:rPr>
              <a:t>+ institutions</a:t>
            </a:r>
            <a:r>
              <a:rPr lang="en-US" sz="1600" dirty="0"/>
              <a:t> </a:t>
            </a:r>
            <a:r>
              <a:rPr lang="en-US" sz="1600" dirty="0" smtClean="0"/>
              <a:t>in </a:t>
            </a:r>
            <a:r>
              <a:rPr lang="en-US" sz="1600" dirty="0"/>
              <a:t>CDM projects</a:t>
            </a:r>
          </a:p>
          <a:p>
            <a:pPr lvl="1">
              <a:buFont typeface="Wingdings" panose="05000000000000000000" pitchFamily="2" charset="2"/>
              <a:buChar char="ü"/>
            </a:pPr>
            <a:r>
              <a:rPr lang="en-US" sz="1600" dirty="0" smtClean="0"/>
              <a:t>Establish </a:t>
            </a:r>
            <a:r>
              <a:rPr lang="en-US" sz="1600" dirty="0" smtClean="0">
                <a:solidFill>
                  <a:schemeClr val="tx2">
                    <a:lumMod val="75000"/>
                  </a:schemeClr>
                </a:solidFill>
              </a:rPr>
              <a:t>four </a:t>
            </a:r>
            <a:r>
              <a:rPr lang="en-US" sz="1600" dirty="0">
                <a:solidFill>
                  <a:schemeClr val="tx2">
                    <a:lumMod val="75000"/>
                  </a:schemeClr>
                </a:solidFill>
              </a:rPr>
              <a:t>Regional Collaboration </a:t>
            </a:r>
            <a:r>
              <a:rPr lang="en-US" sz="1600" dirty="0" smtClean="0">
                <a:solidFill>
                  <a:schemeClr val="tx2">
                    <a:lumMod val="75000"/>
                  </a:schemeClr>
                </a:solidFill>
              </a:rPr>
              <a:t>Centers </a:t>
            </a:r>
            <a:r>
              <a:rPr lang="en-US" sz="1600" dirty="0"/>
              <a:t>(Africa, Latin America, and the Caribbean)</a:t>
            </a:r>
          </a:p>
          <a:p>
            <a:pPr lvl="1">
              <a:buFont typeface="Wingdings" panose="05000000000000000000" pitchFamily="2" charset="2"/>
              <a:buChar char="ü"/>
            </a:pPr>
            <a:r>
              <a:rPr lang="en-US" sz="1600" dirty="0" smtClean="0"/>
              <a:t>Develop </a:t>
            </a:r>
            <a:r>
              <a:rPr lang="en-US" sz="1600" dirty="0" smtClean="0">
                <a:solidFill>
                  <a:schemeClr val="tx2">
                    <a:lumMod val="75000"/>
                  </a:schemeClr>
                </a:solidFill>
              </a:rPr>
              <a:t>countless </a:t>
            </a:r>
            <a:r>
              <a:rPr lang="en-US" sz="1600" dirty="0">
                <a:solidFill>
                  <a:schemeClr val="tx2">
                    <a:lumMod val="75000"/>
                  </a:schemeClr>
                </a:solidFill>
              </a:rPr>
              <a:t>CDM development </a:t>
            </a:r>
            <a:r>
              <a:rPr lang="en-US" sz="1600" dirty="0" smtClean="0">
                <a:solidFill>
                  <a:schemeClr val="tx2">
                    <a:lumMod val="75000"/>
                  </a:schemeClr>
                </a:solidFill>
              </a:rPr>
              <a:t>experts</a:t>
            </a:r>
            <a:r>
              <a:rPr lang="en-US" sz="1600" dirty="0" smtClean="0"/>
              <a:t> worldwide</a:t>
            </a:r>
            <a:endParaRPr lang="en-US" sz="1600" dirty="0">
              <a:solidFill>
                <a:schemeClr val="tx2">
                  <a:lumMod val="75000"/>
                </a:schemeClr>
              </a:solidFill>
            </a:endParaRPr>
          </a:p>
          <a:p>
            <a:pPr lvl="1">
              <a:buFont typeface="Wingdings" panose="05000000000000000000" pitchFamily="2" charset="2"/>
              <a:buChar char="ü"/>
            </a:pPr>
            <a:r>
              <a:rPr lang="en-US" sz="1600" dirty="0" smtClean="0"/>
              <a:t>Develop an </a:t>
            </a:r>
            <a:r>
              <a:rPr lang="en-US" sz="1600" dirty="0">
                <a:solidFill>
                  <a:schemeClr val="tx2">
                    <a:lumMod val="75000"/>
                  </a:schemeClr>
                </a:solidFill>
              </a:rPr>
              <a:t>experienced </a:t>
            </a:r>
            <a:r>
              <a:rPr lang="en-US" sz="1600" dirty="0" smtClean="0">
                <a:solidFill>
                  <a:schemeClr val="tx2">
                    <a:lumMod val="75000"/>
                  </a:schemeClr>
                </a:solidFill>
              </a:rPr>
              <a:t>secretariat</a:t>
            </a:r>
          </a:p>
          <a:p>
            <a:pPr lvl="1">
              <a:buFont typeface="Wingdings" panose="05000000000000000000" pitchFamily="2" charset="2"/>
              <a:buChar char="ü"/>
            </a:pPr>
            <a:endParaRPr lang="en-US" sz="1600" b="1" dirty="0">
              <a:solidFill>
                <a:schemeClr val="tx2">
                  <a:lumMod val="75000"/>
                </a:schemeClr>
              </a:solidFill>
            </a:endParaRPr>
          </a:p>
          <a:p>
            <a:pPr lvl="1">
              <a:buFont typeface="Wingdings" panose="05000000000000000000" pitchFamily="2" charset="2"/>
              <a:buChar char="ü"/>
            </a:pPr>
            <a:endParaRPr lang="en-US" sz="1600" dirty="0" smtClean="0">
              <a:solidFill>
                <a:schemeClr val="tx2">
                  <a:lumMod val="75000"/>
                </a:schemeClr>
              </a:solidFill>
            </a:endParaRPr>
          </a:p>
          <a:p>
            <a:pPr lvl="1">
              <a:buFont typeface="Wingdings" panose="05000000000000000000" pitchFamily="2" charset="2"/>
              <a:buChar char="ü"/>
            </a:pPr>
            <a:endParaRPr lang="en-US" sz="1600" dirty="0" smtClean="0">
              <a:solidFill>
                <a:schemeClr val="tx2">
                  <a:lumMod val="75000"/>
                </a:schemeClr>
              </a:solidFill>
            </a:endParaRPr>
          </a:p>
          <a:p>
            <a:pPr marL="271462" lvl="1" indent="0">
              <a:buNone/>
            </a:pPr>
            <a:endParaRPr lang="en-US" sz="1600" b="1" dirty="0"/>
          </a:p>
          <a:p>
            <a:pPr>
              <a:lnSpc>
                <a:spcPct val="100000"/>
              </a:lnSpc>
              <a:spcAft>
                <a:spcPts val="1200"/>
              </a:spcAft>
            </a:pPr>
            <a:endParaRPr lang="en-US" sz="1600" b="1" dirty="0"/>
          </a:p>
          <a:p>
            <a:endParaRPr lang="en-US" dirty="0"/>
          </a:p>
        </p:txBody>
      </p:sp>
      <p:sp>
        <p:nvSpPr>
          <p:cNvPr id="4" name="Slide Number Placeholder 3"/>
          <p:cNvSpPr>
            <a:spLocks noGrp="1"/>
          </p:cNvSpPr>
          <p:nvPr>
            <p:ph type="sldNum" sz="quarter" idx="11"/>
          </p:nvPr>
        </p:nvSpPr>
        <p:spPr/>
        <p:txBody>
          <a:bodyPr/>
          <a:lstStyle/>
          <a:p>
            <a:fld id="{2500AE61-B9E6-4104-A64B-A3F3D1EE44A0}" type="slidenum">
              <a:rPr lang="en-US" smtClean="0"/>
              <a:pPr/>
              <a:t>3</a:t>
            </a:fld>
            <a:endParaRPr lang="en-US"/>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4008" y="3861048"/>
            <a:ext cx="3446633" cy="2088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7461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293" y="332656"/>
            <a:ext cx="7869238" cy="314325"/>
          </a:xfrm>
        </p:spPr>
        <p:txBody>
          <a:bodyPr/>
          <a:lstStyle/>
          <a:p>
            <a:r>
              <a:rPr lang="en-US" sz="2400" dirty="0"/>
              <a:t>Achievements of the CDM </a:t>
            </a:r>
            <a:r>
              <a:rPr lang="en-US" sz="2400" dirty="0" smtClean="0"/>
              <a:t>in big numbers </a:t>
            </a:r>
            <a:endParaRPr lang="en-US" sz="2400" dirty="0"/>
          </a:p>
        </p:txBody>
      </p:sp>
      <p:sp>
        <p:nvSpPr>
          <p:cNvPr id="4" name="Slide Number Placeholder 3"/>
          <p:cNvSpPr>
            <a:spLocks noGrp="1"/>
          </p:cNvSpPr>
          <p:nvPr>
            <p:ph type="sldNum" sz="quarter" idx="11"/>
          </p:nvPr>
        </p:nvSpPr>
        <p:spPr/>
        <p:txBody>
          <a:bodyPr/>
          <a:lstStyle/>
          <a:p>
            <a:fld id="{2500AE61-B9E6-4104-A64B-A3F3D1EE44A0}" type="slidenum">
              <a:rPr lang="en-US" smtClean="0"/>
              <a:pPr/>
              <a:t>4</a:t>
            </a:fld>
            <a:endParaRPr lang="en-US"/>
          </a:p>
        </p:txBody>
      </p:sp>
      <p:sp>
        <p:nvSpPr>
          <p:cNvPr id="5" name="Content Placeholder 4"/>
          <p:cNvSpPr>
            <a:spLocks noGrp="1"/>
          </p:cNvSpPr>
          <p:nvPr>
            <p:ph idx="1"/>
          </p:nvPr>
        </p:nvSpPr>
        <p:spPr>
          <a:xfrm>
            <a:off x="251520" y="1052736"/>
            <a:ext cx="8251130" cy="4538439"/>
          </a:xfrm>
        </p:spPr>
        <p:txBody>
          <a:bodyPr/>
          <a:lstStyle/>
          <a:p>
            <a:pPr lvl="1">
              <a:buFont typeface="Wingdings" panose="05000000000000000000" pitchFamily="2" charset="2"/>
              <a:buChar char="ü"/>
            </a:pPr>
            <a:r>
              <a:rPr lang="en-US" sz="1600" dirty="0"/>
              <a:t>Over </a:t>
            </a:r>
            <a:r>
              <a:rPr lang="en-US" sz="1600" b="1" dirty="0">
                <a:solidFill>
                  <a:schemeClr val="tx2">
                    <a:lumMod val="75000"/>
                  </a:schemeClr>
                </a:solidFill>
              </a:rPr>
              <a:t>7,750</a:t>
            </a:r>
            <a:r>
              <a:rPr lang="en-US" sz="1600" dirty="0">
                <a:solidFill>
                  <a:schemeClr val="tx2">
                    <a:lumMod val="75000"/>
                  </a:schemeClr>
                </a:solidFill>
              </a:rPr>
              <a:t> registered projects </a:t>
            </a:r>
            <a:r>
              <a:rPr lang="en-US" sz="1600" dirty="0"/>
              <a:t>and</a:t>
            </a:r>
            <a:r>
              <a:rPr lang="en-US" sz="1600" dirty="0">
                <a:solidFill>
                  <a:schemeClr val="tx2">
                    <a:lumMod val="75000"/>
                  </a:schemeClr>
                </a:solidFill>
              </a:rPr>
              <a:t> </a:t>
            </a:r>
            <a:r>
              <a:rPr lang="en-US" sz="1600" dirty="0" err="1">
                <a:solidFill>
                  <a:schemeClr val="tx2">
                    <a:lumMod val="75000"/>
                  </a:schemeClr>
                </a:solidFill>
              </a:rPr>
              <a:t>PoAs</a:t>
            </a:r>
            <a:r>
              <a:rPr lang="en-US" sz="1600" dirty="0">
                <a:solidFill>
                  <a:schemeClr val="tx2">
                    <a:lumMod val="75000"/>
                  </a:schemeClr>
                </a:solidFill>
              </a:rPr>
              <a:t> </a:t>
            </a:r>
            <a:r>
              <a:rPr lang="en-US" sz="1600" dirty="0"/>
              <a:t>in</a:t>
            </a:r>
            <a:r>
              <a:rPr lang="en-US" sz="1600" dirty="0">
                <a:solidFill>
                  <a:schemeClr val="tx2">
                    <a:lumMod val="75000"/>
                  </a:schemeClr>
                </a:solidFill>
              </a:rPr>
              <a:t> </a:t>
            </a:r>
            <a:r>
              <a:rPr lang="en-US" sz="1600" b="1" dirty="0">
                <a:solidFill>
                  <a:schemeClr val="tx2">
                    <a:lumMod val="75000"/>
                  </a:schemeClr>
                </a:solidFill>
              </a:rPr>
              <a:t>100</a:t>
            </a:r>
            <a:r>
              <a:rPr lang="en-US" sz="1600" dirty="0">
                <a:solidFill>
                  <a:schemeClr val="tx2">
                    <a:lumMod val="75000"/>
                  </a:schemeClr>
                </a:solidFill>
              </a:rPr>
              <a:t> countries </a:t>
            </a:r>
            <a:r>
              <a:rPr lang="en-US" sz="1600" dirty="0"/>
              <a:t>in </a:t>
            </a:r>
            <a:r>
              <a:rPr lang="en-US" sz="1600" b="1" dirty="0"/>
              <a:t>less</a:t>
            </a:r>
            <a:r>
              <a:rPr lang="en-US" sz="1600" dirty="0"/>
              <a:t> than </a:t>
            </a:r>
            <a:r>
              <a:rPr lang="en-US" sz="1600" dirty="0">
                <a:solidFill>
                  <a:schemeClr val="tx2">
                    <a:lumMod val="75000"/>
                  </a:schemeClr>
                </a:solidFill>
              </a:rPr>
              <a:t>10 years</a:t>
            </a:r>
            <a:r>
              <a:rPr lang="en-US" sz="1600" b="1" dirty="0">
                <a:solidFill>
                  <a:schemeClr val="tx2">
                    <a:lumMod val="75000"/>
                  </a:schemeClr>
                </a:solidFill>
              </a:rPr>
              <a:t> </a:t>
            </a:r>
            <a:r>
              <a:rPr lang="en-US" sz="1600" b="1" i="1" dirty="0">
                <a:solidFill>
                  <a:schemeClr val="tx2">
                    <a:lumMod val="75000"/>
                  </a:schemeClr>
                </a:solidFill>
              </a:rPr>
              <a:t>= </a:t>
            </a:r>
            <a:r>
              <a:rPr lang="en-US" sz="1600" i="1" dirty="0">
                <a:solidFill>
                  <a:schemeClr val="tx2">
                    <a:lumMod val="75000"/>
                  </a:schemeClr>
                </a:solidFill>
              </a:rPr>
              <a:t>average over 2 projects per day</a:t>
            </a:r>
            <a:r>
              <a:rPr lang="en-US" sz="1600" i="1" dirty="0" smtClean="0">
                <a:solidFill>
                  <a:schemeClr val="tx2">
                    <a:lumMod val="75000"/>
                  </a:schemeClr>
                </a:solidFill>
              </a:rPr>
              <a:t>!</a:t>
            </a:r>
          </a:p>
          <a:p>
            <a:pPr lvl="1">
              <a:buFont typeface="Wingdings" panose="05000000000000000000" pitchFamily="2" charset="2"/>
              <a:buChar char="ü"/>
            </a:pPr>
            <a:endParaRPr lang="en-US" sz="1600" i="1" dirty="0">
              <a:solidFill>
                <a:schemeClr val="tx2">
                  <a:lumMod val="75000"/>
                </a:schemeClr>
              </a:solidFill>
            </a:endParaRPr>
          </a:p>
          <a:p>
            <a:pPr lvl="1">
              <a:buFont typeface="Wingdings" panose="05000000000000000000" pitchFamily="2" charset="2"/>
              <a:buChar char="ü"/>
            </a:pPr>
            <a:r>
              <a:rPr lang="en-US" sz="1600" b="1" i="1" dirty="0">
                <a:solidFill>
                  <a:schemeClr val="tx2">
                    <a:lumMod val="75000"/>
                  </a:schemeClr>
                </a:solidFill>
              </a:rPr>
              <a:t>155</a:t>
            </a:r>
            <a:r>
              <a:rPr lang="en-US" sz="1600" i="1" dirty="0">
                <a:solidFill>
                  <a:schemeClr val="tx2">
                    <a:lumMod val="75000"/>
                  </a:schemeClr>
                </a:solidFill>
              </a:rPr>
              <a:t> countries </a:t>
            </a:r>
            <a:r>
              <a:rPr lang="en-US" sz="1600" i="1" dirty="0"/>
              <a:t>involved in the </a:t>
            </a:r>
            <a:r>
              <a:rPr lang="en-US" sz="1600" i="1" dirty="0">
                <a:solidFill>
                  <a:schemeClr val="tx2">
                    <a:lumMod val="75000"/>
                  </a:schemeClr>
                </a:solidFill>
              </a:rPr>
              <a:t>CDM</a:t>
            </a:r>
            <a:r>
              <a:rPr lang="en-US" sz="1600" b="1" i="1" dirty="0">
                <a:solidFill>
                  <a:schemeClr val="tx2">
                    <a:lumMod val="75000"/>
                  </a:schemeClr>
                </a:solidFill>
              </a:rPr>
              <a:t> </a:t>
            </a:r>
            <a:r>
              <a:rPr lang="en-US" sz="1600" b="1" i="1" dirty="0" smtClean="0">
                <a:solidFill>
                  <a:schemeClr val="tx2">
                    <a:lumMod val="75000"/>
                  </a:schemeClr>
                </a:solidFill>
              </a:rPr>
              <a:t> =  </a:t>
            </a:r>
            <a:r>
              <a:rPr lang="en-US" sz="1600" i="1" dirty="0" smtClean="0">
                <a:solidFill>
                  <a:schemeClr val="tx2">
                    <a:lumMod val="75000"/>
                  </a:schemeClr>
                </a:solidFill>
              </a:rPr>
              <a:t>over </a:t>
            </a:r>
            <a:r>
              <a:rPr lang="en-US" sz="1600" i="1" dirty="0">
                <a:solidFill>
                  <a:schemeClr val="tx2">
                    <a:lumMod val="75000"/>
                  </a:schemeClr>
                </a:solidFill>
              </a:rPr>
              <a:t>¾ of the countries in the world! </a:t>
            </a:r>
          </a:p>
          <a:p>
            <a:pPr lvl="1">
              <a:buFont typeface="Wingdings" panose="05000000000000000000" pitchFamily="2" charset="2"/>
              <a:buChar char="ü"/>
            </a:pPr>
            <a:endParaRPr lang="en-US" sz="1600" dirty="0" smtClean="0">
              <a:solidFill>
                <a:schemeClr val="tx2">
                  <a:lumMod val="75000"/>
                </a:schemeClr>
              </a:solidFill>
            </a:endParaRPr>
          </a:p>
          <a:p>
            <a:pPr lvl="1">
              <a:buFont typeface="Wingdings" panose="05000000000000000000" pitchFamily="2" charset="2"/>
              <a:buChar char="ü"/>
            </a:pPr>
            <a:r>
              <a:rPr lang="en-US" sz="1600" b="1" dirty="0" smtClean="0">
                <a:solidFill>
                  <a:schemeClr val="tx2">
                    <a:lumMod val="75000"/>
                  </a:schemeClr>
                </a:solidFill>
              </a:rPr>
              <a:t>1.5 </a:t>
            </a:r>
            <a:r>
              <a:rPr lang="en-US" sz="1600" b="1" dirty="0">
                <a:solidFill>
                  <a:schemeClr val="tx2">
                    <a:lumMod val="75000"/>
                  </a:schemeClr>
                </a:solidFill>
              </a:rPr>
              <a:t>billion CERs </a:t>
            </a:r>
            <a:r>
              <a:rPr lang="en-US" sz="1600" dirty="0"/>
              <a:t>issued and </a:t>
            </a:r>
            <a:r>
              <a:rPr lang="en-US" sz="1600" b="1" dirty="0">
                <a:solidFill>
                  <a:schemeClr val="tx2">
                    <a:lumMod val="75000"/>
                  </a:schemeClr>
                </a:solidFill>
              </a:rPr>
              <a:t>€4-20 billion</a:t>
            </a:r>
            <a:r>
              <a:rPr lang="en-US" sz="1600" dirty="0">
                <a:solidFill>
                  <a:schemeClr val="tx2">
                    <a:lumMod val="75000"/>
                  </a:schemeClr>
                </a:solidFill>
              </a:rPr>
              <a:t> </a:t>
            </a:r>
            <a:r>
              <a:rPr lang="en-US" sz="1600" dirty="0"/>
              <a:t>saved by EU ETS installations from 2008 to 2012 through CER purchases</a:t>
            </a:r>
          </a:p>
          <a:p>
            <a:pPr lvl="1">
              <a:buFont typeface="Wingdings" panose="05000000000000000000" pitchFamily="2" charset="2"/>
              <a:buChar char="ü"/>
            </a:pPr>
            <a:endParaRPr lang="en-US" sz="1600" dirty="0" smtClean="0"/>
          </a:p>
          <a:p>
            <a:pPr lvl="1">
              <a:buFont typeface="Wingdings" panose="05000000000000000000" pitchFamily="2" charset="2"/>
              <a:buChar char="ü"/>
            </a:pPr>
            <a:r>
              <a:rPr lang="en-US" sz="1600" dirty="0" smtClean="0"/>
              <a:t>Approximately </a:t>
            </a:r>
            <a:r>
              <a:rPr lang="en-US" sz="1600" b="1" dirty="0">
                <a:solidFill>
                  <a:schemeClr val="tx2">
                    <a:lumMod val="75000"/>
                  </a:schemeClr>
                </a:solidFill>
              </a:rPr>
              <a:t>US$215 billion</a:t>
            </a:r>
            <a:r>
              <a:rPr lang="en-US" sz="1600" dirty="0">
                <a:solidFill>
                  <a:schemeClr val="tx2">
                    <a:lumMod val="75000"/>
                  </a:schemeClr>
                </a:solidFill>
              </a:rPr>
              <a:t> investment </a:t>
            </a:r>
            <a:r>
              <a:rPr lang="en-US" sz="1600" dirty="0"/>
              <a:t>in GHG </a:t>
            </a:r>
            <a:r>
              <a:rPr lang="en-US" sz="1600" dirty="0" smtClean="0"/>
              <a:t>reduction </a:t>
            </a:r>
            <a:r>
              <a:rPr lang="en-US" sz="1600" dirty="0"/>
              <a:t>activities</a:t>
            </a:r>
            <a:r>
              <a:rPr lang="en-US" sz="1600" b="1" dirty="0"/>
              <a:t> </a:t>
            </a:r>
            <a:r>
              <a:rPr lang="en-US" sz="1600" b="1" dirty="0">
                <a:solidFill>
                  <a:schemeClr val="tx2"/>
                </a:solidFill>
              </a:rPr>
              <a:t>&gt;</a:t>
            </a:r>
            <a:r>
              <a:rPr lang="en-US" sz="1600" b="1" dirty="0"/>
              <a:t> </a:t>
            </a:r>
            <a:r>
              <a:rPr lang="en-US" sz="1600" dirty="0"/>
              <a:t>total annual ODA flow in 2011</a:t>
            </a:r>
          </a:p>
          <a:p>
            <a:pPr lvl="1">
              <a:buFont typeface="Wingdings" panose="05000000000000000000" pitchFamily="2" charset="2"/>
              <a:buChar char="ü"/>
            </a:pPr>
            <a:endParaRPr lang="en-US" sz="1600" dirty="0" smtClean="0">
              <a:solidFill>
                <a:schemeClr val="tx2">
                  <a:lumMod val="75000"/>
                </a:schemeClr>
              </a:solidFill>
            </a:endParaRPr>
          </a:p>
          <a:p>
            <a:pPr lvl="1">
              <a:buFont typeface="Wingdings" panose="05000000000000000000" pitchFamily="2" charset="2"/>
              <a:buChar char="ü"/>
            </a:pPr>
            <a:r>
              <a:rPr lang="en-US" sz="1600" b="1" dirty="0" smtClean="0">
                <a:solidFill>
                  <a:schemeClr val="tx2">
                    <a:lumMod val="75000"/>
                  </a:schemeClr>
                </a:solidFill>
              </a:rPr>
              <a:t>US190 </a:t>
            </a:r>
            <a:r>
              <a:rPr lang="en-US" sz="1600" b="1" dirty="0">
                <a:solidFill>
                  <a:schemeClr val="tx2">
                    <a:lumMod val="75000"/>
                  </a:schemeClr>
                </a:solidFill>
              </a:rPr>
              <a:t>million </a:t>
            </a:r>
            <a:r>
              <a:rPr lang="en-US" sz="1600" dirty="0"/>
              <a:t>contribution </a:t>
            </a:r>
            <a:r>
              <a:rPr lang="en-US" sz="1600" dirty="0" smtClean="0"/>
              <a:t>to the Adaptation Fund</a:t>
            </a:r>
          </a:p>
          <a:p>
            <a:pPr lvl="1">
              <a:buFont typeface="Wingdings" panose="05000000000000000000" pitchFamily="2" charset="2"/>
              <a:buChar char="ü"/>
            </a:pPr>
            <a:endParaRPr lang="en-US" sz="1600" dirty="0" smtClean="0">
              <a:solidFill>
                <a:schemeClr val="tx2">
                  <a:lumMod val="75000"/>
                </a:schemeClr>
              </a:solidFill>
            </a:endParaRPr>
          </a:p>
          <a:p>
            <a:pPr lvl="1">
              <a:buFont typeface="Wingdings" panose="05000000000000000000" pitchFamily="2" charset="2"/>
              <a:buChar char="ü"/>
            </a:pPr>
            <a:r>
              <a:rPr lang="en-US" sz="1600" dirty="0" smtClean="0"/>
              <a:t>Around</a:t>
            </a:r>
            <a:r>
              <a:rPr lang="en-US" sz="1600" dirty="0" smtClean="0">
                <a:solidFill>
                  <a:schemeClr val="tx2">
                    <a:lumMod val="75000"/>
                  </a:schemeClr>
                </a:solidFill>
              </a:rPr>
              <a:t> </a:t>
            </a:r>
            <a:r>
              <a:rPr lang="en-US" sz="1600" b="1" dirty="0" smtClean="0">
                <a:solidFill>
                  <a:schemeClr val="tx2">
                    <a:lumMod val="75000"/>
                  </a:schemeClr>
                </a:solidFill>
              </a:rPr>
              <a:t>200 GW </a:t>
            </a:r>
            <a:r>
              <a:rPr lang="en-US" sz="1600" dirty="0" smtClean="0"/>
              <a:t>of</a:t>
            </a:r>
            <a:r>
              <a:rPr lang="en-US" sz="1600" dirty="0" smtClean="0">
                <a:solidFill>
                  <a:schemeClr val="tx2">
                    <a:lumMod val="75000"/>
                  </a:schemeClr>
                </a:solidFill>
              </a:rPr>
              <a:t> </a:t>
            </a:r>
            <a:r>
              <a:rPr lang="en-US" sz="1600" b="1" dirty="0" smtClean="0">
                <a:solidFill>
                  <a:schemeClr val="tx2">
                    <a:lumMod val="75000"/>
                  </a:schemeClr>
                </a:solidFill>
              </a:rPr>
              <a:t>installed renewable energy capacity =</a:t>
            </a:r>
            <a:r>
              <a:rPr lang="en-US" sz="1600" dirty="0" smtClean="0">
                <a:solidFill>
                  <a:schemeClr val="tx2">
                    <a:lumMod val="75000"/>
                  </a:schemeClr>
                </a:solidFill>
              </a:rPr>
              <a:t> </a:t>
            </a:r>
            <a:r>
              <a:rPr lang="en-US" sz="1600" dirty="0" smtClean="0"/>
              <a:t>more than twice the total installed capacity of the UK</a:t>
            </a:r>
          </a:p>
          <a:p>
            <a:pPr lvl="1">
              <a:buFont typeface="Wingdings" panose="05000000000000000000" pitchFamily="2" charset="2"/>
              <a:buChar char="ü"/>
            </a:pPr>
            <a:endParaRPr lang="en-US" sz="1600" dirty="0">
              <a:solidFill>
                <a:schemeClr val="tx2">
                  <a:lumMod val="75000"/>
                </a:schemeClr>
              </a:solidFill>
            </a:endParaRPr>
          </a:p>
          <a:p>
            <a:endParaRPr lang="en-US" dirty="0"/>
          </a:p>
        </p:txBody>
      </p:sp>
    </p:spTree>
    <p:extLst>
      <p:ext uri="{BB962C8B-B14F-4D97-AF65-F5344CB8AC3E}">
        <p14:creationId xmlns:p14="http://schemas.microsoft.com/office/powerpoint/2010/main" val="194882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7867650" cy="4327525"/>
          </a:xfrm>
        </p:spPr>
        <p:txBody>
          <a:bodyPr/>
          <a:lstStyle/>
          <a:p>
            <a:pPr>
              <a:spcAft>
                <a:spcPts val="600"/>
              </a:spcAft>
            </a:pPr>
            <a:r>
              <a:rPr lang="en-US" sz="1600" dirty="0" smtClean="0"/>
              <a:t>But the CDM has even gone beyond that. It has:</a:t>
            </a:r>
            <a:endParaRPr lang="en-US" sz="600" dirty="0" smtClean="0"/>
          </a:p>
          <a:p>
            <a:pPr lvl="2">
              <a:spcAft>
                <a:spcPts val="200"/>
              </a:spcAft>
              <a:buFont typeface="Wingdings" panose="05000000000000000000" pitchFamily="2" charset="2"/>
              <a:buChar char="Ø"/>
            </a:pPr>
            <a:r>
              <a:rPr lang="en-US" sz="1600" dirty="0" smtClean="0"/>
              <a:t>Identified </a:t>
            </a:r>
            <a:r>
              <a:rPr lang="en-US" sz="1600" dirty="0"/>
              <a:t>and initially addressed the </a:t>
            </a:r>
            <a:r>
              <a:rPr lang="en-US" sz="1600" dirty="0">
                <a:solidFill>
                  <a:schemeClr val="tx2"/>
                </a:solidFill>
              </a:rPr>
              <a:t>low hanging fruits </a:t>
            </a:r>
            <a:r>
              <a:rPr lang="en-US" sz="1600" dirty="0"/>
              <a:t>for mitigation, indicating a </a:t>
            </a:r>
            <a:r>
              <a:rPr lang="en-US" sz="1600" dirty="0">
                <a:solidFill>
                  <a:schemeClr val="tx2"/>
                </a:solidFill>
              </a:rPr>
              <a:t>clear way to get started and </a:t>
            </a:r>
            <a:r>
              <a:rPr lang="en-US" sz="1600" dirty="0" smtClean="0">
                <a:solidFill>
                  <a:schemeClr val="tx2"/>
                </a:solidFill>
              </a:rPr>
              <a:t>to continue </a:t>
            </a:r>
            <a:r>
              <a:rPr lang="en-US" sz="1600" dirty="0"/>
              <a:t>developing </a:t>
            </a:r>
            <a:r>
              <a:rPr lang="en-US" sz="1600" dirty="0" smtClean="0"/>
              <a:t>mitigation</a:t>
            </a:r>
          </a:p>
          <a:p>
            <a:pPr lvl="2">
              <a:spcAft>
                <a:spcPts val="200"/>
              </a:spcAft>
              <a:buFont typeface="Wingdings" panose="05000000000000000000" pitchFamily="2" charset="2"/>
              <a:buChar char="Ø"/>
            </a:pPr>
            <a:endParaRPr lang="en-US" sz="1600" dirty="0"/>
          </a:p>
          <a:p>
            <a:pPr lvl="2">
              <a:spcAft>
                <a:spcPts val="200"/>
              </a:spcAft>
              <a:buFont typeface="Wingdings" panose="05000000000000000000" pitchFamily="2" charset="2"/>
              <a:buChar char="Ø"/>
            </a:pPr>
            <a:r>
              <a:rPr lang="en-US" sz="1600" dirty="0" smtClean="0">
                <a:solidFill>
                  <a:schemeClr val="tx2"/>
                </a:solidFill>
              </a:rPr>
              <a:t>Developed capacity </a:t>
            </a:r>
            <a:r>
              <a:rPr lang="en-US" sz="1600" dirty="0" smtClean="0"/>
              <a:t>to identify and develop those mitigation opportunities worldwide, and in the developing world in particular</a:t>
            </a:r>
          </a:p>
          <a:p>
            <a:pPr lvl="2">
              <a:spcAft>
                <a:spcPts val="200"/>
              </a:spcAft>
              <a:buFont typeface="Wingdings" panose="05000000000000000000" pitchFamily="2" charset="2"/>
              <a:buChar char="Ø"/>
            </a:pPr>
            <a:endParaRPr lang="en-US" sz="1600" dirty="0" smtClean="0"/>
          </a:p>
          <a:p>
            <a:pPr lvl="2">
              <a:spcAft>
                <a:spcPts val="200"/>
              </a:spcAft>
              <a:buFont typeface="Wingdings" panose="05000000000000000000" pitchFamily="2" charset="2"/>
              <a:buChar char="Ø"/>
            </a:pPr>
            <a:r>
              <a:rPr lang="en-US" sz="1600" dirty="0" smtClean="0">
                <a:solidFill>
                  <a:schemeClr val="tx2"/>
                </a:solidFill>
              </a:rPr>
              <a:t>Placed climate change mitigation in the agenda </a:t>
            </a:r>
            <a:r>
              <a:rPr lang="en-US" sz="1600" dirty="0" smtClean="0"/>
              <a:t>of developing countries, by requiring the establishment of DNAs with </a:t>
            </a:r>
            <a:r>
              <a:rPr lang="en-US" sz="1600" dirty="0" err="1" smtClean="0"/>
              <a:t>LoA</a:t>
            </a:r>
            <a:r>
              <a:rPr lang="en-US" sz="1600" dirty="0" smtClean="0"/>
              <a:t> procedures etc...</a:t>
            </a:r>
          </a:p>
          <a:p>
            <a:pPr lvl="2">
              <a:buFont typeface="Wingdings" panose="05000000000000000000" pitchFamily="2" charset="2"/>
              <a:buChar char="Ø"/>
            </a:pPr>
            <a:endParaRPr lang="en-US" sz="1600" dirty="0" smtClean="0"/>
          </a:p>
          <a:p>
            <a:pPr lvl="2">
              <a:buFont typeface="Wingdings" panose="05000000000000000000" pitchFamily="2" charset="2"/>
              <a:buChar char="Ø"/>
            </a:pPr>
            <a:endParaRPr lang="en-US" sz="1600" dirty="0"/>
          </a:p>
        </p:txBody>
      </p:sp>
      <p:sp>
        <p:nvSpPr>
          <p:cNvPr id="4" name="Slide Number Placeholder 3"/>
          <p:cNvSpPr>
            <a:spLocks noGrp="1"/>
          </p:cNvSpPr>
          <p:nvPr>
            <p:ph type="sldNum" sz="quarter" idx="11"/>
          </p:nvPr>
        </p:nvSpPr>
        <p:spPr/>
        <p:txBody>
          <a:bodyPr/>
          <a:lstStyle/>
          <a:p>
            <a:fld id="{2500AE61-B9E6-4104-A64B-A3F3D1EE44A0}" type="slidenum">
              <a:rPr lang="en-US" smtClean="0"/>
              <a:pPr/>
              <a:t>5</a:t>
            </a:fld>
            <a:endParaRPr lang="en-US"/>
          </a:p>
        </p:txBody>
      </p:sp>
      <p:sp>
        <p:nvSpPr>
          <p:cNvPr id="6" name="Title 1"/>
          <p:cNvSpPr txBox="1">
            <a:spLocks/>
          </p:cNvSpPr>
          <p:nvPr/>
        </p:nvSpPr>
        <p:spPr bwMode="auto">
          <a:xfrm>
            <a:off x="787400" y="404664"/>
            <a:ext cx="7869238"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rtl="0" eaLnBrk="0" fontAlgn="base" hangingPunct="0">
              <a:lnSpc>
                <a:spcPts val="1500"/>
              </a:lnSpc>
              <a:spcBef>
                <a:spcPct val="0"/>
              </a:spcBef>
              <a:spcAft>
                <a:spcPct val="0"/>
              </a:spcAft>
              <a:defRPr sz="1200">
                <a:solidFill>
                  <a:schemeClr val="tx2"/>
                </a:solidFill>
                <a:latin typeface="+mj-lt"/>
                <a:ea typeface="+mj-ea"/>
                <a:cs typeface="+mj-cs"/>
              </a:defRPr>
            </a:lvl1pPr>
            <a:lvl2pPr algn="l" rtl="0" eaLnBrk="0" fontAlgn="base" hangingPunct="0">
              <a:lnSpc>
                <a:spcPts val="1500"/>
              </a:lnSpc>
              <a:spcBef>
                <a:spcPct val="0"/>
              </a:spcBef>
              <a:spcAft>
                <a:spcPct val="0"/>
              </a:spcAft>
              <a:defRPr sz="1200">
                <a:solidFill>
                  <a:schemeClr val="tx2"/>
                </a:solidFill>
                <a:latin typeface="Arial" charset="0"/>
              </a:defRPr>
            </a:lvl2pPr>
            <a:lvl3pPr algn="l" rtl="0" eaLnBrk="0" fontAlgn="base" hangingPunct="0">
              <a:lnSpc>
                <a:spcPts val="1500"/>
              </a:lnSpc>
              <a:spcBef>
                <a:spcPct val="0"/>
              </a:spcBef>
              <a:spcAft>
                <a:spcPct val="0"/>
              </a:spcAft>
              <a:defRPr sz="1200">
                <a:solidFill>
                  <a:schemeClr val="tx2"/>
                </a:solidFill>
                <a:latin typeface="Arial" charset="0"/>
              </a:defRPr>
            </a:lvl3pPr>
            <a:lvl4pPr algn="l" rtl="0" eaLnBrk="0" fontAlgn="base" hangingPunct="0">
              <a:lnSpc>
                <a:spcPts val="1500"/>
              </a:lnSpc>
              <a:spcBef>
                <a:spcPct val="0"/>
              </a:spcBef>
              <a:spcAft>
                <a:spcPct val="0"/>
              </a:spcAft>
              <a:defRPr sz="1200">
                <a:solidFill>
                  <a:schemeClr val="tx2"/>
                </a:solidFill>
                <a:latin typeface="Arial" charset="0"/>
              </a:defRPr>
            </a:lvl4pPr>
            <a:lvl5pPr algn="l" rtl="0" eaLnBrk="0" fontAlgn="base" hangingPunct="0">
              <a:lnSpc>
                <a:spcPts val="1500"/>
              </a:lnSpc>
              <a:spcBef>
                <a:spcPct val="0"/>
              </a:spcBef>
              <a:spcAft>
                <a:spcPct val="0"/>
              </a:spcAft>
              <a:defRPr sz="1200">
                <a:solidFill>
                  <a:schemeClr val="tx2"/>
                </a:solidFill>
                <a:latin typeface="Arial" charset="0"/>
              </a:defRPr>
            </a:lvl5pPr>
            <a:lvl6pPr marL="457200" algn="l" rtl="0" eaLnBrk="0" fontAlgn="base" hangingPunct="0">
              <a:lnSpc>
                <a:spcPts val="1500"/>
              </a:lnSpc>
              <a:spcBef>
                <a:spcPct val="0"/>
              </a:spcBef>
              <a:spcAft>
                <a:spcPct val="0"/>
              </a:spcAft>
              <a:defRPr sz="1200">
                <a:solidFill>
                  <a:schemeClr val="tx2"/>
                </a:solidFill>
                <a:latin typeface="Arial" charset="0"/>
              </a:defRPr>
            </a:lvl6pPr>
            <a:lvl7pPr marL="914400" algn="l" rtl="0" eaLnBrk="0" fontAlgn="base" hangingPunct="0">
              <a:lnSpc>
                <a:spcPts val="1500"/>
              </a:lnSpc>
              <a:spcBef>
                <a:spcPct val="0"/>
              </a:spcBef>
              <a:spcAft>
                <a:spcPct val="0"/>
              </a:spcAft>
              <a:defRPr sz="1200">
                <a:solidFill>
                  <a:schemeClr val="tx2"/>
                </a:solidFill>
                <a:latin typeface="Arial" charset="0"/>
              </a:defRPr>
            </a:lvl7pPr>
            <a:lvl8pPr marL="1371600" algn="l" rtl="0" eaLnBrk="0" fontAlgn="base" hangingPunct="0">
              <a:lnSpc>
                <a:spcPts val="1500"/>
              </a:lnSpc>
              <a:spcBef>
                <a:spcPct val="0"/>
              </a:spcBef>
              <a:spcAft>
                <a:spcPct val="0"/>
              </a:spcAft>
              <a:defRPr sz="1200">
                <a:solidFill>
                  <a:schemeClr val="tx2"/>
                </a:solidFill>
                <a:latin typeface="Arial" charset="0"/>
              </a:defRPr>
            </a:lvl8pPr>
            <a:lvl9pPr marL="1828800" algn="l" rtl="0" eaLnBrk="0" fontAlgn="base" hangingPunct="0">
              <a:lnSpc>
                <a:spcPts val="1500"/>
              </a:lnSpc>
              <a:spcBef>
                <a:spcPct val="0"/>
              </a:spcBef>
              <a:spcAft>
                <a:spcPct val="0"/>
              </a:spcAft>
              <a:defRPr sz="1200">
                <a:solidFill>
                  <a:schemeClr val="tx2"/>
                </a:solidFill>
                <a:latin typeface="Arial" charset="0"/>
              </a:defRPr>
            </a:lvl9pPr>
          </a:lstStyle>
          <a:p>
            <a:r>
              <a:rPr lang="en-US" sz="2400" kern="0" dirty="0" smtClean="0"/>
              <a:t>Achievements of the CDM </a:t>
            </a:r>
            <a:endParaRPr lang="en-US" sz="2400" kern="0" dirty="0"/>
          </a:p>
        </p:txBody>
      </p:sp>
      <p:pic>
        <p:nvPicPr>
          <p:cNvPr id="2050" name="Picture 2" descr="G:\SDM\Public Information &amp; Communication (PIC)\PIC06-Public Information and Outreach\CDM Photo Contest\2013\Pictures\01-Reviewed by team\1854Wind_Autumn scenery in the countrysid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64768" y="4221088"/>
            <a:ext cx="2736304" cy="18242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7656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08720"/>
            <a:ext cx="7867650" cy="4327525"/>
          </a:xfrm>
        </p:spPr>
        <p:txBody>
          <a:bodyPr/>
          <a:lstStyle/>
          <a:p>
            <a:pPr>
              <a:spcAft>
                <a:spcPts val="600"/>
              </a:spcAft>
            </a:pPr>
            <a:r>
              <a:rPr lang="en-US" sz="1600" dirty="0" smtClean="0"/>
              <a:t>It has also:</a:t>
            </a:r>
            <a:endParaRPr lang="en-US" sz="600" dirty="0" smtClean="0"/>
          </a:p>
          <a:p>
            <a:pPr lvl="2">
              <a:spcAft>
                <a:spcPts val="200"/>
              </a:spcAft>
              <a:buFont typeface="Wingdings" panose="05000000000000000000" pitchFamily="2" charset="2"/>
              <a:buChar char="Ø"/>
            </a:pPr>
            <a:r>
              <a:rPr lang="en-US" sz="1600" dirty="0" smtClean="0">
                <a:solidFill>
                  <a:schemeClr val="tx2"/>
                </a:solidFill>
              </a:rPr>
              <a:t>Built capacity of developing country authorities, </a:t>
            </a:r>
            <a:r>
              <a:rPr lang="en-US" sz="1600" dirty="0" smtClean="0"/>
              <a:t>some of which are now pursuing their own mechanisms based on experiences gained with CDM</a:t>
            </a:r>
          </a:p>
          <a:p>
            <a:pPr lvl="2">
              <a:spcAft>
                <a:spcPts val="200"/>
              </a:spcAft>
              <a:buFont typeface="Wingdings" panose="05000000000000000000" pitchFamily="2" charset="2"/>
              <a:buChar char="Ø"/>
            </a:pPr>
            <a:endParaRPr lang="en-US" sz="1600" dirty="0" smtClean="0"/>
          </a:p>
          <a:p>
            <a:pPr lvl="2">
              <a:spcAft>
                <a:spcPts val="200"/>
              </a:spcAft>
              <a:buFont typeface="Wingdings" panose="05000000000000000000" pitchFamily="2" charset="2"/>
              <a:buChar char="Ø"/>
            </a:pPr>
            <a:r>
              <a:rPr lang="en-US" sz="1600" dirty="0" smtClean="0">
                <a:solidFill>
                  <a:schemeClr val="tx2"/>
                </a:solidFill>
              </a:rPr>
              <a:t>Developed the interest of the private sector</a:t>
            </a:r>
            <a:r>
              <a:rPr lang="en-US" sz="1600" dirty="0" smtClean="0"/>
              <a:t>, mobilizing a very significant </a:t>
            </a:r>
            <a:r>
              <a:rPr lang="en-US" sz="1600" dirty="0" smtClean="0">
                <a:solidFill>
                  <a:schemeClr val="tx2"/>
                </a:solidFill>
              </a:rPr>
              <a:t>investment </a:t>
            </a:r>
            <a:r>
              <a:rPr lang="en-US" sz="1600" dirty="0" smtClean="0"/>
              <a:t>(US$150 billion at least, with potential for more)</a:t>
            </a:r>
          </a:p>
          <a:p>
            <a:pPr lvl="2">
              <a:spcAft>
                <a:spcPts val="200"/>
              </a:spcAft>
              <a:buFont typeface="Wingdings" panose="05000000000000000000" pitchFamily="2" charset="2"/>
              <a:buChar char="Ø"/>
            </a:pPr>
            <a:endParaRPr lang="en-US" sz="1600" dirty="0" smtClean="0"/>
          </a:p>
          <a:p>
            <a:pPr lvl="2">
              <a:spcAft>
                <a:spcPts val="200"/>
              </a:spcAft>
              <a:buFont typeface="Wingdings" panose="05000000000000000000" pitchFamily="2" charset="2"/>
              <a:buChar char="Ø"/>
            </a:pPr>
            <a:r>
              <a:rPr lang="en-US" sz="1600" dirty="0" smtClean="0"/>
              <a:t>Demonstrated that </a:t>
            </a:r>
            <a:r>
              <a:rPr lang="en-US" sz="1600" b="1" dirty="0" smtClean="0">
                <a:solidFill>
                  <a:schemeClr val="tx2"/>
                </a:solidFill>
              </a:rPr>
              <a:t>global</a:t>
            </a:r>
            <a:r>
              <a:rPr lang="en-US" sz="1600" dirty="0" smtClean="0">
                <a:solidFill>
                  <a:schemeClr val="tx2"/>
                </a:solidFill>
              </a:rPr>
              <a:t> approaches to mitigation </a:t>
            </a:r>
            <a:r>
              <a:rPr lang="en-US" sz="1600" b="1" dirty="0" smtClean="0">
                <a:solidFill>
                  <a:schemeClr val="tx2"/>
                </a:solidFill>
              </a:rPr>
              <a:t>CAN</a:t>
            </a:r>
            <a:r>
              <a:rPr lang="en-US" sz="1600" dirty="0" smtClean="0">
                <a:solidFill>
                  <a:schemeClr val="tx2"/>
                </a:solidFill>
              </a:rPr>
              <a:t> work</a:t>
            </a:r>
          </a:p>
          <a:p>
            <a:pPr lvl="2">
              <a:spcAft>
                <a:spcPts val="200"/>
              </a:spcAft>
              <a:buFont typeface="Wingdings" panose="05000000000000000000" pitchFamily="2" charset="2"/>
              <a:buChar char="Ø"/>
            </a:pPr>
            <a:endParaRPr lang="en-US" sz="1600" dirty="0" smtClean="0">
              <a:solidFill>
                <a:schemeClr val="tx2"/>
              </a:solidFill>
            </a:endParaRPr>
          </a:p>
          <a:p>
            <a:pPr lvl="2">
              <a:spcAft>
                <a:spcPts val="200"/>
              </a:spcAft>
              <a:buFont typeface="Wingdings" panose="05000000000000000000" pitchFamily="2" charset="2"/>
              <a:buChar char="Ø"/>
            </a:pPr>
            <a:r>
              <a:rPr lang="en-US" sz="1600" dirty="0" smtClean="0">
                <a:solidFill>
                  <a:schemeClr val="tx2"/>
                </a:solidFill>
              </a:rPr>
              <a:t>Contributed to adaptation </a:t>
            </a:r>
            <a:r>
              <a:rPr lang="en-US" sz="1600" dirty="0" smtClean="0"/>
              <a:t>through the Adaptation Fund</a:t>
            </a:r>
          </a:p>
          <a:p>
            <a:pPr lvl="2">
              <a:buFont typeface="Wingdings" panose="05000000000000000000" pitchFamily="2" charset="2"/>
              <a:buChar char="Ø"/>
            </a:pPr>
            <a:endParaRPr lang="en-US" sz="1600" dirty="0" smtClean="0"/>
          </a:p>
          <a:p>
            <a:pPr lvl="2">
              <a:buFont typeface="Wingdings" panose="05000000000000000000" pitchFamily="2" charset="2"/>
              <a:buChar char="Ø"/>
            </a:pPr>
            <a:endParaRPr lang="en-US" sz="1600" dirty="0"/>
          </a:p>
        </p:txBody>
      </p:sp>
      <p:sp>
        <p:nvSpPr>
          <p:cNvPr id="4" name="Slide Number Placeholder 3"/>
          <p:cNvSpPr>
            <a:spLocks noGrp="1"/>
          </p:cNvSpPr>
          <p:nvPr>
            <p:ph type="sldNum" sz="quarter" idx="11"/>
          </p:nvPr>
        </p:nvSpPr>
        <p:spPr/>
        <p:txBody>
          <a:bodyPr/>
          <a:lstStyle/>
          <a:p>
            <a:fld id="{2500AE61-B9E6-4104-A64B-A3F3D1EE44A0}" type="slidenum">
              <a:rPr lang="en-US" smtClean="0"/>
              <a:pPr/>
              <a:t>6</a:t>
            </a:fld>
            <a:endParaRPr lang="en-US"/>
          </a:p>
        </p:txBody>
      </p:sp>
      <p:sp>
        <p:nvSpPr>
          <p:cNvPr id="6" name="Title 1"/>
          <p:cNvSpPr txBox="1">
            <a:spLocks/>
          </p:cNvSpPr>
          <p:nvPr/>
        </p:nvSpPr>
        <p:spPr bwMode="auto">
          <a:xfrm>
            <a:off x="787400" y="404664"/>
            <a:ext cx="7869238"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rtl="0" eaLnBrk="0" fontAlgn="base" hangingPunct="0">
              <a:lnSpc>
                <a:spcPts val="1500"/>
              </a:lnSpc>
              <a:spcBef>
                <a:spcPct val="0"/>
              </a:spcBef>
              <a:spcAft>
                <a:spcPct val="0"/>
              </a:spcAft>
              <a:defRPr sz="1200">
                <a:solidFill>
                  <a:schemeClr val="tx2"/>
                </a:solidFill>
                <a:latin typeface="+mj-lt"/>
                <a:ea typeface="+mj-ea"/>
                <a:cs typeface="+mj-cs"/>
              </a:defRPr>
            </a:lvl1pPr>
            <a:lvl2pPr algn="l" rtl="0" eaLnBrk="0" fontAlgn="base" hangingPunct="0">
              <a:lnSpc>
                <a:spcPts val="1500"/>
              </a:lnSpc>
              <a:spcBef>
                <a:spcPct val="0"/>
              </a:spcBef>
              <a:spcAft>
                <a:spcPct val="0"/>
              </a:spcAft>
              <a:defRPr sz="1200">
                <a:solidFill>
                  <a:schemeClr val="tx2"/>
                </a:solidFill>
                <a:latin typeface="Arial" charset="0"/>
              </a:defRPr>
            </a:lvl2pPr>
            <a:lvl3pPr algn="l" rtl="0" eaLnBrk="0" fontAlgn="base" hangingPunct="0">
              <a:lnSpc>
                <a:spcPts val="1500"/>
              </a:lnSpc>
              <a:spcBef>
                <a:spcPct val="0"/>
              </a:spcBef>
              <a:spcAft>
                <a:spcPct val="0"/>
              </a:spcAft>
              <a:defRPr sz="1200">
                <a:solidFill>
                  <a:schemeClr val="tx2"/>
                </a:solidFill>
                <a:latin typeface="Arial" charset="0"/>
              </a:defRPr>
            </a:lvl3pPr>
            <a:lvl4pPr algn="l" rtl="0" eaLnBrk="0" fontAlgn="base" hangingPunct="0">
              <a:lnSpc>
                <a:spcPts val="1500"/>
              </a:lnSpc>
              <a:spcBef>
                <a:spcPct val="0"/>
              </a:spcBef>
              <a:spcAft>
                <a:spcPct val="0"/>
              </a:spcAft>
              <a:defRPr sz="1200">
                <a:solidFill>
                  <a:schemeClr val="tx2"/>
                </a:solidFill>
                <a:latin typeface="Arial" charset="0"/>
              </a:defRPr>
            </a:lvl4pPr>
            <a:lvl5pPr algn="l" rtl="0" eaLnBrk="0" fontAlgn="base" hangingPunct="0">
              <a:lnSpc>
                <a:spcPts val="1500"/>
              </a:lnSpc>
              <a:spcBef>
                <a:spcPct val="0"/>
              </a:spcBef>
              <a:spcAft>
                <a:spcPct val="0"/>
              </a:spcAft>
              <a:defRPr sz="1200">
                <a:solidFill>
                  <a:schemeClr val="tx2"/>
                </a:solidFill>
                <a:latin typeface="Arial" charset="0"/>
              </a:defRPr>
            </a:lvl5pPr>
            <a:lvl6pPr marL="457200" algn="l" rtl="0" eaLnBrk="0" fontAlgn="base" hangingPunct="0">
              <a:lnSpc>
                <a:spcPts val="1500"/>
              </a:lnSpc>
              <a:spcBef>
                <a:spcPct val="0"/>
              </a:spcBef>
              <a:spcAft>
                <a:spcPct val="0"/>
              </a:spcAft>
              <a:defRPr sz="1200">
                <a:solidFill>
                  <a:schemeClr val="tx2"/>
                </a:solidFill>
                <a:latin typeface="Arial" charset="0"/>
              </a:defRPr>
            </a:lvl6pPr>
            <a:lvl7pPr marL="914400" algn="l" rtl="0" eaLnBrk="0" fontAlgn="base" hangingPunct="0">
              <a:lnSpc>
                <a:spcPts val="1500"/>
              </a:lnSpc>
              <a:spcBef>
                <a:spcPct val="0"/>
              </a:spcBef>
              <a:spcAft>
                <a:spcPct val="0"/>
              </a:spcAft>
              <a:defRPr sz="1200">
                <a:solidFill>
                  <a:schemeClr val="tx2"/>
                </a:solidFill>
                <a:latin typeface="Arial" charset="0"/>
              </a:defRPr>
            </a:lvl7pPr>
            <a:lvl8pPr marL="1371600" algn="l" rtl="0" eaLnBrk="0" fontAlgn="base" hangingPunct="0">
              <a:lnSpc>
                <a:spcPts val="1500"/>
              </a:lnSpc>
              <a:spcBef>
                <a:spcPct val="0"/>
              </a:spcBef>
              <a:spcAft>
                <a:spcPct val="0"/>
              </a:spcAft>
              <a:defRPr sz="1200">
                <a:solidFill>
                  <a:schemeClr val="tx2"/>
                </a:solidFill>
                <a:latin typeface="Arial" charset="0"/>
              </a:defRPr>
            </a:lvl8pPr>
            <a:lvl9pPr marL="1828800" algn="l" rtl="0" eaLnBrk="0" fontAlgn="base" hangingPunct="0">
              <a:lnSpc>
                <a:spcPts val="1500"/>
              </a:lnSpc>
              <a:spcBef>
                <a:spcPct val="0"/>
              </a:spcBef>
              <a:spcAft>
                <a:spcPct val="0"/>
              </a:spcAft>
              <a:defRPr sz="1200">
                <a:solidFill>
                  <a:schemeClr val="tx2"/>
                </a:solidFill>
                <a:latin typeface="Arial" charset="0"/>
              </a:defRPr>
            </a:lvl9pPr>
          </a:lstStyle>
          <a:p>
            <a:r>
              <a:rPr lang="en-US" sz="2400" kern="0" dirty="0" smtClean="0"/>
              <a:t>Achievements of the CDM </a:t>
            </a:r>
            <a:endParaRPr lang="en-US" sz="2400" kern="0" dirty="0"/>
          </a:p>
        </p:txBody>
      </p:sp>
      <p:sp>
        <p:nvSpPr>
          <p:cNvPr id="7" name="TextBox 6"/>
          <p:cNvSpPr txBox="1"/>
          <p:nvPr/>
        </p:nvSpPr>
        <p:spPr>
          <a:xfrm>
            <a:off x="1059520" y="4678407"/>
            <a:ext cx="7324998" cy="646331"/>
          </a:xfrm>
          <a:prstGeom prst="rect">
            <a:avLst/>
          </a:prstGeom>
          <a:noFill/>
          <a:ln>
            <a:solidFill>
              <a:srgbClr val="008E40"/>
            </a:solidFill>
          </a:ln>
          <a:effectLst>
            <a:glow rad="63500">
              <a:schemeClr val="accent4">
                <a:satMod val="175000"/>
                <a:alpha val="40000"/>
              </a:schemeClr>
            </a:glow>
          </a:effectLst>
        </p:spPr>
        <p:txBody>
          <a:bodyPr wrap="square" rtlCol="0">
            <a:spAutoFit/>
          </a:bodyPr>
          <a:lstStyle/>
          <a:p>
            <a:pPr algn="ctr"/>
            <a:r>
              <a:rPr lang="en-US" sz="1800" b="1" i="1" dirty="0" smtClean="0">
                <a:solidFill>
                  <a:srgbClr val="00B050"/>
                </a:solidFill>
              </a:rPr>
              <a:t>CDM has delivered offsets, but also capacity, know-how, finance, adaptation funding and sustainable development co-benefits</a:t>
            </a:r>
            <a:endParaRPr lang="en-US" sz="1800" b="1" i="1" dirty="0">
              <a:solidFill>
                <a:srgbClr val="00B050"/>
              </a:solidFill>
            </a:endParaRPr>
          </a:p>
        </p:txBody>
      </p:sp>
    </p:spTree>
    <p:extLst>
      <p:ext uri="{BB962C8B-B14F-4D97-AF65-F5344CB8AC3E}">
        <p14:creationId xmlns:p14="http://schemas.microsoft.com/office/powerpoint/2010/main" val="4140466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Potential of the CDM</a:t>
            </a:r>
            <a:endParaRPr lang="en-US" sz="2400" dirty="0"/>
          </a:p>
        </p:txBody>
      </p:sp>
      <p:sp>
        <p:nvSpPr>
          <p:cNvPr id="3" name="Content Placeholder 2"/>
          <p:cNvSpPr>
            <a:spLocks noGrp="1"/>
          </p:cNvSpPr>
          <p:nvPr>
            <p:ph idx="1"/>
          </p:nvPr>
        </p:nvSpPr>
        <p:spPr>
          <a:xfrm>
            <a:off x="635000" y="908720"/>
            <a:ext cx="7867650" cy="4327525"/>
          </a:xfrm>
        </p:spPr>
        <p:txBody>
          <a:bodyPr/>
          <a:lstStyle/>
          <a:p>
            <a:pPr>
              <a:lnSpc>
                <a:spcPct val="100000"/>
              </a:lnSpc>
              <a:spcAft>
                <a:spcPts val="1200"/>
              </a:spcAft>
            </a:pPr>
            <a:r>
              <a:rPr lang="en-US" sz="1600" dirty="0" smtClean="0"/>
              <a:t>Facing challenging times: due </a:t>
            </a:r>
            <a:r>
              <a:rPr lang="en-US" sz="1600" dirty="0"/>
              <a:t>to </a:t>
            </a:r>
            <a:r>
              <a:rPr lang="en-US" sz="1600" dirty="0">
                <a:solidFill>
                  <a:schemeClr val="tx2"/>
                </a:solidFill>
              </a:rPr>
              <a:t>domestic </a:t>
            </a:r>
            <a:r>
              <a:rPr lang="en-US" sz="1600" dirty="0" smtClean="0">
                <a:solidFill>
                  <a:schemeClr val="tx2"/>
                </a:solidFill>
              </a:rPr>
              <a:t>policy decisions </a:t>
            </a:r>
            <a:r>
              <a:rPr lang="en-US" sz="1600" dirty="0"/>
              <a:t>and </a:t>
            </a:r>
            <a:r>
              <a:rPr lang="en-US" sz="1600" dirty="0">
                <a:solidFill>
                  <a:schemeClr val="tx2"/>
                </a:solidFill>
              </a:rPr>
              <a:t>lacking ambition</a:t>
            </a:r>
            <a:r>
              <a:rPr lang="en-US" sz="1600" dirty="0"/>
              <a:t>, supply exceeds </a:t>
            </a:r>
            <a:r>
              <a:rPr lang="en-US" sz="1600" dirty="0" smtClean="0"/>
              <a:t>demand in the carbon markets.</a:t>
            </a:r>
          </a:p>
          <a:p>
            <a:pPr>
              <a:lnSpc>
                <a:spcPct val="100000"/>
              </a:lnSpc>
              <a:spcAft>
                <a:spcPts val="1200"/>
              </a:spcAft>
            </a:pPr>
            <a:r>
              <a:rPr lang="en-US" sz="1600" dirty="0" smtClean="0"/>
              <a:t>CER </a:t>
            </a:r>
            <a:r>
              <a:rPr lang="en-US" sz="1600" dirty="0"/>
              <a:t>prices dropped 95% in past few years.  </a:t>
            </a:r>
            <a:r>
              <a:rPr lang="en-US" sz="1600" dirty="0" smtClean="0"/>
              <a:t>Current </a:t>
            </a:r>
            <a:r>
              <a:rPr lang="en-US" sz="1600" dirty="0"/>
              <a:t>price ~</a:t>
            </a:r>
            <a:r>
              <a:rPr lang="en-US" sz="1600" dirty="0" smtClean="0"/>
              <a:t>0.10 </a:t>
            </a:r>
            <a:r>
              <a:rPr lang="en-US" sz="1600" dirty="0"/>
              <a:t>Euros/CER</a:t>
            </a:r>
            <a:r>
              <a:rPr lang="en-US" sz="1600" dirty="0" smtClean="0"/>
              <a:t>. Difficult for most projects to continue the project cycle.</a:t>
            </a:r>
          </a:p>
          <a:p>
            <a:pPr>
              <a:lnSpc>
                <a:spcPct val="100000"/>
              </a:lnSpc>
              <a:spcAft>
                <a:spcPts val="1200"/>
              </a:spcAft>
            </a:pPr>
            <a:r>
              <a:rPr lang="en-US" sz="1600" dirty="0" smtClean="0"/>
              <a:t>But the CDM has much potential:</a:t>
            </a:r>
            <a:endParaRPr lang="en-US" sz="1600" dirty="0"/>
          </a:p>
          <a:p>
            <a:endParaRPr lang="en-US" sz="1600" dirty="0"/>
          </a:p>
        </p:txBody>
      </p:sp>
      <p:sp>
        <p:nvSpPr>
          <p:cNvPr id="4" name="Slide Number Placeholder 3"/>
          <p:cNvSpPr>
            <a:spLocks noGrp="1"/>
          </p:cNvSpPr>
          <p:nvPr>
            <p:ph type="sldNum" sz="quarter" idx="11"/>
          </p:nvPr>
        </p:nvSpPr>
        <p:spPr/>
        <p:txBody>
          <a:bodyPr/>
          <a:lstStyle/>
          <a:p>
            <a:fld id="{2500AE61-B9E6-4104-A64B-A3F3D1EE44A0}" type="slidenum">
              <a:rPr lang="en-US" smtClean="0"/>
              <a:pPr/>
              <a:t>7</a:t>
            </a:fld>
            <a:endParaRPr lang="en-US"/>
          </a:p>
        </p:txBody>
      </p:sp>
      <p:pic>
        <p:nvPicPr>
          <p:cNvPr id="5"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9814"/>
          <a:stretch/>
        </p:blipFill>
        <p:spPr bwMode="auto">
          <a:xfrm>
            <a:off x="2843808" y="2564904"/>
            <a:ext cx="3600400" cy="2435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1063426" y="5157192"/>
            <a:ext cx="7324998" cy="923330"/>
          </a:xfrm>
          <a:prstGeom prst="rect">
            <a:avLst/>
          </a:prstGeom>
          <a:noFill/>
          <a:ln w="12700">
            <a:solidFill>
              <a:srgbClr val="008E40"/>
            </a:solidFill>
          </a:ln>
          <a:effectLst>
            <a:glow rad="63500">
              <a:schemeClr val="accent4">
                <a:satMod val="175000"/>
                <a:alpha val="40000"/>
              </a:schemeClr>
            </a:glow>
          </a:effectLst>
        </p:spPr>
        <p:txBody>
          <a:bodyPr wrap="square" rtlCol="0">
            <a:spAutoFit/>
          </a:bodyPr>
          <a:lstStyle/>
          <a:p>
            <a:pPr algn="ctr">
              <a:spcBef>
                <a:spcPts val="0"/>
              </a:spcBef>
            </a:pPr>
            <a:r>
              <a:rPr lang="en-US" sz="1800" b="1" i="1" dirty="0" smtClean="0">
                <a:solidFill>
                  <a:srgbClr val="00B050"/>
                </a:solidFill>
              </a:rPr>
              <a:t>CDM is doing what CDM was set up to do.</a:t>
            </a:r>
          </a:p>
          <a:p>
            <a:pPr algn="ctr">
              <a:spcBef>
                <a:spcPts val="0"/>
              </a:spcBef>
            </a:pPr>
            <a:r>
              <a:rPr lang="en-US" sz="1800" b="1" i="1" dirty="0" smtClean="0">
                <a:solidFill>
                  <a:srgbClr val="00B050"/>
                </a:solidFill>
              </a:rPr>
              <a:t>Potential for action is significant once Parties (countries) get serious about the 2 C target.</a:t>
            </a:r>
            <a:endParaRPr lang="en-US" sz="1800" b="1" i="1" dirty="0">
              <a:solidFill>
                <a:srgbClr val="00B050"/>
              </a:solidFill>
            </a:endParaRPr>
          </a:p>
        </p:txBody>
      </p:sp>
      <p:sp>
        <p:nvSpPr>
          <p:cNvPr id="8" name="TextBox 7"/>
          <p:cNvSpPr txBox="1"/>
          <p:nvPr/>
        </p:nvSpPr>
        <p:spPr>
          <a:xfrm>
            <a:off x="7020272" y="2780928"/>
            <a:ext cx="1152128" cy="553998"/>
          </a:xfrm>
          <a:prstGeom prst="rect">
            <a:avLst/>
          </a:prstGeom>
          <a:noFill/>
        </p:spPr>
        <p:txBody>
          <a:bodyPr wrap="square" rtlCol="0">
            <a:spAutoFit/>
          </a:bodyPr>
          <a:lstStyle/>
          <a:p>
            <a:pPr algn="ctr"/>
            <a:r>
              <a:rPr lang="en-US" dirty="0" smtClean="0">
                <a:solidFill>
                  <a:schemeClr val="accent2">
                    <a:lumMod val="50000"/>
                  </a:schemeClr>
                </a:solidFill>
              </a:rPr>
              <a:t>8 billion tons</a:t>
            </a:r>
            <a:endParaRPr lang="en-US" dirty="0">
              <a:solidFill>
                <a:schemeClr val="accent2">
                  <a:lumMod val="50000"/>
                </a:schemeClr>
              </a:solidFill>
            </a:endParaRPr>
          </a:p>
        </p:txBody>
      </p:sp>
      <p:cxnSp>
        <p:nvCxnSpPr>
          <p:cNvPr id="10" name="Straight Arrow Connector 9"/>
          <p:cNvCxnSpPr/>
          <p:nvPr/>
        </p:nvCxnSpPr>
        <p:spPr bwMode="auto">
          <a:xfrm flipH="1" flipV="1">
            <a:off x="6516216" y="2780928"/>
            <a:ext cx="648072" cy="276999"/>
          </a:xfrm>
          <a:prstGeom prst="straightConnector1">
            <a:avLst/>
          </a:prstGeom>
          <a:solidFill>
            <a:schemeClr val="accent1"/>
          </a:solidFill>
          <a:ln w="12700" cap="flat" cmpd="sng" algn="ctr">
            <a:solidFill>
              <a:schemeClr val="accent2">
                <a:lumMod val="50000"/>
              </a:schemeClr>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9188444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Potential of the CDM</a:t>
            </a:r>
            <a:endParaRPr lang="en-US" sz="2400" dirty="0"/>
          </a:p>
        </p:txBody>
      </p:sp>
      <p:sp>
        <p:nvSpPr>
          <p:cNvPr id="3" name="Content Placeholder 2"/>
          <p:cNvSpPr>
            <a:spLocks noGrp="1"/>
          </p:cNvSpPr>
          <p:nvPr>
            <p:ph idx="1"/>
          </p:nvPr>
        </p:nvSpPr>
        <p:spPr>
          <a:xfrm>
            <a:off x="611560" y="901675"/>
            <a:ext cx="7867650" cy="4327525"/>
          </a:xfrm>
        </p:spPr>
        <p:txBody>
          <a:bodyPr/>
          <a:lstStyle/>
          <a:p>
            <a:pPr>
              <a:lnSpc>
                <a:spcPct val="100000"/>
              </a:lnSpc>
              <a:spcAft>
                <a:spcPts val="1200"/>
              </a:spcAft>
            </a:pPr>
            <a:r>
              <a:rPr lang="en-US" sz="1800" dirty="0" smtClean="0"/>
              <a:t>In addition:</a:t>
            </a:r>
          </a:p>
          <a:p>
            <a:pPr lvl="1">
              <a:lnSpc>
                <a:spcPct val="100000"/>
              </a:lnSpc>
              <a:spcAft>
                <a:spcPts val="1200"/>
              </a:spcAft>
              <a:buFont typeface="Wingdings" panose="05000000000000000000" pitchFamily="2" charset="2"/>
              <a:buChar char="Ø"/>
            </a:pPr>
            <a:r>
              <a:rPr lang="en-IE" sz="1800" dirty="0" smtClean="0"/>
              <a:t>CDM is primarily a </a:t>
            </a:r>
            <a:r>
              <a:rPr lang="en-IE" sz="1800" dirty="0">
                <a:solidFill>
                  <a:schemeClr val="tx2"/>
                </a:solidFill>
              </a:rPr>
              <a:t>monitoring, reporting and verification (MRV) system </a:t>
            </a:r>
            <a:r>
              <a:rPr lang="en-IE" sz="1800" dirty="0"/>
              <a:t>for mitigation </a:t>
            </a:r>
            <a:r>
              <a:rPr lang="en-IE" sz="1800" dirty="0" smtClean="0"/>
              <a:t>actions, excellent </a:t>
            </a:r>
            <a:r>
              <a:rPr lang="en-IE" sz="1800" dirty="0" smtClean="0">
                <a:solidFill>
                  <a:schemeClr val="tx2"/>
                </a:solidFill>
              </a:rPr>
              <a:t>for results-based financing</a:t>
            </a:r>
          </a:p>
          <a:p>
            <a:pPr lvl="1">
              <a:lnSpc>
                <a:spcPct val="100000"/>
              </a:lnSpc>
              <a:spcAft>
                <a:spcPts val="1200"/>
              </a:spcAft>
              <a:buFont typeface="Wingdings" panose="05000000000000000000" pitchFamily="2" charset="2"/>
              <a:buChar char="Ø"/>
            </a:pPr>
            <a:r>
              <a:rPr lang="en-IE" sz="1800" dirty="0" smtClean="0"/>
              <a:t>CDM </a:t>
            </a:r>
            <a:r>
              <a:rPr lang="en-IE" sz="1800" dirty="0"/>
              <a:t>has already undergone and overcome the trials and difficulties all new mechanisms </a:t>
            </a:r>
            <a:r>
              <a:rPr lang="en-IE" sz="1800" dirty="0" smtClean="0"/>
              <a:t>must endure. </a:t>
            </a:r>
            <a:r>
              <a:rPr lang="en-IE" sz="1800" dirty="0" smtClean="0">
                <a:solidFill>
                  <a:schemeClr val="tx2"/>
                </a:solidFill>
              </a:rPr>
              <a:t>It has therefore passed the phase of the learning by doing and acquired more maturity</a:t>
            </a:r>
            <a:endParaRPr lang="en-IE" sz="1800" dirty="0" smtClean="0"/>
          </a:p>
          <a:p>
            <a:pPr lvl="1">
              <a:lnSpc>
                <a:spcPct val="100000"/>
              </a:lnSpc>
              <a:spcAft>
                <a:spcPts val="1200"/>
              </a:spcAft>
              <a:buFont typeface="Wingdings" panose="05000000000000000000" pitchFamily="2" charset="2"/>
              <a:buChar char="Ø"/>
            </a:pPr>
            <a:r>
              <a:rPr lang="en-IE" sz="1800" dirty="0" smtClean="0"/>
              <a:t>CDM has </a:t>
            </a:r>
            <a:r>
              <a:rPr lang="en-IE" sz="1800" dirty="0" smtClean="0">
                <a:solidFill>
                  <a:schemeClr val="tx2"/>
                </a:solidFill>
              </a:rPr>
              <a:t>addressed most of the criticism </a:t>
            </a:r>
            <a:r>
              <a:rPr lang="en-IE" sz="1800" dirty="0" smtClean="0"/>
              <a:t>regarding transparency, responsiveness and processing time, and has taken on wide standardization and simplification. </a:t>
            </a:r>
            <a:r>
              <a:rPr lang="en-IE" sz="1800" dirty="0" smtClean="0">
                <a:solidFill>
                  <a:schemeClr val="tx2"/>
                </a:solidFill>
              </a:rPr>
              <a:t>It has evolved greatly</a:t>
            </a:r>
            <a:r>
              <a:rPr lang="en-IE" sz="1800" dirty="0" smtClean="0"/>
              <a:t>.</a:t>
            </a:r>
          </a:p>
          <a:p>
            <a:pPr lvl="1">
              <a:lnSpc>
                <a:spcPct val="100000"/>
              </a:lnSpc>
              <a:spcAft>
                <a:spcPts val="1200"/>
              </a:spcAft>
              <a:buFont typeface="Wingdings" panose="05000000000000000000" pitchFamily="2" charset="2"/>
              <a:buChar char="Ø"/>
            </a:pPr>
            <a:r>
              <a:rPr lang="en-IE" sz="1800" dirty="0" smtClean="0"/>
              <a:t>It can easily </a:t>
            </a:r>
            <a:r>
              <a:rPr lang="en-IE" sz="1800" dirty="0" smtClean="0">
                <a:solidFill>
                  <a:schemeClr val="tx2"/>
                </a:solidFill>
              </a:rPr>
              <a:t>contribute to net mitigation</a:t>
            </a:r>
            <a:r>
              <a:rPr lang="en-IE" sz="1800" dirty="0" smtClean="0"/>
              <a:t>, under revised provisions.</a:t>
            </a:r>
          </a:p>
          <a:p>
            <a:pPr lvl="1">
              <a:lnSpc>
                <a:spcPct val="100000"/>
              </a:lnSpc>
              <a:spcAft>
                <a:spcPts val="1200"/>
              </a:spcAft>
              <a:buFont typeface="Wingdings" panose="05000000000000000000" pitchFamily="2" charset="2"/>
              <a:buChar char="Ø"/>
            </a:pPr>
            <a:r>
              <a:rPr lang="en-IE" sz="1800" dirty="0" smtClean="0"/>
              <a:t>CDM is a multilateral mechanism, with the credibility and transparency required to ensure that reductions are real. </a:t>
            </a:r>
            <a:r>
              <a:rPr lang="en-IE" sz="1800" dirty="0" smtClean="0">
                <a:solidFill>
                  <a:schemeClr val="tx2"/>
                </a:solidFill>
              </a:rPr>
              <a:t>It has wide recognition</a:t>
            </a:r>
            <a:r>
              <a:rPr lang="en-IE" sz="1800" dirty="0" smtClean="0"/>
              <a:t>. It is </a:t>
            </a:r>
            <a:r>
              <a:rPr lang="en-IE" sz="1800" dirty="0" smtClean="0">
                <a:solidFill>
                  <a:schemeClr val="tx2"/>
                </a:solidFill>
              </a:rPr>
              <a:t>the model for new mechanisms</a:t>
            </a:r>
            <a:r>
              <a:rPr lang="en-IE" sz="1800" dirty="0" smtClean="0"/>
              <a:t>.</a:t>
            </a:r>
            <a:endParaRPr lang="en-US" sz="1800" dirty="0"/>
          </a:p>
          <a:p>
            <a:endParaRPr lang="en-US" sz="1800" dirty="0"/>
          </a:p>
        </p:txBody>
      </p:sp>
      <p:sp>
        <p:nvSpPr>
          <p:cNvPr id="4" name="Slide Number Placeholder 3"/>
          <p:cNvSpPr>
            <a:spLocks noGrp="1"/>
          </p:cNvSpPr>
          <p:nvPr>
            <p:ph type="sldNum" sz="quarter" idx="11"/>
          </p:nvPr>
        </p:nvSpPr>
        <p:spPr/>
        <p:txBody>
          <a:bodyPr/>
          <a:lstStyle/>
          <a:p>
            <a:fld id="{2500AE61-B9E6-4104-A64B-A3F3D1EE44A0}" type="slidenum">
              <a:rPr lang="en-US" smtClean="0"/>
              <a:pPr/>
              <a:t>8</a:t>
            </a:fld>
            <a:endParaRPr lang="en-US"/>
          </a:p>
        </p:txBody>
      </p:sp>
      <p:sp>
        <p:nvSpPr>
          <p:cNvPr id="6" name="TextBox 5"/>
          <p:cNvSpPr txBox="1"/>
          <p:nvPr/>
        </p:nvSpPr>
        <p:spPr>
          <a:xfrm>
            <a:off x="1063426" y="5229200"/>
            <a:ext cx="7324998" cy="646331"/>
          </a:xfrm>
          <a:prstGeom prst="rect">
            <a:avLst/>
          </a:prstGeom>
          <a:noFill/>
          <a:ln>
            <a:solidFill>
              <a:srgbClr val="008E40"/>
            </a:solidFill>
          </a:ln>
          <a:effectLst>
            <a:glow rad="63500">
              <a:schemeClr val="accent4">
                <a:satMod val="175000"/>
                <a:alpha val="40000"/>
              </a:schemeClr>
            </a:glow>
          </a:effectLst>
        </p:spPr>
        <p:txBody>
          <a:bodyPr wrap="square" rtlCol="0">
            <a:spAutoFit/>
          </a:bodyPr>
          <a:lstStyle/>
          <a:p>
            <a:pPr algn="ctr"/>
            <a:r>
              <a:rPr lang="en-US" sz="1800" b="1" i="1" dirty="0" smtClean="0">
                <a:solidFill>
                  <a:srgbClr val="00B050"/>
                </a:solidFill>
              </a:rPr>
              <a:t>A mature, advanced and recognized mechanism with potential to contribute to further mitigation ambition and net mitigation.</a:t>
            </a:r>
            <a:endParaRPr lang="en-US" sz="1800" b="1" i="1" dirty="0">
              <a:solidFill>
                <a:srgbClr val="00B050"/>
              </a:solidFill>
            </a:endParaRPr>
          </a:p>
        </p:txBody>
      </p:sp>
    </p:spTree>
    <p:extLst>
      <p:ext uri="{BB962C8B-B14F-4D97-AF65-F5344CB8AC3E}">
        <p14:creationId xmlns:p14="http://schemas.microsoft.com/office/powerpoint/2010/main" val="1066865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In conclusion</a:t>
            </a:r>
            <a:endParaRPr lang="en-US" sz="2400" dirty="0"/>
          </a:p>
        </p:txBody>
      </p:sp>
      <p:sp>
        <p:nvSpPr>
          <p:cNvPr id="3" name="Content Placeholder 2"/>
          <p:cNvSpPr>
            <a:spLocks noGrp="1"/>
          </p:cNvSpPr>
          <p:nvPr>
            <p:ph idx="1"/>
          </p:nvPr>
        </p:nvSpPr>
        <p:spPr>
          <a:xfrm>
            <a:off x="635000" y="908720"/>
            <a:ext cx="6025232" cy="5184576"/>
          </a:xfrm>
        </p:spPr>
        <p:txBody>
          <a:bodyPr/>
          <a:lstStyle/>
          <a:p>
            <a:pPr>
              <a:buFont typeface="Wingdings" panose="05000000000000000000" pitchFamily="2" charset="2"/>
              <a:buChar char="v"/>
            </a:pPr>
            <a:r>
              <a:rPr lang="en-US" sz="1800" dirty="0" smtClean="0"/>
              <a:t>CDM is a successful ready-made tool, tested, improved and apt to </a:t>
            </a:r>
            <a:r>
              <a:rPr lang="en-US" sz="1800" dirty="0" smtClean="0">
                <a:solidFill>
                  <a:schemeClr val="tx2"/>
                </a:solidFill>
              </a:rPr>
              <a:t>further evolve </a:t>
            </a:r>
            <a:r>
              <a:rPr lang="en-US" sz="1800" dirty="0" smtClean="0"/>
              <a:t>as required.</a:t>
            </a:r>
          </a:p>
          <a:p>
            <a:pPr>
              <a:buFont typeface="Wingdings" panose="05000000000000000000" pitchFamily="2" charset="2"/>
              <a:buChar char="v"/>
            </a:pPr>
            <a:endParaRPr lang="en-US" sz="1800" dirty="0"/>
          </a:p>
          <a:p>
            <a:pPr>
              <a:buFont typeface="Wingdings" panose="05000000000000000000" pitchFamily="2" charset="2"/>
              <a:buChar char="v"/>
            </a:pPr>
            <a:r>
              <a:rPr lang="en-US" sz="1800" dirty="0" smtClean="0"/>
              <a:t>CDM has the potential to continue contributing to mitigation worldwide, both through offsets and </a:t>
            </a:r>
            <a:r>
              <a:rPr lang="en-US" sz="1800" dirty="0" smtClean="0">
                <a:solidFill>
                  <a:schemeClr val="tx2"/>
                </a:solidFill>
              </a:rPr>
              <a:t>net mitigation</a:t>
            </a:r>
          </a:p>
          <a:p>
            <a:pPr>
              <a:buFont typeface="Wingdings" panose="05000000000000000000" pitchFamily="2" charset="2"/>
              <a:buChar char="v"/>
            </a:pPr>
            <a:endParaRPr lang="en-US" sz="1800" dirty="0"/>
          </a:p>
          <a:p>
            <a:pPr>
              <a:buFont typeface="Wingdings" panose="05000000000000000000" pitchFamily="2" charset="2"/>
              <a:buChar char="v"/>
            </a:pPr>
            <a:r>
              <a:rPr lang="en-US" sz="1800" dirty="0" smtClean="0"/>
              <a:t>CDM is not only an offsetting mechanism, but also a fully developed </a:t>
            </a:r>
            <a:r>
              <a:rPr lang="en-US" sz="1800" dirty="0" smtClean="0">
                <a:solidFill>
                  <a:schemeClr val="tx2"/>
                </a:solidFill>
              </a:rPr>
              <a:t>system for MRV of mitigation action </a:t>
            </a:r>
            <a:r>
              <a:rPr lang="en-US" sz="1800" dirty="0" smtClean="0"/>
              <a:t>(and finance)</a:t>
            </a:r>
          </a:p>
          <a:p>
            <a:pPr>
              <a:buFont typeface="Wingdings" panose="05000000000000000000" pitchFamily="2" charset="2"/>
              <a:buChar char="v"/>
            </a:pPr>
            <a:endParaRPr lang="en-US" sz="1800" dirty="0"/>
          </a:p>
          <a:p>
            <a:pPr>
              <a:buFont typeface="Wingdings" panose="05000000000000000000" pitchFamily="2" charset="2"/>
              <a:buChar char="v"/>
            </a:pPr>
            <a:r>
              <a:rPr lang="en-US" sz="1800" dirty="0" smtClean="0"/>
              <a:t>CDM is the basis for mechanisms growing worldwide and could </a:t>
            </a:r>
            <a:r>
              <a:rPr lang="en-US" sz="1800" dirty="0" smtClean="0">
                <a:solidFill>
                  <a:schemeClr val="tx2"/>
                </a:solidFill>
              </a:rPr>
              <a:t>link </a:t>
            </a:r>
            <a:r>
              <a:rPr lang="en-US" sz="1800" dirty="0" smtClean="0"/>
              <a:t>all of them (</a:t>
            </a:r>
            <a:r>
              <a:rPr lang="en-US" sz="1800" dirty="0" smtClean="0">
                <a:solidFill>
                  <a:schemeClr val="tx2"/>
                </a:solidFill>
              </a:rPr>
              <a:t>model </a:t>
            </a:r>
            <a:r>
              <a:rPr lang="en-US" sz="1800" dirty="0" smtClean="0"/>
              <a:t>for new mechanisms)</a:t>
            </a:r>
            <a:endParaRPr lang="en-US" sz="1800" dirty="0"/>
          </a:p>
        </p:txBody>
      </p:sp>
      <p:sp>
        <p:nvSpPr>
          <p:cNvPr id="4" name="Slide Number Placeholder 3"/>
          <p:cNvSpPr>
            <a:spLocks noGrp="1"/>
          </p:cNvSpPr>
          <p:nvPr>
            <p:ph type="sldNum" sz="quarter" idx="11"/>
          </p:nvPr>
        </p:nvSpPr>
        <p:spPr/>
        <p:txBody>
          <a:bodyPr/>
          <a:lstStyle/>
          <a:p>
            <a:fld id="{2500AE61-B9E6-4104-A64B-A3F3D1EE44A0}" type="slidenum">
              <a:rPr lang="en-US" smtClean="0"/>
              <a:pPr/>
              <a:t>9</a:t>
            </a:fld>
            <a:endParaRPr lang="en-US"/>
          </a:p>
        </p:txBody>
      </p:sp>
      <p:sp>
        <p:nvSpPr>
          <p:cNvPr id="7" name="TextBox 6"/>
          <p:cNvSpPr txBox="1"/>
          <p:nvPr/>
        </p:nvSpPr>
        <p:spPr>
          <a:xfrm>
            <a:off x="971600" y="5049678"/>
            <a:ext cx="7324998" cy="923330"/>
          </a:xfrm>
          <a:prstGeom prst="rect">
            <a:avLst/>
          </a:prstGeom>
          <a:noFill/>
          <a:ln>
            <a:solidFill>
              <a:srgbClr val="008E40"/>
            </a:solidFill>
          </a:ln>
          <a:effectLst>
            <a:glow rad="63500">
              <a:schemeClr val="accent4">
                <a:satMod val="175000"/>
                <a:alpha val="40000"/>
              </a:schemeClr>
            </a:glow>
          </a:effectLst>
        </p:spPr>
        <p:txBody>
          <a:bodyPr wrap="square" rtlCol="0">
            <a:spAutoFit/>
          </a:bodyPr>
          <a:lstStyle/>
          <a:p>
            <a:pPr algn="ctr"/>
            <a:r>
              <a:rPr lang="en-US" sz="1800" b="1" i="1" dirty="0" smtClean="0">
                <a:solidFill>
                  <a:srgbClr val="00B050"/>
                </a:solidFill>
              </a:rPr>
              <a:t>Potential for continued contribution to mitigation and adaptation, with strong MRV, linking global markets and expanding mitigation action and delivery of finance</a:t>
            </a:r>
            <a:endParaRPr lang="en-US" sz="1800" b="1" i="1" dirty="0">
              <a:solidFill>
                <a:srgbClr val="00B050"/>
              </a:solidFill>
            </a:endParaRPr>
          </a:p>
        </p:txBody>
      </p:sp>
      <p:pic>
        <p:nvPicPr>
          <p:cNvPr id="3076" name="Picture 4" descr="G:\SDM\Public Information &amp; Communication (PIC)\PIC06-Public Information and Outreach\CDM Photo Contest\2013\Pictures\01-Reviewed by team\7281SolarEnergyLamps_A young girl showing off a solar lantern in the central charging station kios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60232" y="980728"/>
            <a:ext cx="1998222"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6581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lank">
  <a:themeElements>
    <a:clrScheme name="blank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5526</TotalTime>
  <Words>907</Words>
  <Application>Microsoft Office PowerPoint</Application>
  <PresentationFormat>On-screen Show (4:3)</PresentationFormat>
  <Paragraphs>91</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vt:lpstr>
      <vt:lpstr>CDM‘s contribution to global climate action; its sucesses and further contribution  </vt:lpstr>
      <vt:lpstr>Background</vt:lpstr>
      <vt:lpstr>Achievements of the CDM </vt:lpstr>
      <vt:lpstr>Achievements of the CDM in big numbers </vt:lpstr>
      <vt:lpstr>PowerPoint Presentation</vt:lpstr>
      <vt:lpstr>PowerPoint Presentation</vt:lpstr>
      <vt:lpstr>Potential of the CDM</vt:lpstr>
      <vt:lpstr>Potential of the CDM</vt:lpstr>
      <vt:lpstr>In conclusion</vt:lpstr>
    </vt:vector>
  </TitlesOfParts>
  <Company>UNFCCC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HEADER</dc:title>
  <dc:creator>malnaric</dc:creator>
  <cp:lastModifiedBy>w7</cp:lastModifiedBy>
  <cp:revision>406</cp:revision>
  <cp:lastPrinted>2013-10-28T11:31:53Z</cp:lastPrinted>
  <dcterms:created xsi:type="dcterms:W3CDTF">2011-05-09T15:39:14Z</dcterms:created>
  <dcterms:modified xsi:type="dcterms:W3CDTF">2014-08-30T20:18:00Z</dcterms:modified>
</cp:coreProperties>
</file>